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83" r:id="rId5"/>
    <p:sldId id="287" r:id="rId6"/>
    <p:sldId id="273" r:id="rId7"/>
    <p:sldId id="291" r:id="rId8"/>
    <p:sldId id="293" r:id="rId9"/>
    <p:sldId id="292" r:id="rId10"/>
    <p:sldId id="294" r:id="rId11"/>
    <p:sldId id="296" r:id="rId12"/>
    <p:sldId id="295"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rPr>
              <a:t>Welcome to our lecture on CSS. In this lecture we will go through the introduction to </a:t>
            </a:r>
            <a:r>
              <a:rPr lang="en-US" dirty="0" err="1">
                <a:solidFill>
                  <a:schemeClr val="dk1"/>
                </a:solidFill>
              </a:rPr>
              <a:t>css</a:t>
            </a:r>
            <a:r>
              <a:rPr lang="en-US" dirty="0">
                <a:solidFill>
                  <a:schemeClr val="dk1"/>
                </a:solidFill>
              </a:rPr>
              <a:t>, </a:t>
            </a:r>
            <a:r>
              <a:rPr lang="en-US" dirty="0" err="1">
                <a:solidFill>
                  <a:schemeClr val="dk1"/>
                </a:solidFill>
              </a:rPr>
              <a:t>css</a:t>
            </a:r>
            <a:r>
              <a:rPr lang="en-US" dirty="0">
                <a:solidFill>
                  <a:schemeClr val="dk1"/>
                </a:solidFill>
              </a:rPr>
              <a:t> rules, how to apply </a:t>
            </a:r>
            <a:r>
              <a:rPr lang="en-US" dirty="0" err="1">
                <a:solidFill>
                  <a:schemeClr val="dk1"/>
                </a:solidFill>
              </a:rPr>
              <a:t>css</a:t>
            </a:r>
            <a:r>
              <a:rPr lang="en-US" dirty="0">
                <a:solidFill>
                  <a:schemeClr val="dk1"/>
                </a:solidFill>
              </a:rPr>
              <a:t> to html, and inheritance and conflicts in </a:t>
            </a:r>
            <a:r>
              <a:rPr lang="en-US" dirty="0" err="1">
                <a:solidFill>
                  <a:schemeClr val="dk1"/>
                </a:solidFill>
              </a:rPr>
              <a:t>css</a:t>
            </a:r>
            <a:r>
              <a:rPr lang="en-US" dirty="0">
                <a:solidFill>
                  <a:schemeClr val="dk1"/>
                </a:solidFill>
              </a:rPr>
              <a:t>. Let’s start the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B182BE-3D4F-F99A-3346-C7EEBA4A4D2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728118A-D714-0BD5-FCA7-9AA48836DD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916914-3059-D867-6FA1-871CF5CA38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compares specificity and the not important rule. The left image shows code without not important, styles are applied based on specificity. The right image shows an id selector my id takes precedence over a class selector my class, which in turn overrides a general element selector p. However, the not important rule, as seen with p, overrides all, regardless of specificity. While powerful, using not important is discouraged for maintainability.</a:t>
            </a:r>
          </a:p>
          <a:p>
            <a:pPr marL="139700" indent="0">
              <a:buNone/>
            </a:pPr>
            <a:endParaRPr lang="en-US" dirty="0"/>
          </a:p>
        </p:txBody>
      </p:sp>
    </p:spTree>
    <p:extLst>
      <p:ext uri="{BB962C8B-B14F-4D97-AF65-F5344CB8AC3E}">
        <p14:creationId xmlns:p14="http://schemas.microsoft.com/office/powerpoint/2010/main" val="599052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366D8F4-D91E-009D-689D-D0C62CA865F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3274115-27A8-CF75-AD9A-44BC78FDC5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CAEE61A-B392-56CA-8462-D2B526F4A0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Chrome Dev Tools displays the CSS rules applied to webpage elements. Inline styles, such as span with color set to green, override parent styles like p or body element declarations. This example highlights the cascade and priority of inline styles over inherited styles, showcasing how Dev Tools helps debug and understand CSS rules and inheritance in web development. Thanks for watching the lecture.</a:t>
            </a:r>
          </a:p>
          <a:p>
            <a:pPr marL="139700" indent="0">
              <a:buNone/>
            </a:pPr>
            <a:endParaRPr lang="en-US" dirty="0"/>
          </a:p>
        </p:txBody>
      </p:sp>
    </p:spTree>
    <p:extLst>
      <p:ext uri="{BB962C8B-B14F-4D97-AF65-F5344CB8AC3E}">
        <p14:creationId xmlns:p14="http://schemas.microsoft.com/office/powerpoint/2010/main" val="210533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CSS, or Cascading Style Sheets, defines the styling of a webpage, determining how content is visually presented across various media. Browsers use CSS to render webpages on screens, in print, or in other formats. By separating style from structure, CSS enhances design flexibility and ensures consistent visual presentation across different devices and platforms.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CSS can be applied using some rules. CSS rules define how elements are styled, consisting of a selector and a declaration block within braces. The selector targets specific HTML elements, while the declaration block contains declarations separated by semicolons. Each declaration pairs a property, which defines a style or attribute, with a value. Properties are reserved words, often separated by dashes, specifying element styles.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08490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a CSS rule with a selector, declaration block, properties, and values. The selector span targets all span elements. The declaration block contains multiple declarations, such as color set to green and font-size set to 16px. Each declaration pairs a property, like color or font size, with a value, defining how the targeted elements are styled on the webpage.</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CSS can be applied to HTML in three ways. Inline styles use the style attribute inside an element to apply CSS declarations. Embedded stylesheets place CSS rules within a style element in the head of the HTML document. External stylesheets store CSS rules in a separate file, which is linked to the HTML document using a link element. Each method serves different purposes for organizing and applying styles.</a:t>
            </a:r>
          </a:p>
        </p:txBody>
      </p:sp>
    </p:spTree>
    <p:extLst>
      <p:ext uri="{BB962C8B-B14F-4D97-AF65-F5344CB8AC3E}">
        <p14:creationId xmlns:p14="http://schemas.microsoft.com/office/powerpoint/2010/main" val="49883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three ways to apply CSS to HTML. Inline styles are added directly to an element using the style attribute. Embedded stylesheets use the style element in the head section to apply rules to multiple elements. External stylesheets link a separate CSS file using the link element, allowing for consistent styling across multiple HTML documents. Each method provides unique benefits for styling.</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62084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37E6C86-3A93-85E0-4EE0-1918C97D019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6CFACDA-48F7-1F8D-078F-0F58C57B5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CE7B09-C062-424B-68A9-2837477E91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move to inheritance and conflicts in CSS. Browsers apply default styles to HTML elements, but CSS rules override these defaults. Styles cascade from parent to child elements unless explicitly overridden. When a parent and child have conflicting styles, the child styles take priority. In conflicts between inline and external or embedded styles, inline styles override the others, ensuring specific styling for elements.</a:t>
            </a:r>
          </a:p>
          <a:p>
            <a:pPr marL="139700" indent="0">
              <a:buNone/>
            </a:pPr>
            <a:endParaRPr lang="en-US" dirty="0"/>
          </a:p>
        </p:txBody>
      </p:sp>
    </p:spTree>
    <p:extLst>
      <p:ext uri="{BB962C8B-B14F-4D97-AF65-F5344CB8AC3E}">
        <p14:creationId xmlns:p14="http://schemas.microsoft.com/office/powerpoint/2010/main" val="74626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CSS inheritance and style overriding. Paragraphs have a default orange color set by the p selector. The span selector applies green to spans within paragraphs. Inline styles override these, as shown with the blue span and the fully red paragraph. This highlights how inline styles take precedence over external or embedded styles, enabling precise element customization.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58387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437661F-33DD-18A1-1854-FA1588DC1D4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A493892-44F2-BE41-2DA1-F7348AC3C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2713DC4-2FC0-6757-04BB-E722046168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move to another concept specificity and not important. CSS specificity is a scoring system used to resolve conflicts between style rules. The not important rule can override other declarations, ignoring specificity, and ensures the applied style takes precedence. However, using not important is not recommended, as it can make styles harder to understand and maintain. Best practice is to rely on proper CSS structure and specificity instead of not important.</a:t>
            </a:r>
          </a:p>
        </p:txBody>
      </p:sp>
    </p:spTree>
    <p:extLst>
      <p:ext uri="{BB962C8B-B14F-4D97-AF65-F5344CB8AC3E}">
        <p14:creationId xmlns:p14="http://schemas.microsoft.com/office/powerpoint/2010/main" val="261307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Using CSS In HTML</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Introduction to CSS | CSS Rules | Ways to Apply CSS to HTML | Inheritance and Conflict</a:t>
            </a:r>
            <a:endParaRPr lang="en-US" sz="1400" b="1" i="0" dirty="0">
              <a:solidFill>
                <a:schemeClr val="tx1"/>
              </a:solidFill>
              <a:effectLst/>
              <a:latin typeface="+mj-lt"/>
            </a:endParaRP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716B8F1-E71C-5D34-589D-E64CE22912F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5869AE5-4C91-E4C8-C358-EC72C476CE4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Specificity vs !important Example</a:t>
            </a:r>
          </a:p>
        </p:txBody>
      </p:sp>
      <p:sp>
        <p:nvSpPr>
          <p:cNvPr id="2" name="Rectangle 1">
            <a:extLst>
              <a:ext uri="{FF2B5EF4-FFF2-40B4-BE49-F238E27FC236}">
                <a16:creationId xmlns:a16="http://schemas.microsoft.com/office/drawing/2014/main" id="{EEC38EBD-4989-1AA9-3ED8-F89336A1A8A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BB831C6-957F-D0E1-6CEC-79CBF6219EF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CC978BB-FDF5-FFC9-4FDF-3A1A3AAFA666}"/>
              </a:ext>
            </a:extLst>
          </p:cNvPr>
          <p:cNvPicPr>
            <a:picLocks noChangeAspect="1"/>
          </p:cNvPicPr>
          <p:nvPr/>
        </p:nvPicPr>
        <p:blipFill>
          <a:blip r:embed="rId3"/>
          <a:stretch>
            <a:fillRect/>
          </a:stretch>
        </p:blipFill>
        <p:spPr>
          <a:xfrm>
            <a:off x="481947" y="1900463"/>
            <a:ext cx="1699407" cy="2248095"/>
          </a:xfrm>
          <a:prstGeom prst="rect">
            <a:avLst/>
          </a:prstGeom>
        </p:spPr>
      </p:pic>
      <p:pic>
        <p:nvPicPr>
          <p:cNvPr id="7" name="Picture 6">
            <a:extLst>
              <a:ext uri="{FF2B5EF4-FFF2-40B4-BE49-F238E27FC236}">
                <a16:creationId xmlns:a16="http://schemas.microsoft.com/office/drawing/2014/main" id="{70FF7A78-6D03-E507-C56C-FCA9788961FA}"/>
              </a:ext>
            </a:extLst>
          </p:cNvPr>
          <p:cNvPicPr>
            <a:picLocks noChangeAspect="1"/>
          </p:cNvPicPr>
          <p:nvPr/>
        </p:nvPicPr>
        <p:blipFill>
          <a:blip r:embed="rId4"/>
          <a:stretch>
            <a:fillRect/>
          </a:stretch>
        </p:blipFill>
        <p:spPr>
          <a:xfrm>
            <a:off x="2181354" y="1865594"/>
            <a:ext cx="967824" cy="998307"/>
          </a:xfrm>
          <a:prstGeom prst="rect">
            <a:avLst/>
          </a:prstGeom>
        </p:spPr>
      </p:pic>
      <p:pic>
        <p:nvPicPr>
          <p:cNvPr id="9" name="Picture 8">
            <a:extLst>
              <a:ext uri="{FF2B5EF4-FFF2-40B4-BE49-F238E27FC236}">
                <a16:creationId xmlns:a16="http://schemas.microsoft.com/office/drawing/2014/main" id="{8E81DCFF-D98D-DB3A-A193-158DEBCB593F}"/>
              </a:ext>
            </a:extLst>
          </p:cNvPr>
          <p:cNvPicPr>
            <a:picLocks noChangeAspect="1"/>
          </p:cNvPicPr>
          <p:nvPr/>
        </p:nvPicPr>
        <p:blipFill>
          <a:blip r:embed="rId5"/>
          <a:stretch>
            <a:fillRect/>
          </a:stretch>
        </p:blipFill>
        <p:spPr>
          <a:xfrm>
            <a:off x="3315624" y="1629354"/>
            <a:ext cx="3647022" cy="3311335"/>
          </a:xfrm>
          <a:prstGeom prst="rect">
            <a:avLst/>
          </a:prstGeom>
        </p:spPr>
      </p:pic>
      <p:pic>
        <p:nvPicPr>
          <p:cNvPr id="12" name="Picture 11">
            <a:extLst>
              <a:ext uri="{FF2B5EF4-FFF2-40B4-BE49-F238E27FC236}">
                <a16:creationId xmlns:a16="http://schemas.microsoft.com/office/drawing/2014/main" id="{0DDFEF8C-6CA9-B413-D7D1-C5FEDB399529}"/>
              </a:ext>
            </a:extLst>
          </p:cNvPr>
          <p:cNvPicPr>
            <a:picLocks noChangeAspect="1"/>
          </p:cNvPicPr>
          <p:nvPr/>
        </p:nvPicPr>
        <p:blipFill>
          <a:blip r:embed="rId6"/>
          <a:stretch>
            <a:fillRect/>
          </a:stretch>
        </p:blipFill>
        <p:spPr>
          <a:xfrm>
            <a:off x="6444441" y="1629354"/>
            <a:ext cx="2217612" cy="1234547"/>
          </a:xfrm>
          <a:prstGeom prst="rect">
            <a:avLst/>
          </a:prstGeom>
        </p:spPr>
      </p:pic>
    </p:spTree>
    <p:extLst>
      <p:ext uri="{BB962C8B-B14F-4D97-AF65-F5344CB8AC3E}">
        <p14:creationId xmlns:p14="http://schemas.microsoft.com/office/powerpoint/2010/main" val="238173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143679-8443-635A-CC31-710AAD311CD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760F7DA-3A18-2696-13E3-C34FD8704D1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View CSS Using Chrome Dev Tool</a:t>
            </a:r>
          </a:p>
        </p:txBody>
      </p:sp>
      <p:sp>
        <p:nvSpPr>
          <p:cNvPr id="2" name="Rectangle 1">
            <a:extLst>
              <a:ext uri="{FF2B5EF4-FFF2-40B4-BE49-F238E27FC236}">
                <a16:creationId xmlns:a16="http://schemas.microsoft.com/office/drawing/2014/main" id="{CADC6F52-F0F9-F87B-A624-41F991A047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9AD09A3-BAB9-83B2-D1E7-97438CA8DF5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3A0EE75-8590-0FB5-6352-0F2572168646}"/>
              </a:ext>
            </a:extLst>
          </p:cNvPr>
          <p:cNvPicPr>
            <a:picLocks noChangeAspect="1"/>
          </p:cNvPicPr>
          <p:nvPr/>
        </p:nvPicPr>
        <p:blipFill>
          <a:blip r:embed="rId3"/>
          <a:stretch>
            <a:fillRect/>
          </a:stretch>
        </p:blipFill>
        <p:spPr>
          <a:xfrm>
            <a:off x="1275846" y="1241794"/>
            <a:ext cx="6592308" cy="3640925"/>
          </a:xfrm>
          <a:prstGeom prst="rect">
            <a:avLst/>
          </a:prstGeom>
        </p:spPr>
      </p:pic>
    </p:spTree>
    <p:extLst>
      <p:ext uri="{BB962C8B-B14F-4D97-AF65-F5344CB8AC3E}">
        <p14:creationId xmlns:p14="http://schemas.microsoft.com/office/powerpoint/2010/main" val="183916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Introduction to CSS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304889"/>
            <a:ext cx="55741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CSS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Cascading Style Sheets define the styling of a webpage.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Purpose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Determines how content is visually presented across media.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Usage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Used by browsers to render webpages on screens, print, or other formats.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4" name="Picture 3" descr="A blue and white logo&#10;&#10;Description automatically generated">
            <a:extLst>
              <a:ext uri="{FF2B5EF4-FFF2-40B4-BE49-F238E27FC236}">
                <a16:creationId xmlns:a16="http://schemas.microsoft.com/office/drawing/2014/main" id="{1ECE4F91-4973-A6D1-D206-4A5AC6E013E9}"/>
              </a:ext>
            </a:extLst>
          </p:cNvPr>
          <p:cNvPicPr>
            <a:picLocks noChangeAspect="1"/>
          </p:cNvPicPr>
          <p:nvPr/>
        </p:nvPicPr>
        <p:blipFill>
          <a:blip r:embed="rId3"/>
          <a:stretch>
            <a:fillRect/>
          </a:stretch>
        </p:blipFill>
        <p:spPr>
          <a:xfrm>
            <a:off x="-468332" y="1581709"/>
            <a:ext cx="4596448" cy="25855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CSS Rules</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1700" y="1017726"/>
            <a:ext cx="83440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CSS Rules</a:t>
            </a:r>
            <a:r>
              <a:rPr kumimoji="0" lang="en-US" altLang="en-US" sz="1600" b="0" i="0" u="none" strike="noStrike" cap="none" normalizeH="0" baseline="0" dirty="0">
                <a:ln>
                  <a:noFill/>
                </a:ln>
                <a:solidFill>
                  <a:schemeClr val="tx1"/>
                </a:solidFill>
                <a:effectLst/>
                <a:latin typeface="Arial" panose="020B0604020202020204" pitchFamily="34" charset="0"/>
              </a:rPr>
              <a:t>: Consists of a selector and a declaration block in braces.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Selector</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Specifies the HTML element(s) to style.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Declaration Block</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Contains declarations separated by semicolons.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Declaration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Includes a property (reserved word) and its value separated by a colon.</a:t>
            </a:r>
          </a:p>
          <a:p>
            <a:pPr marL="285750" indent="-285750" eaLnBrk="0" fontAlgn="base" hangingPunct="0">
              <a:lnSpc>
                <a:spcPct val="150000"/>
              </a:lnSpc>
              <a:spcBef>
                <a:spcPct val="0"/>
              </a:spcBef>
              <a:spcAft>
                <a:spcPct val="0"/>
              </a:spcAft>
              <a:buClrTx/>
              <a:buSzTx/>
            </a:pPr>
            <a:r>
              <a:rPr lang="en-US" altLang="en-US" sz="1600" b="1" dirty="0">
                <a:solidFill>
                  <a:schemeClr val="accent1">
                    <a:lumMod val="50000"/>
                  </a:schemeClr>
                </a:solidFill>
                <a:latin typeface="Arial" panose="020B0604020202020204" pitchFamily="34" charset="0"/>
              </a:rPr>
              <a:t>Property:</a:t>
            </a:r>
            <a:r>
              <a:rPr lang="en-US" altLang="en-US" sz="1600" dirty="0">
                <a:solidFill>
                  <a:schemeClr val="accent1">
                    <a:lumMod val="50000"/>
                  </a:schemeClr>
                </a:solidFill>
                <a:latin typeface="Arial" panose="020B0604020202020204" pitchFamily="34" charset="0"/>
              </a:rPr>
              <a:t> </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Reserved word or words with dashes. Defines specific element styles or attributes.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806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CSS Rules 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8C383A9C-AACB-6F66-C9D9-7EFD83BD74BA}"/>
              </a:ext>
            </a:extLst>
          </p:cNvPr>
          <p:cNvPicPr>
            <a:picLocks noChangeAspect="1"/>
          </p:cNvPicPr>
          <p:nvPr/>
        </p:nvPicPr>
        <p:blipFill>
          <a:blip r:embed="rId3"/>
          <a:stretch>
            <a:fillRect/>
          </a:stretch>
        </p:blipFill>
        <p:spPr>
          <a:xfrm>
            <a:off x="2237760" y="1794128"/>
            <a:ext cx="4366638" cy="1981372"/>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Ways of Applying CSS to HTML</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11700" y="1246877"/>
            <a:ext cx="845078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altLang="en-US" sz="1600" dirty="0">
                <a:solidFill>
                  <a:schemeClr val="accent1">
                    <a:lumMod val="50000"/>
                  </a:schemeClr>
                </a:solidFill>
                <a:latin typeface="+mj-lt"/>
              </a:rPr>
              <a:t>CSS can be applied to HTML in three ways:</a:t>
            </a:r>
            <a:endParaRPr kumimoji="0" lang="en-US" altLang="en-US" sz="1600" b="1" u="none" strike="noStrike" cap="none" normalizeH="0" baseline="0" dirty="0">
              <a:ln>
                <a:noFill/>
              </a:ln>
              <a:solidFill>
                <a:schemeClr val="accent1">
                  <a:lumMod val="5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j-lt"/>
              </a:rPr>
              <a:t>An </a:t>
            </a:r>
            <a:r>
              <a:rPr kumimoji="0" lang="en-US" altLang="en-US" sz="1600" b="1" u="none" strike="noStrike" cap="none" normalizeH="0" baseline="0" dirty="0">
                <a:ln>
                  <a:noFill/>
                </a:ln>
                <a:solidFill>
                  <a:srgbClr val="000000"/>
                </a:solidFill>
                <a:effectLst/>
                <a:latin typeface="+mj-lt"/>
              </a:rPr>
              <a:t>inline style</a:t>
            </a:r>
            <a:r>
              <a:rPr kumimoji="0" lang="en-US" altLang="en-US" sz="1600" b="0" u="none" strike="noStrike" cap="none" normalizeH="0" baseline="0" dirty="0">
                <a:ln>
                  <a:noFill/>
                </a:ln>
                <a:solidFill>
                  <a:srgbClr val="000000"/>
                </a:solidFill>
                <a:effectLst/>
                <a:latin typeface="+mj-lt"/>
              </a:rPr>
              <a:t> places CSS declarations inside an element's </a:t>
            </a:r>
            <a:r>
              <a:rPr kumimoji="0" lang="en-US" altLang="en-US" sz="1600" b="1" u="none" strike="noStrike" cap="none" normalizeH="0" baseline="0" dirty="0">
                <a:ln>
                  <a:noFill/>
                </a:ln>
                <a:solidFill>
                  <a:srgbClr val="000000"/>
                </a:solidFill>
                <a:effectLst/>
                <a:latin typeface="+mj-lt"/>
              </a:rPr>
              <a:t>style attribute</a:t>
            </a:r>
            <a:r>
              <a:rPr kumimoji="0" lang="en-US" altLang="en-US" sz="1600" b="0" u="none" strike="noStrike" cap="none" normalizeH="0" baseline="0" dirty="0">
                <a:ln>
                  <a:noFill/>
                </a:ln>
                <a:solidFill>
                  <a:srgbClr val="000000"/>
                </a:solidFill>
                <a:effectLst/>
                <a:latin typeface="+mj-lt"/>
              </a:rPr>
              <a:t>.</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j-lt"/>
              </a:rPr>
              <a:t>An </a:t>
            </a:r>
            <a:r>
              <a:rPr kumimoji="0" lang="en-US" altLang="en-US" sz="1600" b="1" u="none" strike="noStrike" cap="none" normalizeH="0" baseline="0" dirty="0">
                <a:ln>
                  <a:noFill/>
                </a:ln>
                <a:solidFill>
                  <a:srgbClr val="000000"/>
                </a:solidFill>
                <a:effectLst/>
                <a:latin typeface="+mj-lt"/>
              </a:rPr>
              <a:t>embedded stylesheet</a:t>
            </a:r>
            <a:r>
              <a:rPr kumimoji="0" lang="en-US" altLang="en-US" sz="1600" b="0" u="none" strike="noStrike" cap="none" normalizeH="0" baseline="0" dirty="0">
                <a:ln>
                  <a:noFill/>
                </a:ln>
                <a:solidFill>
                  <a:srgbClr val="000000"/>
                </a:solidFill>
                <a:effectLst/>
                <a:latin typeface="+mj-lt"/>
              </a:rPr>
              <a:t> places CSS rules in an HTML document's head using a &lt;style&gt; element.</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j-lt"/>
              </a:rPr>
              <a:t>An </a:t>
            </a:r>
            <a:r>
              <a:rPr kumimoji="0" lang="en-US" altLang="en-US" sz="1600" b="1" u="none" strike="noStrike" cap="none" normalizeH="0" baseline="0" dirty="0">
                <a:ln>
                  <a:noFill/>
                </a:ln>
                <a:solidFill>
                  <a:srgbClr val="000000"/>
                </a:solidFill>
                <a:effectLst/>
                <a:latin typeface="+mj-lt"/>
              </a:rPr>
              <a:t>external stylesheet</a:t>
            </a:r>
            <a:r>
              <a:rPr kumimoji="0" lang="en-US" altLang="en-US" sz="1600" b="0" u="none" strike="noStrike" cap="none" normalizeH="0" baseline="0" dirty="0">
                <a:ln>
                  <a:noFill/>
                </a:ln>
                <a:solidFill>
                  <a:srgbClr val="000000"/>
                </a:solidFill>
                <a:effectLst/>
                <a:latin typeface="+mj-lt"/>
              </a:rPr>
              <a:t> places CSS rules in a separate file that is imported into an HTML document with a &lt;link&gt; element.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u="none" strike="noStrike" cap="none" normalizeH="0" baseline="0" dirty="0">
              <a:ln>
                <a:noFill/>
              </a:ln>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E7C28252-54C5-8FF7-4490-6C9421743AF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49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Arial"/>
                <a:ea typeface="Arial"/>
                <a:cs typeface="Arial"/>
                <a:sym typeface="Arial"/>
              </a:rPr>
              <a:t>Example</a:t>
            </a:r>
            <a:endParaRPr sz="2400" b="1" dirty="0">
              <a:latin typeface="Arial"/>
              <a:ea typeface="Arial"/>
              <a:cs typeface="Arial"/>
              <a:sym typeface="Arial"/>
            </a:endParaRPr>
          </a:p>
        </p:txBody>
      </p:sp>
      <p:pic>
        <p:nvPicPr>
          <p:cNvPr id="3" name="Picture 2">
            <a:extLst>
              <a:ext uri="{FF2B5EF4-FFF2-40B4-BE49-F238E27FC236}">
                <a16:creationId xmlns:a16="http://schemas.microsoft.com/office/drawing/2014/main" id="{B0531814-42AE-142E-6AE7-4A88F18BF5D2}"/>
              </a:ext>
            </a:extLst>
          </p:cNvPr>
          <p:cNvPicPr>
            <a:picLocks noChangeAspect="1"/>
          </p:cNvPicPr>
          <p:nvPr/>
        </p:nvPicPr>
        <p:blipFill>
          <a:blip r:embed="rId3"/>
          <a:stretch>
            <a:fillRect/>
          </a:stretch>
        </p:blipFill>
        <p:spPr>
          <a:xfrm>
            <a:off x="1246996" y="1541508"/>
            <a:ext cx="6454699" cy="2309060"/>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BE287CE-C159-D5E4-0FF7-69DD738CFDE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6D5DC18-73D5-811D-354E-09C9A38D9BD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Inheritance and Conflict</a:t>
            </a:r>
          </a:p>
        </p:txBody>
      </p:sp>
      <p:sp>
        <p:nvSpPr>
          <p:cNvPr id="3" name="Text Placeholder 1">
            <a:extLst>
              <a:ext uri="{FF2B5EF4-FFF2-40B4-BE49-F238E27FC236}">
                <a16:creationId xmlns:a16="http://schemas.microsoft.com/office/drawing/2014/main" id="{00748F00-327D-E29A-91DD-BBFDDDBF72A2}"/>
              </a:ext>
            </a:extLst>
          </p:cNvPr>
          <p:cNvSpPr>
            <a:spLocks noGrp="1" noChangeArrowheads="1"/>
          </p:cNvSpPr>
          <p:nvPr>
            <p:ph type="body" idx="1"/>
          </p:nvPr>
        </p:nvSpPr>
        <p:spPr bwMode="auto">
          <a:xfrm>
            <a:off x="311701" y="1695518"/>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Default Styles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Browsers have default styles for HTML elements, overridden by CSS.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Inheritance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Styles cascade from parent to child elements unless explicitly overridden.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Parent vs. Child</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Child styles override conflicting parent styles.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Inline vs. Stylesheet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Inline styles override embedded or external styles in conflicts.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25760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311700" y="445025"/>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CD54B15B-9503-3F7C-FAD0-49D6C8687437}"/>
              </a:ext>
            </a:extLst>
          </p:cNvPr>
          <p:cNvPicPr>
            <a:picLocks noChangeAspect="1"/>
          </p:cNvPicPr>
          <p:nvPr/>
        </p:nvPicPr>
        <p:blipFill>
          <a:blip r:embed="rId3"/>
          <a:stretch>
            <a:fillRect/>
          </a:stretch>
        </p:blipFill>
        <p:spPr>
          <a:xfrm>
            <a:off x="655174" y="1287262"/>
            <a:ext cx="7687605" cy="3322436"/>
          </a:xfrm>
          <a:prstGeom prst="rect">
            <a:avLst/>
          </a:prstGeom>
        </p:spPr>
      </p:pic>
    </p:spTree>
    <p:extLst>
      <p:ext uri="{BB962C8B-B14F-4D97-AF65-F5344CB8AC3E}">
        <p14:creationId xmlns:p14="http://schemas.microsoft.com/office/powerpoint/2010/main" val="27314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CA731F-17B3-D9E9-9784-1D7F8F8F91C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D96D827-116A-5D14-AA51-0FB02C9D589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Specificity and !important</a:t>
            </a:r>
            <a:endParaRPr lang="en-US" sz="4800" b="1" i="0" dirty="0">
              <a:effectLst/>
              <a:latin typeface="+mj-lt"/>
            </a:endParaRPr>
          </a:p>
        </p:txBody>
      </p:sp>
      <p:sp>
        <p:nvSpPr>
          <p:cNvPr id="3" name="Text Placeholder 1">
            <a:extLst>
              <a:ext uri="{FF2B5EF4-FFF2-40B4-BE49-F238E27FC236}">
                <a16:creationId xmlns:a16="http://schemas.microsoft.com/office/drawing/2014/main" id="{953164DE-D6AF-8501-8B25-7905CEF9D674}"/>
              </a:ext>
            </a:extLst>
          </p:cNvPr>
          <p:cNvSpPr>
            <a:spLocks noGrp="1" noChangeArrowheads="1"/>
          </p:cNvSpPr>
          <p:nvPr>
            <p:ph type="body" idx="1"/>
          </p:nvPr>
        </p:nvSpPr>
        <p:spPr bwMode="auto">
          <a:xfrm>
            <a:off x="443883" y="1307486"/>
            <a:ext cx="838841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Specificity</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 scoring system to resolve CSS conflicts.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!important Rule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Overrides other declarations, ignoring specificity.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Best Practice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Avoid using !important for easier maintenance.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404077671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2025-01-21T22:17:17+00:00</DateTime>
  </documentManagement>
</p:properties>
</file>

<file path=customXml/itemProps1.xml><?xml version="1.0" encoding="utf-8"?>
<ds:datastoreItem xmlns:ds="http://schemas.openxmlformats.org/officeDocument/2006/customXml" ds:itemID="{DD25FCA4-9F39-471F-BFD3-BAFF2CB60CBC}"/>
</file>

<file path=customXml/itemProps2.xml><?xml version="1.0" encoding="utf-8"?>
<ds:datastoreItem xmlns:ds="http://schemas.openxmlformats.org/officeDocument/2006/customXml" ds:itemID="{1B175050-33D1-4031-A463-7744082C5371}"/>
</file>

<file path=customXml/itemProps3.xml><?xml version="1.0" encoding="utf-8"?>
<ds:datastoreItem xmlns:ds="http://schemas.openxmlformats.org/officeDocument/2006/customXml" ds:itemID="{5576134A-2EFC-4549-8B2C-AEB643A54B9D}"/>
</file>

<file path=docProps/app.xml><?xml version="1.0" encoding="utf-8"?>
<Properties xmlns="http://schemas.openxmlformats.org/officeDocument/2006/extended-properties" xmlns:vt="http://schemas.openxmlformats.org/officeDocument/2006/docPropsVTypes">
  <TotalTime>1454</TotalTime>
  <Words>1081</Words>
  <Application>Microsoft Office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Proxima Nova</vt:lpstr>
      <vt:lpstr>Arial</vt:lpstr>
      <vt:lpstr>Roboto</vt:lpstr>
      <vt:lpstr>Simple Light</vt:lpstr>
      <vt:lpstr>Spearmint</vt:lpstr>
      <vt:lpstr>Using CSS In HTML</vt:lpstr>
      <vt:lpstr>Introduction to CSS</vt:lpstr>
      <vt:lpstr>CSS Rules</vt:lpstr>
      <vt:lpstr>CSS Rules Example</vt:lpstr>
      <vt:lpstr>Ways of Applying CSS to HTML</vt:lpstr>
      <vt:lpstr>Example</vt:lpstr>
      <vt:lpstr>Inheritance and Conflict</vt:lpstr>
      <vt:lpstr>Example</vt:lpstr>
      <vt:lpstr>Specificity and !important</vt:lpstr>
      <vt:lpstr>Specificity vs !important Example</vt:lpstr>
      <vt:lpstr>View CSS Using Chrome Dev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27</cp:revision>
  <dcterms:modified xsi:type="dcterms:W3CDTF">2025-01-20T21:43:14Z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