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15.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0"/>
  </p:notesMasterIdLst>
  <p:sldIdLst>
    <p:sldId id="256" r:id="rId3"/>
    <p:sldId id="257" r:id="rId4"/>
    <p:sldId id="287" r:id="rId5"/>
    <p:sldId id="283" r:id="rId6"/>
    <p:sldId id="291" r:id="rId7"/>
    <p:sldId id="273" r:id="rId8"/>
    <p:sldId id="292" r:id="rId9"/>
  </p:sldIdLst>
  <p:sldSz cx="9144000" cy="5143500" type="screen16x9"/>
  <p:notesSz cx="6858000" cy="9144000"/>
  <p:embeddedFontLst>
    <p:embeddedFont>
      <p:font typeface="Proxima Nova" panose="020B0604020202020204" charset="0"/>
      <p:regular r:id="rId11"/>
      <p:bold r:id="rId12"/>
      <p:italic r:id="rId13"/>
      <p:boldItalic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346" autoAdjust="0"/>
  </p:normalViewPr>
  <p:slideViewPr>
    <p:cSldViewPr snapToGrid="0">
      <p:cViewPr varScale="1">
        <p:scale>
          <a:sx n="86" d="100"/>
          <a:sy n="86" d="100"/>
        </p:scale>
        <p:origin x="135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customXml" Target="../customXml/item1.xml"/><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dirty="0">
                <a:solidFill>
                  <a:schemeClr val="dk1"/>
                </a:solidFill>
              </a:rPr>
              <a:t>Welcome to out lecture on basic </a:t>
            </a:r>
            <a:r>
              <a:rPr lang="en-US" dirty="0" err="1">
                <a:solidFill>
                  <a:schemeClr val="dk1"/>
                </a:solidFill>
              </a:rPr>
              <a:t>css</a:t>
            </a:r>
            <a:r>
              <a:rPr lang="en-US" dirty="0">
                <a:solidFill>
                  <a:schemeClr val="dk1"/>
                </a:solidFill>
              </a:rPr>
              <a:t> selectors. In this lecture we will go through element, class and id selectors, descendant selector, and pseudo class selector. Let’s start our lecture.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CSS offers three common selectors for styling. The element selector targets elements by their name, such as p for paragraphs. The class selector targets elements with a specific class, using a period before the class name, e.g., notice. The ID selector targets a unique element with a specific ID using a hash, e.g., by Line. Use elements for general styles, classes for groups, and IDs for unique styling.</a:t>
            </a:r>
          </a:p>
          <a:p>
            <a:pPr marL="139700" indent="0">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12B9C9A-6E3D-0B4D-1B5E-AF43F0D9871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7AD42E0-CDC9-26A8-480D-653847D1A1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5EF891D-9A8D-AA33-7D73-18E7A81230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demonstrates element, class, and ID selectors in CSS. The element selector p applies blue to all paragraphs. The ID selector second specifically targets the paragraph with id equal to second, making it orange. The class selector .gr applies green to the paragraph with class equal to gr. This shows how different selectors target specific elements for styling flexibility.</a:t>
            </a:r>
          </a:p>
          <a:p>
            <a:pPr marL="139700" indent="0">
              <a:buNone/>
            </a:pPr>
            <a:endParaRPr lang="en-US" dirty="0"/>
          </a:p>
        </p:txBody>
      </p:sp>
    </p:spTree>
    <p:extLst>
      <p:ext uri="{BB962C8B-B14F-4D97-AF65-F5344CB8AC3E}">
        <p14:creationId xmlns:p14="http://schemas.microsoft.com/office/powerpoint/2010/main" val="1488776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8758EA7-7F9C-8FE5-B28D-3F00B7B1990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55A534E-3290-8C9A-5FAD-7A1DF7EBFF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9DC834B-D930-9375-B37A-E43221D0DA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Next comes descendant selector. The descendant selector matches elements nested inside other elements. It is written by separating selectors with a space. For example, h2 EM  with blue color applies the style only to EM elements that are inside H2 elements. This allows targeted styling of elements based on their relationship in the document structure, enhancing precision in CSS design.</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3084906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2E8091D-3A02-0F30-C948-1FD7DBC60D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F7F03B3-44EC-8FC7-7793-BF4290285C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3F11455-C3CA-2A23-D2A6-6C63412B13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demonstrates the descendant selector in CSS. The rule DIV p background with yellow color applies the yellow background to all p elements that are inside a DIV element. Paragraphs outside the DIV are not affected. The descendant selector targets nested elements, enabling precise styling based on their relationship within the HTML structure.</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3620848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929AAAD-2BF8-FD8D-CBCF-836F36DC197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D29E112-E740-459C-095C-AFA5B22077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C731878-1553-2952-F4A9-282FFD33C2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Finally we will include the pseudo class selectors. A pseudo class selector uses a colon to apply styles based on user behavior or element metadata. Examples include colon disabled for disabled elements, colon hover for elements under the mouse, colon empty for elements without child elements, colon lang for text in a specific language, and colon nth child n for targeting the nth child of a parent. These selectors enable dynamic and conditional styling in CSS.</a:t>
            </a:r>
          </a:p>
          <a:p>
            <a:pPr marL="139700" indent="0">
              <a:buNone/>
            </a:pPr>
            <a:endParaRPr lang="en-US" dirty="0"/>
          </a:p>
        </p:txBody>
      </p:sp>
    </p:spTree>
    <p:extLst>
      <p:ext uri="{BB962C8B-B14F-4D97-AF65-F5344CB8AC3E}">
        <p14:creationId xmlns:p14="http://schemas.microsoft.com/office/powerpoint/2010/main" val="498838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94B193A-AF91-86E8-8A19-1244CD20C6BB}"/>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3D861513-30C6-7A41-2B84-969961DCA8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1E72643-DB72-B245-5903-CB28DDC241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the use of pseudo-classes and HTML classes. The CSS rule a dot highlight colon hover changes the text color to red and font size to 22px when hovering over a link with the class highlight. The first link CSS Syntax is styled with this hover effect, while the second link CSS Tutorial uses default styles. Pseudo classes like hover add dynamic interactions to elements. Thanks for watching the lecture.</a:t>
            </a:r>
          </a:p>
        </p:txBody>
      </p:sp>
    </p:spTree>
    <p:extLst>
      <p:ext uri="{BB962C8B-B14F-4D97-AF65-F5344CB8AC3E}">
        <p14:creationId xmlns:p14="http://schemas.microsoft.com/office/powerpoint/2010/main" val="1583876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38"/>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600" b="1" dirty="0">
                <a:latin typeface="+mj-lt"/>
              </a:rPr>
              <a:t>Basic Selectors</a:t>
            </a:r>
            <a:endParaRPr sz="66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 sz="1300" b="1" dirty="0">
                <a:solidFill>
                  <a:schemeClr val="tx1"/>
                </a:solidFill>
                <a:latin typeface="+mj-lt"/>
                <a:ea typeface="Roboto"/>
                <a:cs typeface="Roboto"/>
                <a:sym typeface="Roboto"/>
              </a:rPr>
              <a:t>Element, Class and ID Selector | Descendant Selector | </a:t>
            </a:r>
            <a:r>
              <a:rPr lang="en-US" sz="1300" b="1" dirty="0">
                <a:solidFill>
                  <a:schemeClr val="tx1"/>
                </a:solidFill>
                <a:latin typeface="+mj-lt"/>
                <a:ea typeface="Roboto"/>
                <a:cs typeface="Roboto"/>
                <a:sym typeface="Roboto"/>
              </a:rPr>
              <a:t>Pseudo-Class Selector</a:t>
            </a:r>
            <a:endParaRPr lang="en-US" sz="1400" b="1" i="0" dirty="0">
              <a:solidFill>
                <a:schemeClr val="tx1"/>
              </a:solidFill>
              <a:effectLst/>
              <a:latin typeface="+mj-lt"/>
            </a:endParaRPr>
          </a:p>
          <a:p>
            <a:pPr marL="0" indent="0">
              <a:spcBef>
                <a:spcPts val="1400"/>
              </a:spcBef>
              <a:buNone/>
            </a:pPr>
            <a:endParaRPr sz="1300" b="1" dirty="0">
              <a:solidFill>
                <a:schemeClr val="dk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highlight>
                <a:srgbClr val="FFFFFF"/>
              </a:highlight>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latin typeface="+mj-lt"/>
              <a:ea typeface="Roboto"/>
              <a:cs typeface="Roboto"/>
              <a:sym typeface="Roboto"/>
            </a:endParaRPr>
          </a:p>
          <a:p>
            <a:pPr marL="0" lvl="0" indent="0" algn="l" rtl="0">
              <a:spcBef>
                <a:spcPts val="400"/>
              </a:spcBef>
              <a:spcAft>
                <a:spcPts val="1600"/>
              </a:spcAft>
              <a:buNone/>
            </a:pPr>
            <a:endParaRPr dirty="0">
              <a:solidFill>
                <a:schemeClr val="dk1"/>
              </a:solidFill>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Arial"/>
                <a:ea typeface="Arial"/>
                <a:cs typeface="Arial"/>
                <a:sym typeface="Arial"/>
              </a:rPr>
              <a:t>Element, Class and ID Selector</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4613BEA8-0C80-C95B-0D64-64836EC976E4}"/>
              </a:ext>
            </a:extLst>
          </p:cNvPr>
          <p:cNvSpPr>
            <a:spLocks noGrp="1" noChangeArrowheads="1"/>
          </p:cNvSpPr>
          <p:nvPr>
            <p:ph type="body" idx="1"/>
          </p:nvPr>
        </p:nvSpPr>
        <p:spPr bwMode="auto">
          <a:xfrm>
            <a:off x="3258105" y="935557"/>
            <a:ext cx="557419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Element Selector</a:t>
            </a:r>
            <a:r>
              <a:rPr kumimoji="0" lang="en-US" altLang="en-US" sz="1600" b="0" i="0" u="none" strike="noStrike" cap="none" normalizeH="0" baseline="0" dirty="0">
                <a:ln>
                  <a:noFill/>
                </a:ln>
                <a:solidFill>
                  <a:schemeClr val="tx1"/>
                </a:solidFill>
                <a:effectLst/>
                <a:latin typeface="+mj-lt"/>
              </a:rPr>
              <a:t>: Targets elements by name, e.g., p { color: blue; }.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Class Selector</a:t>
            </a:r>
            <a:r>
              <a:rPr kumimoji="0" lang="en-US" altLang="en-US" sz="1600" b="0" i="0" u="none" strike="noStrike" cap="none" normalizeH="0" baseline="0" dirty="0">
                <a:ln>
                  <a:noFill/>
                </a:ln>
                <a:solidFill>
                  <a:schemeClr val="tx1"/>
                </a:solidFill>
                <a:effectLst/>
                <a:latin typeface="+mj-lt"/>
              </a:rPr>
              <a:t>: Targets elements with a class, e.g., .notice { color: blue; }.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ID Selector</a:t>
            </a:r>
            <a:r>
              <a:rPr kumimoji="0" lang="en-US" altLang="en-US" sz="1600" b="0" i="0" u="none" strike="noStrike" cap="none" normalizeH="0" baseline="0" dirty="0">
                <a:ln>
                  <a:noFill/>
                </a:ln>
                <a:solidFill>
                  <a:schemeClr val="tx1"/>
                </a:solidFill>
                <a:effectLst/>
                <a:latin typeface="+mj-lt"/>
              </a:rPr>
              <a:t>: Targets an element with a specific ID, e.g., #byLine { color: blue; }.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Usage</a:t>
            </a:r>
            <a:r>
              <a:rPr kumimoji="0" lang="en-US" altLang="en-US" sz="1600" b="0" i="0" u="none" strike="noStrike" cap="none" normalizeH="0" baseline="0" dirty="0">
                <a:ln>
                  <a:noFill/>
                </a:ln>
                <a:solidFill>
                  <a:schemeClr val="tx1"/>
                </a:solidFill>
                <a:effectLst/>
                <a:latin typeface="+mj-lt"/>
              </a:rPr>
              <a:t>: Element for broad styling, class for groups, and ID for unique elements.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pic>
        <p:nvPicPr>
          <p:cNvPr id="5" name="Picture 4">
            <a:extLst>
              <a:ext uri="{FF2B5EF4-FFF2-40B4-BE49-F238E27FC236}">
                <a16:creationId xmlns:a16="http://schemas.microsoft.com/office/drawing/2014/main" id="{0B8372E5-DB68-B3E7-1F98-C7479FE161CE}"/>
              </a:ext>
            </a:extLst>
          </p:cNvPr>
          <p:cNvPicPr>
            <a:picLocks noChangeAspect="1"/>
          </p:cNvPicPr>
          <p:nvPr/>
        </p:nvPicPr>
        <p:blipFill>
          <a:blip r:embed="rId3"/>
          <a:stretch>
            <a:fillRect/>
          </a:stretch>
        </p:blipFill>
        <p:spPr>
          <a:xfrm>
            <a:off x="187413" y="1697754"/>
            <a:ext cx="3070692" cy="1961056"/>
          </a:xfrm>
          <a:prstGeom prst="round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BC6C534-4547-EB2C-0042-59AD5D79C8F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CCDD6A1-ADEC-981D-2EAE-D9627D8915B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Arial"/>
                <a:ea typeface="Arial"/>
                <a:cs typeface="Arial"/>
                <a:sym typeface="Arial"/>
              </a:rPr>
              <a:t>Example</a:t>
            </a:r>
            <a:endParaRPr sz="3600" b="1" dirty="0">
              <a:latin typeface="Arial"/>
              <a:ea typeface="Arial"/>
              <a:cs typeface="Arial"/>
              <a:sym typeface="Arial"/>
            </a:endParaRPr>
          </a:p>
        </p:txBody>
      </p:sp>
      <p:pic>
        <p:nvPicPr>
          <p:cNvPr id="3" name="Picture 2">
            <a:extLst>
              <a:ext uri="{FF2B5EF4-FFF2-40B4-BE49-F238E27FC236}">
                <a16:creationId xmlns:a16="http://schemas.microsoft.com/office/drawing/2014/main" id="{0E34EA2F-30FE-B074-D646-72249A784FDA}"/>
              </a:ext>
            </a:extLst>
          </p:cNvPr>
          <p:cNvPicPr>
            <a:picLocks noChangeAspect="1"/>
          </p:cNvPicPr>
          <p:nvPr/>
        </p:nvPicPr>
        <p:blipFill>
          <a:blip r:embed="rId3"/>
          <a:stretch>
            <a:fillRect/>
          </a:stretch>
        </p:blipFill>
        <p:spPr>
          <a:xfrm>
            <a:off x="391548" y="1624614"/>
            <a:ext cx="8360903" cy="2334827"/>
          </a:xfrm>
          <a:prstGeom prst="rect">
            <a:avLst/>
          </a:prstGeom>
        </p:spPr>
      </p:pic>
    </p:spTree>
    <p:extLst>
      <p:ext uri="{BB962C8B-B14F-4D97-AF65-F5344CB8AC3E}">
        <p14:creationId xmlns:p14="http://schemas.microsoft.com/office/powerpoint/2010/main" val="541060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3708664-FAA5-B9B3-8383-3652F192047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C7B6DFB-827F-170D-060A-E6FFF3938D6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kumimoji="0" lang="en-US" altLang="en-US" sz="3600" b="1" i="0" u="none" strike="noStrike" cap="none" normalizeH="0" baseline="0" dirty="0">
                <a:ln>
                  <a:noFill/>
                </a:ln>
                <a:solidFill>
                  <a:schemeClr val="tx1"/>
                </a:solidFill>
                <a:effectLst/>
                <a:latin typeface="+mj-lt"/>
              </a:rPr>
              <a:t>Descendant Selector</a:t>
            </a:r>
            <a:endParaRPr lang="en-US" sz="3600" b="1" i="0" dirty="0">
              <a:effectLst/>
              <a:latin typeface="Roboto" panose="02000000000000000000" pitchFamily="2" charset="0"/>
            </a:endParaRPr>
          </a:p>
        </p:txBody>
      </p:sp>
      <p:sp>
        <p:nvSpPr>
          <p:cNvPr id="2" name="Text Placeholder 1">
            <a:extLst>
              <a:ext uri="{FF2B5EF4-FFF2-40B4-BE49-F238E27FC236}">
                <a16:creationId xmlns:a16="http://schemas.microsoft.com/office/drawing/2014/main" id="{FAF14F2D-1ADB-7976-4F58-0C5D96DF44DE}"/>
              </a:ext>
            </a:extLst>
          </p:cNvPr>
          <p:cNvSpPr>
            <a:spLocks noGrp="1" noChangeArrowheads="1"/>
          </p:cNvSpPr>
          <p:nvPr>
            <p:ph type="body" idx="1"/>
          </p:nvPr>
        </p:nvSpPr>
        <p:spPr bwMode="auto">
          <a:xfrm>
            <a:off x="311700" y="1202393"/>
            <a:ext cx="834402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Descendant Selector</a:t>
            </a:r>
            <a:r>
              <a:rPr kumimoji="0" lang="en-US" altLang="en-US" sz="1600" b="0" i="0" u="none" strike="noStrike" cap="none" normalizeH="0" baseline="0" dirty="0">
                <a:ln>
                  <a:noFill/>
                </a:ln>
                <a:solidFill>
                  <a:schemeClr val="tx1"/>
                </a:solidFill>
                <a:effectLst/>
                <a:latin typeface="+mj-lt"/>
              </a:rPr>
              <a:t>: Matches elements inside other elements.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Syntax</a:t>
            </a:r>
            <a:r>
              <a:rPr kumimoji="0" lang="en-US" altLang="en-US" sz="1600" b="0" i="0" u="none" strike="noStrike" cap="none" normalizeH="0" baseline="0" dirty="0">
                <a:ln>
                  <a:noFill/>
                </a:ln>
                <a:solidFill>
                  <a:schemeClr val="tx1"/>
                </a:solidFill>
                <a:effectLst/>
                <a:latin typeface="+mj-lt"/>
              </a:rPr>
              <a:t>: Use a space between selectors, e.g., h2 </a:t>
            </a:r>
            <a:r>
              <a:rPr kumimoji="0" lang="en-US" altLang="en-US" sz="1600" b="0" i="0" u="none" strike="noStrike" cap="none" normalizeH="0" baseline="0" dirty="0" err="1">
                <a:ln>
                  <a:noFill/>
                </a:ln>
                <a:solidFill>
                  <a:schemeClr val="tx1"/>
                </a:solidFill>
                <a:effectLst/>
                <a:latin typeface="+mj-lt"/>
              </a:rPr>
              <a:t>em</a:t>
            </a:r>
            <a:r>
              <a:rPr kumimoji="0" lang="en-US" altLang="en-US" sz="1600" b="0" i="0" u="none" strike="noStrike" cap="none" normalizeH="0" baseline="0" dirty="0">
                <a:ln>
                  <a:noFill/>
                </a:ln>
                <a:solidFill>
                  <a:schemeClr val="tx1"/>
                </a:solidFill>
                <a:effectLst/>
                <a:latin typeface="+mj-lt"/>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Example</a:t>
            </a:r>
            <a:r>
              <a:rPr kumimoji="0" lang="en-US" altLang="en-US" sz="1600" b="0" i="0" u="none" strike="noStrike" cap="none" normalizeH="0" baseline="0" dirty="0">
                <a:ln>
                  <a:noFill/>
                </a:ln>
                <a:solidFill>
                  <a:schemeClr val="tx1"/>
                </a:solidFill>
                <a:effectLst/>
                <a:latin typeface="+mj-lt"/>
              </a:rPr>
              <a:t>: h2 </a:t>
            </a:r>
            <a:r>
              <a:rPr kumimoji="0" lang="en-US" altLang="en-US" sz="1600" b="0" i="0" u="none" strike="noStrike" cap="none" normalizeH="0" baseline="0" dirty="0" err="1">
                <a:ln>
                  <a:noFill/>
                </a:ln>
                <a:solidFill>
                  <a:schemeClr val="tx1"/>
                </a:solidFill>
                <a:effectLst/>
                <a:latin typeface="+mj-lt"/>
              </a:rPr>
              <a:t>em</a:t>
            </a:r>
            <a:r>
              <a:rPr kumimoji="0" lang="en-US" altLang="en-US" sz="1600" b="0" i="0" u="none" strike="noStrike" cap="none" normalizeH="0" baseline="0" dirty="0">
                <a:ln>
                  <a:noFill/>
                </a:ln>
                <a:solidFill>
                  <a:schemeClr val="tx1"/>
                </a:solidFill>
                <a:effectLst/>
                <a:latin typeface="+mj-lt"/>
              </a:rPr>
              <a:t> { color: blue; } styles </a:t>
            </a:r>
            <a:r>
              <a:rPr kumimoji="0" lang="en-US" altLang="en-US" sz="1600" b="0" i="0" u="none" strike="noStrike" cap="none" normalizeH="0" baseline="0" dirty="0" err="1">
                <a:ln>
                  <a:noFill/>
                </a:ln>
                <a:solidFill>
                  <a:schemeClr val="tx1"/>
                </a:solidFill>
                <a:effectLst/>
                <a:latin typeface="+mj-lt"/>
              </a:rPr>
              <a:t>em</a:t>
            </a:r>
            <a:r>
              <a:rPr kumimoji="0" lang="en-US" altLang="en-US" sz="1600" b="0" i="0" u="none" strike="noStrike" cap="none" normalizeH="0" baseline="0" dirty="0">
                <a:ln>
                  <a:noFill/>
                </a:ln>
                <a:solidFill>
                  <a:schemeClr val="tx1"/>
                </a:solidFill>
                <a:effectLst/>
                <a:latin typeface="+mj-lt"/>
              </a:rPr>
              <a:t> inside h2.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mj-lt"/>
            </a:endParaRP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mj-lt"/>
            </a:endParaRP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448069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6FD66AB-11A0-3C47-404E-AE8CAB6AA29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555C1EA6-D974-A034-4020-1FC81185143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i="0" baseline="0" dirty="0">
                <a:ln>
                  <a:noFill/>
                </a:ln>
                <a:solidFill>
                  <a:srgbClr val="202729"/>
                </a:solidFill>
                <a:effectLst/>
                <a:latin typeface="Arial" panose="020B0604020202020204" pitchFamily="34" charset="0"/>
                <a:ea typeface="Proxima Nova" panose="020B0604020202020204" charset="0"/>
                <a:cs typeface="Proxima Nova" panose="020B0604020202020204" charset="0"/>
              </a:rPr>
              <a:t>Descendant Selector</a:t>
            </a:r>
            <a:r>
              <a:rPr lang="en-US" sz="3600" b="1" dirty="0">
                <a:latin typeface="Arial"/>
                <a:ea typeface="Arial"/>
                <a:cs typeface="Arial"/>
                <a:sym typeface="Arial"/>
              </a:rPr>
              <a:t> Example</a:t>
            </a:r>
            <a:endParaRPr sz="3600" b="1" dirty="0">
              <a:latin typeface="Arial"/>
              <a:ea typeface="Arial"/>
              <a:cs typeface="Arial"/>
              <a:sym typeface="Arial"/>
            </a:endParaRPr>
          </a:p>
        </p:txBody>
      </p:sp>
      <p:pic>
        <p:nvPicPr>
          <p:cNvPr id="4" name="Picture 3">
            <a:extLst>
              <a:ext uri="{FF2B5EF4-FFF2-40B4-BE49-F238E27FC236}">
                <a16:creationId xmlns:a16="http://schemas.microsoft.com/office/drawing/2014/main" id="{CD2AD47F-1608-3DFB-114A-66CA6BA29A73}"/>
              </a:ext>
            </a:extLst>
          </p:cNvPr>
          <p:cNvPicPr>
            <a:picLocks noChangeAspect="1"/>
          </p:cNvPicPr>
          <p:nvPr/>
        </p:nvPicPr>
        <p:blipFill>
          <a:blip r:embed="rId3"/>
          <a:stretch>
            <a:fillRect/>
          </a:stretch>
        </p:blipFill>
        <p:spPr>
          <a:xfrm>
            <a:off x="204303" y="1223090"/>
            <a:ext cx="5148932" cy="3475383"/>
          </a:xfrm>
          <a:prstGeom prst="rect">
            <a:avLst/>
          </a:prstGeom>
        </p:spPr>
      </p:pic>
      <p:pic>
        <p:nvPicPr>
          <p:cNvPr id="6" name="Picture 5">
            <a:extLst>
              <a:ext uri="{FF2B5EF4-FFF2-40B4-BE49-F238E27FC236}">
                <a16:creationId xmlns:a16="http://schemas.microsoft.com/office/drawing/2014/main" id="{EAA5F346-9EC8-3374-0C0B-F23942E6C2AC}"/>
              </a:ext>
            </a:extLst>
          </p:cNvPr>
          <p:cNvPicPr>
            <a:picLocks noChangeAspect="1"/>
          </p:cNvPicPr>
          <p:nvPr/>
        </p:nvPicPr>
        <p:blipFill>
          <a:blip r:embed="rId4"/>
          <a:stretch>
            <a:fillRect/>
          </a:stretch>
        </p:blipFill>
        <p:spPr>
          <a:xfrm>
            <a:off x="5353235" y="1318547"/>
            <a:ext cx="3727602" cy="1564354"/>
          </a:xfrm>
          <a:prstGeom prst="rect">
            <a:avLst/>
          </a:prstGeom>
        </p:spPr>
      </p:pic>
    </p:spTree>
    <p:extLst>
      <p:ext uri="{BB962C8B-B14F-4D97-AF65-F5344CB8AC3E}">
        <p14:creationId xmlns:p14="http://schemas.microsoft.com/office/powerpoint/2010/main" val="408987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8E2EACB-6B0E-2648-35CF-F5678CB84C8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01E881E-0240-9437-7D61-91F1E8471F5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Pseudo-class selector</a:t>
            </a:r>
          </a:p>
        </p:txBody>
      </p:sp>
      <p:sp>
        <p:nvSpPr>
          <p:cNvPr id="3" name="Text Placeholder 1">
            <a:extLst>
              <a:ext uri="{FF2B5EF4-FFF2-40B4-BE49-F238E27FC236}">
                <a16:creationId xmlns:a16="http://schemas.microsoft.com/office/drawing/2014/main" id="{2E5F2D50-47DD-0E85-5CAF-E3A66A0D3551}"/>
              </a:ext>
            </a:extLst>
          </p:cNvPr>
          <p:cNvSpPr>
            <a:spLocks noGrp="1" noChangeArrowheads="1"/>
          </p:cNvSpPr>
          <p:nvPr>
            <p:ph type="body" idx="1"/>
          </p:nvPr>
        </p:nvSpPr>
        <p:spPr bwMode="auto">
          <a:xfrm>
            <a:off x="311700" y="1244336"/>
            <a:ext cx="845078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0" indent="0" eaLnBrk="0" fontAlgn="base" hangingPunct="0">
              <a:lnSpc>
                <a:spcPct val="150000"/>
              </a:lnSpc>
              <a:spcBef>
                <a:spcPct val="0"/>
              </a:spcBef>
              <a:spcAft>
                <a:spcPct val="0"/>
              </a:spcAft>
              <a:buClrTx/>
              <a:buSzTx/>
              <a:buNone/>
            </a:pPr>
            <a:r>
              <a:rPr kumimoji="0" lang="en-US" altLang="en-US" sz="1600" b="1" i="0" u="none" strike="noStrike" cap="none" normalizeH="0" baseline="0" dirty="0">
                <a:ln>
                  <a:noFill/>
                </a:ln>
                <a:solidFill>
                  <a:schemeClr val="tx1"/>
                </a:solidFill>
                <a:effectLst/>
                <a:latin typeface="+mj-lt"/>
              </a:rPr>
              <a:t>Pseudo-Class Selector</a:t>
            </a:r>
            <a:r>
              <a:rPr kumimoji="0" lang="en-US" altLang="en-US" sz="1600" b="0" i="0" u="none" strike="noStrike" cap="none" normalizeH="0" baseline="0" dirty="0">
                <a:ln>
                  <a:noFill/>
                </a:ln>
                <a:solidFill>
                  <a:schemeClr val="tx1"/>
                </a:solidFill>
                <a:effectLst/>
                <a:latin typeface="+mj-lt"/>
              </a:rPr>
              <a:t>: Uses : to match elements by user behavior or meta info. Some pseudo-class selectors include:</a:t>
            </a:r>
          </a:p>
          <a:p>
            <a:pPr marL="285750" indent="-285750" eaLnBrk="0" fontAlgn="base" hangingPunct="0">
              <a:lnSpc>
                <a:spcPct val="150000"/>
              </a:lnSpc>
              <a:spcBef>
                <a:spcPct val="0"/>
              </a:spcBef>
              <a:spcAft>
                <a:spcPct val="0"/>
              </a:spcAft>
              <a:buClrTx/>
              <a:buSzTx/>
            </a:pPr>
            <a:r>
              <a:rPr lang="en-US" sz="1600" b="1" i="1" u="none" strike="noStrike" dirty="0">
                <a:solidFill>
                  <a:srgbClr val="000000"/>
                </a:solidFill>
                <a:effectLst/>
                <a:latin typeface="Roboto" panose="02000000000000000000" pitchFamily="2" charset="0"/>
              </a:rPr>
              <a:t>:disabled</a:t>
            </a:r>
            <a:r>
              <a:rPr lang="en-US" sz="1600" b="0" i="0" dirty="0">
                <a:solidFill>
                  <a:srgbClr val="000000"/>
                </a:solidFill>
                <a:effectLst/>
                <a:latin typeface="Roboto" panose="02000000000000000000" pitchFamily="2" charset="0"/>
              </a:rPr>
              <a:t> - Element is disabled.</a:t>
            </a:r>
          </a:p>
          <a:p>
            <a:pPr marL="285750" indent="-285750" eaLnBrk="0" fontAlgn="base" hangingPunct="0">
              <a:lnSpc>
                <a:spcPct val="150000"/>
              </a:lnSpc>
              <a:spcBef>
                <a:spcPct val="0"/>
              </a:spcBef>
              <a:spcAft>
                <a:spcPct val="0"/>
              </a:spcAft>
              <a:buClrTx/>
              <a:buSzTx/>
            </a:pPr>
            <a:r>
              <a:rPr lang="en-US" sz="1600" b="1" i="1" u="none" strike="noStrike" dirty="0">
                <a:solidFill>
                  <a:srgbClr val="000000"/>
                </a:solidFill>
                <a:effectLst/>
                <a:latin typeface="Roboto" panose="02000000000000000000" pitchFamily="2" charset="0"/>
              </a:rPr>
              <a:t>:hover</a:t>
            </a:r>
            <a:r>
              <a:rPr lang="en-US" sz="1600" b="0" i="0" dirty="0">
                <a:solidFill>
                  <a:srgbClr val="000000"/>
                </a:solidFill>
                <a:effectLst/>
                <a:latin typeface="Roboto" panose="02000000000000000000" pitchFamily="2" charset="0"/>
              </a:rPr>
              <a:t> - Mouse is hovering over the element.</a:t>
            </a:r>
          </a:p>
          <a:p>
            <a:pPr marL="285750" indent="-285750" eaLnBrk="0" fontAlgn="base" hangingPunct="0">
              <a:lnSpc>
                <a:spcPct val="150000"/>
              </a:lnSpc>
              <a:spcBef>
                <a:spcPct val="0"/>
              </a:spcBef>
              <a:spcAft>
                <a:spcPct val="0"/>
              </a:spcAft>
              <a:buClrTx/>
              <a:buSzTx/>
            </a:pPr>
            <a:r>
              <a:rPr lang="en-US" sz="1600" b="1" i="1" u="none" strike="noStrike" dirty="0">
                <a:solidFill>
                  <a:srgbClr val="000000"/>
                </a:solidFill>
                <a:effectLst/>
                <a:latin typeface="Roboto" panose="02000000000000000000" pitchFamily="2" charset="0"/>
              </a:rPr>
              <a:t>:empty</a:t>
            </a:r>
            <a:r>
              <a:rPr lang="en-US" sz="1600" b="0" i="0" dirty="0">
                <a:solidFill>
                  <a:srgbClr val="000000"/>
                </a:solidFill>
                <a:effectLst/>
                <a:latin typeface="Roboto" panose="02000000000000000000" pitchFamily="2" charset="0"/>
              </a:rPr>
              <a:t> - Element has no child elements.</a:t>
            </a:r>
          </a:p>
          <a:p>
            <a:pPr marL="285750" indent="-285750" eaLnBrk="0" fontAlgn="base" hangingPunct="0">
              <a:lnSpc>
                <a:spcPct val="150000"/>
              </a:lnSpc>
              <a:spcBef>
                <a:spcPct val="0"/>
              </a:spcBef>
              <a:spcAft>
                <a:spcPct val="0"/>
              </a:spcAft>
              <a:buClrTx/>
              <a:buSzTx/>
            </a:pPr>
            <a:r>
              <a:rPr lang="en-US" sz="1600" b="1" i="1" u="none" strike="noStrike" dirty="0">
                <a:solidFill>
                  <a:srgbClr val="000000"/>
                </a:solidFill>
                <a:effectLst/>
                <a:latin typeface="Roboto" panose="02000000000000000000" pitchFamily="2" charset="0"/>
              </a:rPr>
              <a:t>:lang(language)</a:t>
            </a:r>
            <a:r>
              <a:rPr lang="en-US" sz="1600" b="0" i="0" dirty="0">
                <a:solidFill>
                  <a:srgbClr val="000000"/>
                </a:solidFill>
                <a:effectLst/>
                <a:latin typeface="Roboto" panose="02000000000000000000" pitchFamily="2" charset="0"/>
              </a:rPr>
              <a:t> - Element contains text in a specified language.</a:t>
            </a:r>
          </a:p>
          <a:p>
            <a:pPr marL="285750" indent="-285750" eaLnBrk="0" fontAlgn="base" hangingPunct="0">
              <a:lnSpc>
                <a:spcPct val="150000"/>
              </a:lnSpc>
              <a:spcBef>
                <a:spcPct val="0"/>
              </a:spcBef>
              <a:spcAft>
                <a:spcPct val="0"/>
              </a:spcAft>
              <a:buClrTx/>
              <a:buSzTx/>
            </a:pPr>
            <a:r>
              <a:rPr lang="en-US" sz="1600" b="1" i="1" u="none" strike="noStrike" dirty="0">
                <a:solidFill>
                  <a:srgbClr val="000000"/>
                </a:solidFill>
                <a:effectLst/>
                <a:latin typeface="Roboto" panose="02000000000000000000" pitchFamily="2" charset="0"/>
              </a:rPr>
              <a:t>:nth-child(n)</a:t>
            </a:r>
            <a:r>
              <a:rPr lang="en-US" sz="1600" b="0" i="0" dirty="0">
                <a:solidFill>
                  <a:srgbClr val="000000"/>
                </a:solidFill>
                <a:effectLst/>
                <a:latin typeface="Roboto" panose="02000000000000000000" pitchFamily="2" charset="0"/>
              </a:rPr>
              <a:t> - Element is the parent element's nth child.</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sp>
        <p:nvSpPr>
          <p:cNvPr id="2" name="Rectangle 1">
            <a:extLst>
              <a:ext uri="{FF2B5EF4-FFF2-40B4-BE49-F238E27FC236}">
                <a16:creationId xmlns:a16="http://schemas.microsoft.com/office/drawing/2014/main" id="{E7C28252-54C5-8FF7-4490-6C9421743AF9}"/>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3499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68920DE-149D-7938-7E9F-8D26F3933AD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691CDC8A-2892-5E09-AA17-C09E36262D85}"/>
              </a:ext>
            </a:extLst>
          </p:cNvPr>
          <p:cNvSpPr txBox="1">
            <a:spLocks noGrp="1"/>
          </p:cNvSpPr>
          <p:nvPr>
            <p:ph type="title"/>
          </p:nvPr>
        </p:nvSpPr>
        <p:spPr>
          <a:xfrm>
            <a:off x="289048" y="230210"/>
            <a:ext cx="8520600" cy="9310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mj-lt"/>
                <a:ea typeface="Arial"/>
                <a:cs typeface="Arial"/>
                <a:sym typeface="Arial"/>
              </a:rPr>
              <a:t>Example</a:t>
            </a:r>
            <a:endParaRPr sz="3600" b="1" dirty="0">
              <a:latin typeface="+mj-lt"/>
              <a:ea typeface="Arial"/>
              <a:cs typeface="Arial"/>
              <a:sym typeface="Arial"/>
            </a:endParaRPr>
          </a:p>
        </p:txBody>
      </p:sp>
      <p:pic>
        <p:nvPicPr>
          <p:cNvPr id="4" name="Picture 3">
            <a:extLst>
              <a:ext uri="{FF2B5EF4-FFF2-40B4-BE49-F238E27FC236}">
                <a16:creationId xmlns:a16="http://schemas.microsoft.com/office/drawing/2014/main" id="{47D85FB5-C82D-FF73-B006-D35E8BBFF362}"/>
              </a:ext>
            </a:extLst>
          </p:cNvPr>
          <p:cNvPicPr>
            <a:picLocks noChangeAspect="1"/>
          </p:cNvPicPr>
          <p:nvPr/>
        </p:nvPicPr>
        <p:blipFill>
          <a:blip r:embed="rId3"/>
          <a:stretch>
            <a:fillRect/>
          </a:stretch>
        </p:blipFill>
        <p:spPr>
          <a:xfrm>
            <a:off x="171344" y="1071226"/>
            <a:ext cx="6706181" cy="3711262"/>
          </a:xfrm>
          <a:prstGeom prst="rect">
            <a:avLst/>
          </a:prstGeom>
        </p:spPr>
      </p:pic>
      <p:pic>
        <p:nvPicPr>
          <p:cNvPr id="7" name="Picture 6">
            <a:extLst>
              <a:ext uri="{FF2B5EF4-FFF2-40B4-BE49-F238E27FC236}">
                <a16:creationId xmlns:a16="http://schemas.microsoft.com/office/drawing/2014/main" id="{6C5B85A0-4E5C-E9F2-E12E-53E9ABB8908E}"/>
              </a:ext>
            </a:extLst>
          </p:cNvPr>
          <p:cNvPicPr>
            <a:picLocks noChangeAspect="1"/>
          </p:cNvPicPr>
          <p:nvPr/>
        </p:nvPicPr>
        <p:blipFill>
          <a:blip r:embed="rId4"/>
          <a:stretch>
            <a:fillRect/>
          </a:stretch>
        </p:blipFill>
        <p:spPr>
          <a:xfrm>
            <a:off x="4187301" y="984100"/>
            <a:ext cx="4740051" cy="1470787"/>
          </a:xfrm>
          <a:prstGeom prst="rect">
            <a:avLst/>
          </a:prstGeom>
        </p:spPr>
      </p:pic>
    </p:spTree>
    <p:extLst>
      <p:ext uri="{BB962C8B-B14F-4D97-AF65-F5344CB8AC3E}">
        <p14:creationId xmlns:p14="http://schemas.microsoft.com/office/powerpoint/2010/main" val="27314337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2025-01-21T22:17:17+00:00</DateTime>
  </documentManagement>
</p:properties>
</file>

<file path=customXml/itemProps1.xml><?xml version="1.0" encoding="utf-8"?>
<ds:datastoreItem xmlns:ds="http://schemas.openxmlformats.org/officeDocument/2006/customXml" ds:itemID="{EB81CCEB-0EEC-40ED-9B96-7A732580C398}"/>
</file>

<file path=customXml/itemProps2.xml><?xml version="1.0" encoding="utf-8"?>
<ds:datastoreItem xmlns:ds="http://schemas.openxmlformats.org/officeDocument/2006/customXml" ds:itemID="{C2C1073C-06A4-49DE-9CCF-904F90C26A3E}"/>
</file>

<file path=customXml/itemProps3.xml><?xml version="1.0" encoding="utf-8"?>
<ds:datastoreItem xmlns:ds="http://schemas.openxmlformats.org/officeDocument/2006/customXml" ds:itemID="{0DB472FE-CCCA-4B7F-9E62-C4911336E417}"/>
</file>

<file path=docProps/app.xml><?xml version="1.0" encoding="utf-8"?>
<Properties xmlns="http://schemas.openxmlformats.org/officeDocument/2006/extended-properties" xmlns:vt="http://schemas.openxmlformats.org/officeDocument/2006/docPropsVTypes">
  <TotalTime>1490</TotalTime>
  <Words>700</Words>
  <Application>Microsoft Office PowerPoint</Application>
  <PresentationFormat>On-screen Show (16:9)</PresentationFormat>
  <Paragraphs>37</Paragraphs>
  <Slides>7</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Arial</vt:lpstr>
      <vt:lpstr>Proxima Nova</vt:lpstr>
      <vt:lpstr>Roboto</vt:lpstr>
      <vt:lpstr>Simple Light</vt:lpstr>
      <vt:lpstr>Spearmint</vt:lpstr>
      <vt:lpstr>Basic Selectors</vt:lpstr>
      <vt:lpstr>Element, Class and ID Selector</vt:lpstr>
      <vt:lpstr>Example</vt:lpstr>
      <vt:lpstr>Descendant Selector</vt:lpstr>
      <vt:lpstr>Descendant Selector Example</vt:lpstr>
      <vt:lpstr>Pseudo-class selector</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30</cp:revision>
  <dcterms:modified xsi:type="dcterms:W3CDTF">2025-01-21T22:12:01Z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