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99" r:id="rId5"/>
    <p:sldId id="301" r:id="rId6"/>
    <p:sldId id="287" r:id="rId7"/>
    <p:sldId id="291" r:id="rId8"/>
    <p:sldId id="283" r:id="rId9"/>
    <p:sldId id="302" r:id="rId10"/>
    <p:sldId id="304" r:id="rId11"/>
    <p:sldId id="303" r:id="rId12"/>
    <p:sldId id="305" r:id="rId13"/>
    <p:sldId id="292" r:id="rId14"/>
    <p:sldId id="273" r:id="rId15"/>
    <p:sldId id="294" r:id="rId16"/>
    <p:sldId id="306"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out lecture on CSS font and text properties. In this lecture we will go through common properties like </a:t>
            </a:r>
            <a:r>
              <a:rPr lang="fr-FR" sz="1100" b="0" dirty="0">
                <a:solidFill>
                  <a:schemeClr val="accent1">
                    <a:lumMod val="50000"/>
                  </a:schemeClr>
                </a:solidFill>
                <a:latin typeface="+mj-lt"/>
                <a:ea typeface="Roboto"/>
                <a:cs typeface="Roboto"/>
                <a:sym typeface="Roboto"/>
              </a:rPr>
              <a:t>font </a:t>
            </a:r>
            <a:r>
              <a:rPr lang="fr-FR" sz="1100" b="0" dirty="0" err="1">
                <a:solidFill>
                  <a:schemeClr val="accent1">
                    <a:lumMod val="50000"/>
                  </a:schemeClr>
                </a:solidFill>
                <a:latin typeface="+mj-lt"/>
                <a:ea typeface="Roboto"/>
                <a:cs typeface="Roboto"/>
                <a:sym typeface="Roboto"/>
              </a:rPr>
              <a:t>properties</a:t>
            </a:r>
            <a:r>
              <a:rPr lang="fr-FR" sz="1100" b="0" dirty="0">
                <a:solidFill>
                  <a:schemeClr val="accent1">
                    <a:lumMod val="50000"/>
                  </a:schemeClr>
                </a:solidFill>
                <a:latin typeface="+mj-lt"/>
                <a:ea typeface="Roboto"/>
                <a:cs typeface="Roboto"/>
                <a:sym typeface="Roboto"/>
              </a:rPr>
              <a:t>, Font Sizes, and </a:t>
            </a:r>
            <a:r>
              <a:rPr lang="fr-FR" sz="1100" b="0" dirty="0" err="1">
                <a:solidFill>
                  <a:schemeClr val="accent1">
                    <a:lumMod val="50000"/>
                  </a:schemeClr>
                </a:solidFill>
                <a:latin typeface="+mj-lt"/>
                <a:ea typeface="Roboto"/>
                <a:cs typeface="Roboto"/>
                <a:sym typeface="Roboto"/>
              </a:rPr>
              <a:t>text</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properties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B41DDAA-FDDE-ED38-0CB9-6610CBB1579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75034DB-F23E-8F9A-F0C6-CCD5255B94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19C4C8A-FD0D-3746-4BC9-73D77FFC9E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Relative font sizes adjust based on another size. The EM unit is relative to the element's font size like 2 EM equal to 2 times the current size. The REM unit is relative to the root element's font size like 1.5 REM equal to 1.5 times the root size. VW and VH units are percentages of the viewport's width and height. Percentages scale text relative to the parent size like 120 percent equal to 20 percent larger.</a:t>
            </a:r>
          </a:p>
        </p:txBody>
      </p:sp>
    </p:spTree>
    <p:extLst>
      <p:ext uri="{BB962C8B-B14F-4D97-AF65-F5344CB8AC3E}">
        <p14:creationId xmlns:p14="http://schemas.microsoft.com/office/powerpoint/2010/main" val="114741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D790C-7086-94CB-F025-831AEBA5A6E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9706FDE-DD02-D141-22FE-5F8AECE7A6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C3F2D91-CD98-EABF-C89C-6AF8B0D01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relative font size using the element EM unit. The H1 element is styled with a font size of 2.5 EM, which is 2.5 times the parent or default font size. If the default font size is 16 PX, the resulting size becomes 40 PX. Relative font sizes like EM allow flexible scaling based on the context, making them ideal for responsive designs and maintaining consistency across varying screen sizes.</a:t>
            </a:r>
          </a:p>
        </p:txBody>
      </p:sp>
    </p:spTree>
    <p:extLst>
      <p:ext uri="{BB962C8B-B14F-4D97-AF65-F5344CB8AC3E}">
        <p14:creationId xmlns:p14="http://schemas.microsoft.com/office/powerpoint/2010/main" val="147393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demonstrates various ways to define font sizes in CSS. Using x large sets a predefined size. The smaller keyword reduces the size relative to the parent. Absolute sizes like 16 PX specify an exact size. The 1.5 REM value scales the font relative to the root element's size. Using 120 percent adjusts the font size relative to the parent. These methods provide flexibility for text styling.</a:t>
            </a:r>
          </a:p>
          <a:p>
            <a:pPr marL="139700" indent="0">
              <a:buNone/>
            </a:pPr>
            <a:endParaRPr lang="en-US" dirty="0"/>
          </a:p>
        </p:txBody>
      </p:sp>
    </p:spTree>
    <p:extLst>
      <p:ext uri="{BB962C8B-B14F-4D97-AF65-F5344CB8AC3E}">
        <p14:creationId xmlns:p14="http://schemas.microsoft.com/office/powerpoint/2010/main" val="1583876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Finally, we will discuss CSS text properties that control the appearance of text. The text align property aligns text horizontally, with options like left, right, center, and justify. The text decoration property adds or removes styles like underline, overline, or none. The text transform property changes case to uppercase, lowercase, or capitalize. The text indent property sets the indentation for the first line of text.</a:t>
            </a:r>
          </a:p>
        </p:txBody>
      </p:sp>
    </p:spTree>
    <p:extLst>
      <p:ext uri="{BB962C8B-B14F-4D97-AF65-F5344CB8AC3E}">
        <p14:creationId xmlns:p14="http://schemas.microsoft.com/office/powerpoint/2010/main" val="49883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8D79D6-E491-42D4-8FD4-AD4ACADCE99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2D9DBE-D064-BBD6-3115-F8CC0B629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DE45231-5484-7957-9BEC-F82C937C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CSS text properties. The paragraph uses text align center to center align the text, text decoration underline to underline it, text transform capitalize to capitalize the first letter of each word, and text indent 30 PX to indent the first line. These properties combine to enhance the text's appearance and improve readability, making it visually appealing and well-structured.</a:t>
            </a:r>
          </a:p>
        </p:txBody>
      </p:sp>
    </p:spTree>
    <p:extLst>
      <p:ext uri="{BB962C8B-B14F-4D97-AF65-F5344CB8AC3E}">
        <p14:creationId xmlns:p14="http://schemas.microsoft.com/office/powerpoint/2010/main" val="1434394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09BE516-0876-860A-2CF1-C4F189CCD53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9292C48-B655-2131-8FD5-BB1FA5AD7E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5B8FB00-3B8E-BCD3-5EAB-270420B73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demonstrates the text align property. Left aligns text to the left margin, the default for most content. Right aligns text to the right margin. Center places the text in the middle of its container, while justify distributes text evenly, aligning it to both left and right margins. These options allow precise control over text alignment for improved readability and layout design. Thanks for watching the lecture.</a:t>
            </a:r>
          </a:p>
          <a:p>
            <a:pPr marL="139700" indent="0">
              <a:buNone/>
            </a:pPr>
            <a:endParaRPr lang="en-US" dirty="0"/>
          </a:p>
        </p:txBody>
      </p:sp>
    </p:spTree>
    <p:extLst>
      <p:ext uri="{BB962C8B-B14F-4D97-AF65-F5344CB8AC3E}">
        <p14:creationId xmlns:p14="http://schemas.microsoft.com/office/powerpoint/2010/main" val="297029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CSS font properties control how text appears on a webpage. The font-family property sets the typeface, such as Times New Roman or serif. The font-size property adjusts text size using values like percentages, small, or pixels (e.g., 120 percent or 12px). The font-weight property determines text boldness, with options like normal, bold, or numerical values for fine control. These properties enhance text styling.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CSS font properties enhance text styling. The font-style property changes the style of text to normal, italic, or oblique. The font-variant property controls text variants like normal or small-caps. The font property is a shorthand for combining multiple font settings, such as style, size, and family, in a single declaration. Example: font: italic 12pt Georgia, serif. These properties improve text design.</a:t>
            </a:r>
          </a:p>
        </p:txBody>
      </p:sp>
    </p:spTree>
    <p:extLst>
      <p:ext uri="{BB962C8B-B14F-4D97-AF65-F5344CB8AC3E}">
        <p14:creationId xmlns:p14="http://schemas.microsoft.com/office/powerpoint/2010/main" val="413037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7225ABE-1A0F-8B7E-96EE-617228BF0D7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BE52CAC-81F7-D9FE-3967-911A4A0A32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5EB2CE1-C037-088E-8AEA-6BBD2FCB3B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font family property specifies fonts for text. A family name defines a specific font, like Times New Roman or Arial. Use quotes for names with spaces. A generic family groups fonts by style, such as serif or sans-serif. Serif fonts, like Times New Roman, include small strokes at the ends of letters. Listing multiple font options ensures a fallback font is used if the first is unavailable.</a:t>
            </a:r>
          </a:p>
        </p:txBody>
      </p:sp>
    </p:spTree>
    <p:extLst>
      <p:ext uri="{BB962C8B-B14F-4D97-AF65-F5344CB8AC3E}">
        <p14:creationId xmlns:p14="http://schemas.microsoft.com/office/powerpoint/2010/main" val="94448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shows generic font families group fonts based on common characteristics. Serif fonts, like Times New Roman, have finishing strokes or flared ends. Sans-serif fonts, such as Arial, have plain stroke ends. Cursive fonts mimic handwriting with joined strokes. Fantasy fonts are decorative, like Impact. Monospace fonts, like Courier New, use consistent letter widths. These categories help define text style effectively.</a:t>
            </a:r>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font property. In the first paragraph, the font size is 15px, and the font family is Arial with sans-serif as a fallback. In the second paragraph, the font combines italic, bold, and small-caps. It uses a font size of 12px, a line height of 30px, and the Georgia font family with serif as a fallback. The font property allows compact and versatile text styling.</a:t>
            </a:r>
          </a:p>
        </p:txBody>
      </p:sp>
    </p:spTree>
    <p:extLst>
      <p:ext uri="{BB962C8B-B14F-4D97-AF65-F5344CB8AC3E}">
        <p14:creationId xmlns:p14="http://schemas.microsoft.com/office/powerpoint/2010/main" val="362084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on to font sizes in CSS that can be set using predefined names, like small to large, with medium as the default. Relative size names, such as smaller or larger, adjust the size relative to the parent element. For precision, absolute or relative units like PX, EM, or REM can be used. Font sizes can be classified into absolute or relative categories, let’s discuss them in the next slides. </a:t>
            </a:r>
          </a:p>
        </p:txBody>
      </p:sp>
    </p:spTree>
    <p:extLst>
      <p:ext uri="{BB962C8B-B14F-4D97-AF65-F5344CB8AC3E}">
        <p14:creationId xmlns:p14="http://schemas.microsoft.com/office/powerpoint/2010/main" val="3084906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D25231-A132-3CEC-08EE-2F053A47855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3AA2905-A00B-1955-A1CE-F119755BA7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8B77054-25BE-D7A1-6CB4-2E7E7CEDE3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Absolute font sizes are fixed and not influenced by other CSS sizes. Common absolute size units include cm for centimeters, mm for millimeters, and in for inches. Pixels are widely used, where 1 pixel equals 1 by 96 of an inch. Points  represent 1 by 72 of an inch, and pica  equals 12 points. These units provide precise control, making them ideal for fixed layouts and print styles.</a:t>
            </a:r>
          </a:p>
        </p:txBody>
      </p:sp>
    </p:spTree>
    <p:extLst>
      <p:ext uri="{BB962C8B-B14F-4D97-AF65-F5344CB8AC3E}">
        <p14:creationId xmlns:p14="http://schemas.microsoft.com/office/powerpoint/2010/main" val="258639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505672-224C-7F13-5A0B-72757DA1E6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D567BAC-7E9E-A160-DD3F-DB63716F5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190E8D-9B4B-C1E3-3081-B4C8C3066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an absolute font size. The H1 element is styled with a font size of 40 pixel, meaning the text will always appear at this fixed size regardless of the parent or root element. Absolute font sizes, such as pixel, centimeter, or inch, are ideal for creating consistent designs where text dimensions need to remain unchanged across different devices or screen settings.</a:t>
            </a:r>
          </a:p>
        </p:txBody>
      </p:sp>
    </p:spTree>
    <p:extLst>
      <p:ext uri="{BB962C8B-B14F-4D97-AF65-F5344CB8AC3E}">
        <p14:creationId xmlns:p14="http://schemas.microsoft.com/office/powerpoint/2010/main" val="56145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721975"/>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latin typeface="+mj-lt"/>
              </a:rPr>
              <a:t>Font and Text Properties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Font Properties | Font Sizes</a:t>
            </a:r>
            <a:r>
              <a:rPr lang="en-US" sz="1300" b="1" dirty="0">
                <a:solidFill>
                  <a:schemeClr val="accent1">
                    <a:lumMod val="50000"/>
                  </a:schemeClr>
                </a:solidFill>
                <a:latin typeface="+mj-lt"/>
                <a:ea typeface="Roboto"/>
                <a:cs typeface="Roboto"/>
                <a:sym typeface="Roboto"/>
              </a:rPr>
              <a:t> | Text Properties</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BAA17F-F577-08DF-E38A-1F30D12A2EB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DB2A9C-E4E6-72A7-2814-8ACD5CE2397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Font Sizes</a:t>
            </a:r>
          </a:p>
        </p:txBody>
      </p:sp>
      <p:pic>
        <p:nvPicPr>
          <p:cNvPr id="4" name="Picture 3" descr="A blue and white logo&#10;&#10;Description automatically generated">
            <a:extLst>
              <a:ext uri="{FF2B5EF4-FFF2-40B4-BE49-F238E27FC236}">
                <a16:creationId xmlns:a16="http://schemas.microsoft.com/office/drawing/2014/main" id="{1EBA2E8B-65F2-759F-5DA0-F89C429B2F07}"/>
              </a:ext>
            </a:extLst>
          </p:cNvPr>
          <p:cNvPicPr>
            <a:picLocks noChangeAspect="1"/>
          </p:cNvPicPr>
          <p:nvPr/>
        </p:nvPicPr>
        <p:blipFill>
          <a:blip r:embed="rId3"/>
          <a:stretch>
            <a:fillRect/>
          </a:stretch>
        </p:blipFill>
        <p:spPr>
          <a:xfrm>
            <a:off x="-877721" y="1437687"/>
            <a:ext cx="4596448" cy="2585502"/>
          </a:xfrm>
          <a:prstGeom prst="rect">
            <a:avLst/>
          </a:prstGeom>
        </p:spPr>
      </p:pic>
      <p:sp>
        <p:nvSpPr>
          <p:cNvPr id="3" name="Rectangle 1">
            <a:extLst>
              <a:ext uri="{FF2B5EF4-FFF2-40B4-BE49-F238E27FC236}">
                <a16:creationId xmlns:a16="http://schemas.microsoft.com/office/drawing/2014/main" id="{B7422181-795A-3046-8316-F1F9A59C7521}"/>
              </a:ext>
            </a:extLst>
          </p:cNvPr>
          <p:cNvSpPr>
            <a:spLocks noGrp="1" noChangeArrowheads="1"/>
          </p:cNvSpPr>
          <p:nvPr>
            <p:ph type="body" idx="1"/>
          </p:nvPr>
        </p:nvSpPr>
        <p:spPr bwMode="auto">
          <a:xfrm>
            <a:off x="2698199" y="1437866"/>
            <a:ext cx="6210301"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j-lt"/>
              </a:rPr>
              <a:t>A </a:t>
            </a:r>
            <a:r>
              <a:rPr kumimoji="0" lang="en-US" altLang="en-US" sz="1200" b="1" i="1" u="none" strike="noStrike" cap="none" normalizeH="0" baseline="0" dirty="0">
                <a:ln>
                  <a:noFill/>
                </a:ln>
                <a:solidFill>
                  <a:srgbClr val="000000"/>
                </a:solidFill>
                <a:effectLst/>
                <a:latin typeface="+mj-lt"/>
              </a:rPr>
              <a:t>relative size</a:t>
            </a:r>
            <a:r>
              <a:rPr kumimoji="0" lang="en-US" altLang="en-US" sz="1200" b="0" i="0" u="none" strike="noStrike" cap="none" normalizeH="0" baseline="0" dirty="0">
                <a:ln>
                  <a:noFill/>
                </a:ln>
                <a:solidFill>
                  <a:srgbClr val="000000"/>
                </a:solidFill>
                <a:effectLst/>
                <a:latin typeface="+mj-lt"/>
              </a:rPr>
              <a:t> is a size that is relative to another size. Some common relative size units include:</a:t>
            </a:r>
            <a:endParaRPr kumimoji="0" lang="en-US" altLang="en-US" sz="12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400" b="1" i="0" u="none" strike="noStrike" cap="none" normalizeH="0" baseline="0" dirty="0" err="1">
                <a:ln>
                  <a:noFill/>
                </a:ln>
                <a:solidFill>
                  <a:schemeClr val="tx1"/>
                </a:solidFill>
                <a:effectLst/>
                <a:latin typeface="+mj-lt"/>
              </a:rPr>
              <a:t>em</a:t>
            </a:r>
            <a:r>
              <a:rPr kumimoji="0" lang="en-US" altLang="en-US" sz="1400" b="0" i="0" u="none" strike="noStrike" cap="none" normalizeH="0" baseline="0" dirty="0">
                <a:ln>
                  <a:noFill/>
                </a:ln>
                <a:solidFill>
                  <a:schemeClr val="tx1"/>
                </a:solidFill>
                <a:effectLst/>
                <a:latin typeface="+mj-lt"/>
              </a:rPr>
              <a:t>: Relative to the element's font size (e.g., 2em = 2 × current size). </a:t>
            </a:r>
          </a:p>
          <a:p>
            <a:pPr marL="285750" indent="-285750" eaLnBrk="0" fontAlgn="base" hangingPunct="0">
              <a:lnSpc>
                <a:spcPct val="15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mj-lt"/>
              </a:rPr>
              <a:t>rem</a:t>
            </a:r>
            <a:r>
              <a:rPr kumimoji="0" lang="en-US" altLang="en-US" sz="1400" b="0" i="0" u="none" strike="noStrike" cap="none" normalizeH="0" baseline="0" dirty="0">
                <a:ln>
                  <a:noFill/>
                </a:ln>
                <a:solidFill>
                  <a:schemeClr val="tx1"/>
                </a:solidFill>
                <a:effectLst/>
                <a:latin typeface="+mj-lt"/>
              </a:rPr>
              <a:t>: Relative to the root element's font size (e.g., 1.5rem = 1.5 × &lt;html&gt; size). </a:t>
            </a:r>
          </a:p>
          <a:p>
            <a:pPr marL="285750" indent="-285750" eaLnBrk="0" fontAlgn="base" hangingPunct="0">
              <a:lnSpc>
                <a:spcPct val="150000"/>
              </a:lnSpc>
              <a:spcBef>
                <a:spcPct val="0"/>
              </a:spcBef>
              <a:spcAft>
                <a:spcPct val="0"/>
              </a:spcAft>
              <a:buClrTx/>
              <a:buSzTx/>
            </a:pPr>
            <a:r>
              <a:rPr kumimoji="0" lang="en-US" altLang="en-US" sz="1400" b="1" i="0" u="none" strike="noStrike" cap="none" normalizeH="0" baseline="0" dirty="0" err="1">
                <a:ln>
                  <a:noFill/>
                </a:ln>
                <a:solidFill>
                  <a:schemeClr val="tx1"/>
                </a:solidFill>
                <a:effectLst/>
                <a:latin typeface="+mj-lt"/>
              </a:rPr>
              <a:t>vw</a:t>
            </a:r>
            <a:r>
              <a:rPr kumimoji="0" lang="en-US" altLang="en-US" sz="1400" b="0" i="0" u="none" strike="noStrike" cap="none" normalizeH="0" baseline="0" dirty="0">
                <a:ln>
                  <a:noFill/>
                </a:ln>
                <a:solidFill>
                  <a:schemeClr val="tx1"/>
                </a:solidFill>
                <a:effectLst/>
                <a:latin typeface="+mj-lt"/>
              </a:rPr>
              <a:t>: 1% of the viewport's width (e.g., 10vw = 10% of browser width). </a:t>
            </a:r>
          </a:p>
          <a:p>
            <a:pPr marL="285750" indent="-285750" eaLnBrk="0" fontAlgn="base" hangingPunct="0">
              <a:lnSpc>
                <a:spcPct val="150000"/>
              </a:lnSpc>
              <a:spcBef>
                <a:spcPct val="0"/>
              </a:spcBef>
              <a:spcAft>
                <a:spcPct val="0"/>
              </a:spcAft>
              <a:buClrTx/>
              <a:buSzTx/>
            </a:pPr>
            <a:r>
              <a:rPr kumimoji="0" lang="en-US" altLang="en-US" sz="1400" b="1" i="0" u="none" strike="noStrike" cap="none" normalizeH="0" baseline="0" dirty="0" err="1">
                <a:ln>
                  <a:noFill/>
                </a:ln>
                <a:solidFill>
                  <a:schemeClr val="tx1"/>
                </a:solidFill>
                <a:effectLst/>
                <a:latin typeface="+mj-lt"/>
              </a:rPr>
              <a:t>vh</a:t>
            </a:r>
            <a:r>
              <a:rPr kumimoji="0" lang="en-US" altLang="en-US" sz="1400" b="0" i="0" u="none" strike="noStrike" cap="none" normalizeH="0" baseline="0" dirty="0">
                <a:ln>
                  <a:noFill/>
                </a:ln>
                <a:solidFill>
                  <a:schemeClr val="tx1"/>
                </a:solidFill>
                <a:effectLst/>
                <a:latin typeface="+mj-lt"/>
              </a:rPr>
              <a:t>: 1% of the viewport's height (e.g., 5vh = 5% of browser height). </a:t>
            </a:r>
          </a:p>
          <a:p>
            <a:pPr marL="285750" indent="-285750" eaLnBrk="0" fontAlgn="base" hangingPunct="0">
              <a:lnSpc>
                <a:spcPct val="15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mj-lt"/>
              </a:rPr>
              <a:t>%</a:t>
            </a:r>
            <a:r>
              <a:rPr kumimoji="0" lang="en-US" altLang="en-US" sz="1400" b="0" i="0" u="none" strike="noStrike" cap="none" normalizeH="0" baseline="0" dirty="0">
                <a:ln>
                  <a:noFill/>
                </a:ln>
                <a:solidFill>
                  <a:schemeClr val="tx1"/>
                </a:solidFill>
                <a:effectLst/>
                <a:latin typeface="+mj-lt"/>
              </a:rPr>
              <a:t>: Percentage of the element's font size (e.g., 120% = 20% larger). </a:t>
            </a:r>
          </a:p>
        </p:txBody>
      </p:sp>
    </p:spTree>
    <p:extLst>
      <p:ext uri="{BB962C8B-B14F-4D97-AF65-F5344CB8AC3E}">
        <p14:creationId xmlns:p14="http://schemas.microsoft.com/office/powerpoint/2010/main" val="228532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F634B5D-DB73-9ED8-D5DF-35E0A0AE8AD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CE3190D-65B7-EBC3-948F-A83471296CFB}"/>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Relative Font Size 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2700C763-607F-A03E-3FCE-941896AC12D5}"/>
              </a:ext>
            </a:extLst>
          </p:cNvPr>
          <p:cNvPicPr>
            <a:picLocks noChangeAspect="1"/>
          </p:cNvPicPr>
          <p:nvPr/>
        </p:nvPicPr>
        <p:blipFill>
          <a:blip r:embed="rId3"/>
          <a:stretch>
            <a:fillRect/>
          </a:stretch>
        </p:blipFill>
        <p:spPr>
          <a:xfrm>
            <a:off x="697085" y="1215272"/>
            <a:ext cx="3330229" cy="2712955"/>
          </a:xfrm>
          <a:prstGeom prst="rect">
            <a:avLst/>
          </a:prstGeom>
        </p:spPr>
      </p:pic>
      <p:pic>
        <p:nvPicPr>
          <p:cNvPr id="6" name="Picture 5">
            <a:extLst>
              <a:ext uri="{FF2B5EF4-FFF2-40B4-BE49-F238E27FC236}">
                <a16:creationId xmlns:a16="http://schemas.microsoft.com/office/drawing/2014/main" id="{6B4E5B12-A269-7D23-97E5-D9E0158BD60F}"/>
              </a:ext>
            </a:extLst>
          </p:cNvPr>
          <p:cNvPicPr>
            <a:picLocks noChangeAspect="1"/>
          </p:cNvPicPr>
          <p:nvPr/>
        </p:nvPicPr>
        <p:blipFill>
          <a:blip r:embed="rId4"/>
          <a:stretch>
            <a:fillRect/>
          </a:stretch>
        </p:blipFill>
        <p:spPr>
          <a:xfrm>
            <a:off x="4549348" y="992471"/>
            <a:ext cx="2857748" cy="777307"/>
          </a:xfrm>
          <a:prstGeom prst="rect">
            <a:avLst/>
          </a:prstGeom>
        </p:spPr>
      </p:pic>
    </p:spTree>
    <p:extLst>
      <p:ext uri="{BB962C8B-B14F-4D97-AF65-F5344CB8AC3E}">
        <p14:creationId xmlns:p14="http://schemas.microsoft.com/office/powerpoint/2010/main" val="22470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 of Font Sizes</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BDC2BBD4-4BD6-EEEA-91ED-E83478301CC2}"/>
              </a:ext>
            </a:extLst>
          </p:cNvPr>
          <p:cNvPicPr>
            <a:picLocks noChangeAspect="1"/>
          </p:cNvPicPr>
          <p:nvPr/>
        </p:nvPicPr>
        <p:blipFill>
          <a:blip r:embed="rId3"/>
          <a:stretch>
            <a:fillRect/>
          </a:stretch>
        </p:blipFill>
        <p:spPr>
          <a:xfrm>
            <a:off x="799773" y="1611514"/>
            <a:ext cx="7544454" cy="2682472"/>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Text Properties</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11700" y="1237276"/>
            <a:ext cx="8450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Some common CSS text properties: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text-align</a:t>
            </a:r>
            <a:r>
              <a:rPr kumimoji="0" lang="en-US" altLang="en-US" sz="1600" b="0" i="0" u="none" strike="noStrike" cap="none" normalizeH="0" baseline="0" dirty="0">
                <a:ln>
                  <a:noFill/>
                </a:ln>
                <a:solidFill>
                  <a:schemeClr val="tx1"/>
                </a:solidFill>
                <a:effectLst/>
                <a:latin typeface="Arial" panose="020B0604020202020204" pitchFamily="34" charset="0"/>
              </a:rPr>
              <a:t>: Aligns text horizontally (e.g., left, right, center, justify).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text-decoration</a:t>
            </a:r>
            <a:r>
              <a:rPr kumimoji="0" lang="en-US" altLang="en-US" sz="1600" b="0" i="0" u="none" strike="noStrike" cap="none" normalizeH="0" baseline="0" dirty="0">
                <a:ln>
                  <a:noFill/>
                </a:ln>
                <a:solidFill>
                  <a:schemeClr val="tx1"/>
                </a:solidFill>
                <a:effectLst/>
                <a:latin typeface="Arial" panose="020B0604020202020204" pitchFamily="34" charset="0"/>
              </a:rPr>
              <a:t>: Adds or removes decorations (e.g., </a:t>
            </a:r>
            <a:r>
              <a:rPr kumimoji="0" lang="en-US" altLang="en-US" sz="1600" b="0" i="0" u="sng" strike="noStrike" cap="none" normalizeH="0" baseline="0" dirty="0">
                <a:ln>
                  <a:noFill/>
                </a:ln>
                <a:solidFill>
                  <a:schemeClr val="tx1"/>
                </a:solidFill>
                <a:effectLst/>
                <a:latin typeface="Arial" panose="020B0604020202020204" pitchFamily="34" charset="0"/>
              </a:rPr>
              <a:t>underline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sngStrike" cap="none" normalizeH="0" baseline="0" dirty="0">
                <a:ln>
                  <a:noFill/>
                </a:ln>
                <a:solidFill>
                  <a:schemeClr val="tx1"/>
                </a:solidFill>
                <a:effectLst/>
                <a:latin typeface="Arial" panose="020B0604020202020204" pitchFamily="34" charset="0"/>
              </a:rPr>
              <a:t>overline</a:t>
            </a:r>
            <a:r>
              <a:rPr kumimoji="0" lang="en-US" altLang="en-US" sz="1600" b="0" i="0" u="none" strike="noStrike" cap="none" normalizeH="0" baseline="0" dirty="0">
                <a:ln>
                  <a:noFill/>
                </a:ln>
                <a:solidFill>
                  <a:schemeClr val="tx1"/>
                </a:solidFill>
                <a:effectLst/>
                <a:latin typeface="Arial" panose="020B0604020202020204" pitchFamily="34" charset="0"/>
              </a:rPr>
              <a:t>, none).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text-transform</a:t>
            </a:r>
            <a:r>
              <a:rPr kumimoji="0" lang="en-US" altLang="en-US" sz="1600" b="0" i="0" u="none" strike="noStrike" cap="none" normalizeH="0" baseline="0" dirty="0">
                <a:ln>
                  <a:noFill/>
                </a:ln>
                <a:solidFill>
                  <a:schemeClr val="tx1"/>
                </a:solidFill>
                <a:effectLst/>
                <a:latin typeface="Arial" panose="020B0604020202020204" pitchFamily="34" charset="0"/>
              </a:rPr>
              <a:t>: Changes letter case (e.g., uppercase, lowercase, capitalize).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text-indent</a:t>
            </a:r>
            <a:r>
              <a:rPr kumimoji="0" lang="en-US" altLang="en-US" sz="1600" b="0" i="0" u="none" strike="noStrike" cap="none" normalizeH="0" baseline="0" dirty="0">
                <a:ln>
                  <a:noFill/>
                </a:ln>
                <a:solidFill>
                  <a:schemeClr val="tx1"/>
                </a:solidFill>
                <a:effectLst/>
                <a:latin typeface="Arial" panose="020B0604020202020204" pitchFamily="34" charset="0"/>
              </a:rPr>
              <a:t>: Sets the indentation for the first line of text.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E59D82-762E-EF5D-8698-DE52C9ECED9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D83D8D-1DB9-E1B8-9B6D-E3405EAAE9F0}"/>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Text Alignment Example</a:t>
            </a:r>
            <a:endParaRPr sz="3600" b="1" dirty="0">
              <a:latin typeface="+mj-lt"/>
              <a:ea typeface="Arial"/>
              <a:cs typeface="Arial"/>
              <a:sym typeface="Arial"/>
            </a:endParaRPr>
          </a:p>
        </p:txBody>
      </p:sp>
      <p:pic>
        <p:nvPicPr>
          <p:cNvPr id="5" name="Picture 4">
            <a:extLst>
              <a:ext uri="{FF2B5EF4-FFF2-40B4-BE49-F238E27FC236}">
                <a16:creationId xmlns:a16="http://schemas.microsoft.com/office/drawing/2014/main" id="{F61FEF2C-8232-09E3-22F6-FC7E658597CA}"/>
              </a:ext>
            </a:extLst>
          </p:cNvPr>
          <p:cNvPicPr>
            <a:picLocks noChangeAspect="1"/>
          </p:cNvPicPr>
          <p:nvPr/>
        </p:nvPicPr>
        <p:blipFill>
          <a:blip r:embed="rId3"/>
          <a:stretch>
            <a:fillRect/>
          </a:stretch>
        </p:blipFill>
        <p:spPr>
          <a:xfrm>
            <a:off x="1371599" y="1086332"/>
            <a:ext cx="6400801" cy="2970835"/>
          </a:xfrm>
          <a:prstGeom prst="rect">
            <a:avLst/>
          </a:prstGeom>
        </p:spPr>
      </p:pic>
      <p:sp>
        <p:nvSpPr>
          <p:cNvPr id="6" name="Google Shape;110;p26">
            <a:extLst>
              <a:ext uri="{FF2B5EF4-FFF2-40B4-BE49-F238E27FC236}">
                <a16:creationId xmlns:a16="http://schemas.microsoft.com/office/drawing/2014/main" id="{5998B5B2-F83C-7AA5-CA90-18F18936AA1A}"/>
              </a:ext>
            </a:extLst>
          </p:cNvPr>
          <p:cNvSpPr txBox="1">
            <a:spLocks/>
          </p:cNvSpPr>
          <p:nvPr/>
        </p:nvSpPr>
        <p:spPr>
          <a:xfrm>
            <a:off x="0" y="4173903"/>
            <a:ext cx="8520600" cy="931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dirty="0">
                <a:latin typeface="+mj-lt"/>
                <a:ea typeface="Arial"/>
                <a:cs typeface="Arial"/>
                <a:sym typeface="Arial"/>
              </a:rPr>
              <a:t>                              </a:t>
            </a:r>
            <a:r>
              <a:rPr lang="en-US" sz="1600" u="sng" dirty="0">
                <a:latin typeface="+mj-lt"/>
                <a:ea typeface="Arial"/>
                <a:cs typeface="Arial"/>
                <a:sym typeface="Arial"/>
              </a:rPr>
              <a:t>This Is An Example Paragraph Demonstrating Text Properties.</a:t>
            </a:r>
          </a:p>
        </p:txBody>
      </p:sp>
    </p:spTree>
    <p:extLst>
      <p:ext uri="{BB962C8B-B14F-4D97-AF65-F5344CB8AC3E}">
        <p14:creationId xmlns:p14="http://schemas.microsoft.com/office/powerpoint/2010/main" val="285222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E7151D-3884-AD3B-3CA9-94C24644D14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9C79F88-2E17-2849-9418-A95A097BCF88}"/>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Text Alignment 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08483B35-4AB9-89D7-82F3-C57F9E7A30FA}"/>
              </a:ext>
            </a:extLst>
          </p:cNvPr>
          <p:cNvPicPr>
            <a:picLocks noChangeAspect="1"/>
          </p:cNvPicPr>
          <p:nvPr/>
        </p:nvPicPr>
        <p:blipFill>
          <a:blip r:embed="rId3"/>
          <a:stretch>
            <a:fillRect/>
          </a:stretch>
        </p:blipFill>
        <p:spPr>
          <a:xfrm>
            <a:off x="1664759" y="1243814"/>
            <a:ext cx="4861981" cy="3475021"/>
          </a:xfrm>
          <a:prstGeom prst="rect">
            <a:avLst/>
          </a:prstGeom>
        </p:spPr>
      </p:pic>
    </p:spTree>
    <p:extLst>
      <p:ext uri="{BB962C8B-B14F-4D97-AF65-F5344CB8AC3E}">
        <p14:creationId xmlns:p14="http://schemas.microsoft.com/office/powerpoint/2010/main" val="116331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Font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235635"/>
            <a:ext cx="557419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accent1">
                    <a:lumMod val="50000"/>
                  </a:schemeClr>
                </a:solidFill>
                <a:effectLst/>
                <a:latin typeface="+mj-lt"/>
              </a:rPr>
              <a:t>Many CSS properties control the font properties for displaying text. CSS font properties include: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1" i="1" u="none" strike="noStrike" cap="none" normalizeH="0" baseline="0" dirty="0">
                <a:ln>
                  <a:noFill/>
                </a:ln>
                <a:solidFill>
                  <a:schemeClr val="accent1">
                    <a:lumMod val="50000"/>
                  </a:schemeClr>
                </a:solidFill>
                <a:effectLst/>
                <a:latin typeface="+mj-lt"/>
              </a:rPr>
              <a:t>font-family</a:t>
            </a:r>
            <a:r>
              <a:rPr kumimoji="0" lang="en-US" altLang="en-US" sz="1600" b="0" i="0" u="none" strike="noStrike" cap="none" normalizeH="0" baseline="0" dirty="0">
                <a:ln>
                  <a:noFill/>
                </a:ln>
                <a:solidFill>
                  <a:schemeClr val="accent1">
                    <a:lumMod val="50000"/>
                  </a:schemeClr>
                </a:solidFill>
                <a:effectLst/>
                <a:latin typeface="+mj-lt"/>
              </a:rPr>
              <a:t> property specifies the font family, such as "Times New Roman" or serif.</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1" i="1" u="none" strike="noStrike" cap="none" normalizeH="0" baseline="0" dirty="0">
                <a:ln>
                  <a:noFill/>
                </a:ln>
                <a:solidFill>
                  <a:schemeClr val="accent1">
                    <a:lumMod val="50000"/>
                  </a:schemeClr>
                </a:solidFill>
                <a:effectLst/>
                <a:latin typeface="+mj-lt"/>
              </a:rPr>
              <a:t>font-size</a:t>
            </a:r>
            <a:r>
              <a:rPr kumimoji="0" lang="en-US" altLang="en-US" sz="1600" b="0" i="0" u="none" strike="noStrike" cap="none" normalizeH="0" baseline="0" dirty="0">
                <a:ln>
                  <a:noFill/>
                </a:ln>
                <a:solidFill>
                  <a:schemeClr val="accent1">
                    <a:lumMod val="50000"/>
                  </a:schemeClr>
                </a:solidFill>
                <a:effectLst/>
                <a:latin typeface="+mj-lt"/>
              </a:rPr>
              <a:t> property changes the font size, such as 120%, small, or 12px.</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1" i="1" u="none" strike="noStrike" cap="none" normalizeH="0" baseline="0" dirty="0">
                <a:ln>
                  <a:noFill/>
                </a:ln>
                <a:solidFill>
                  <a:schemeClr val="accent1">
                    <a:lumMod val="50000"/>
                  </a:schemeClr>
                </a:solidFill>
                <a:effectLst/>
                <a:latin typeface="+mj-lt"/>
              </a:rPr>
              <a:t>font-weight</a:t>
            </a:r>
            <a:r>
              <a:rPr kumimoji="0" lang="en-US" altLang="en-US" sz="1600" b="0" i="0" u="none" strike="noStrike" cap="none" normalizeH="0" baseline="0" dirty="0">
                <a:ln>
                  <a:noFill/>
                </a:ln>
                <a:solidFill>
                  <a:schemeClr val="accent1">
                    <a:lumMod val="50000"/>
                  </a:schemeClr>
                </a:solidFill>
                <a:effectLst/>
                <a:latin typeface="+mj-lt"/>
              </a:rPr>
              <a:t> property specifies the font weight, such as normal or bold.</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5" name="Picture 4">
            <a:extLst>
              <a:ext uri="{FF2B5EF4-FFF2-40B4-BE49-F238E27FC236}">
                <a16:creationId xmlns:a16="http://schemas.microsoft.com/office/drawing/2014/main" id="{40AA04E1-1A20-EA77-9497-1A5DBD5ABCE9}"/>
              </a:ext>
            </a:extLst>
          </p:cNvPr>
          <p:cNvPicPr>
            <a:picLocks noChangeAspect="1"/>
          </p:cNvPicPr>
          <p:nvPr/>
        </p:nvPicPr>
        <p:blipFill>
          <a:blip r:embed="rId3"/>
          <a:stretch>
            <a:fillRect/>
          </a:stretch>
        </p:blipFill>
        <p:spPr>
          <a:xfrm>
            <a:off x="708916" y="1902310"/>
            <a:ext cx="2211838" cy="1838411"/>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Font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2876365" y="1285372"/>
            <a:ext cx="59559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The </a:t>
            </a:r>
            <a:r>
              <a:rPr kumimoji="0" lang="en-US" altLang="en-US" sz="1600" b="1" u="none" strike="noStrike" cap="none" normalizeH="0" baseline="0" dirty="0">
                <a:ln>
                  <a:noFill/>
                </a:ln>
                <a:solidFill>
                  <a:srgbClr val="000000"/>
                </a:solidFill>
                <a:effectLst/>
                <a:latin typeface="+mj-lt"/>
              </a:rPr>
              <a:t>font-style</a:t>
            </a:r>
            <a:r>
              <a:rPr kumimoji="0" lang="en-US" altLang="en-US" sz="1600" b="0" u="none" strike="noStrike" cap="none" normalizeH="0" baseline="0" dirty="0">
                <a:ln>
                  <a:noFill/>
                </a:ln>
                <a:solidFill>
                  <a:srgbClr val="000000"/>
                </a:solidFill>
                <a:effectLst/>
                <a:latin typeface="+mj-lt"/>
              </a:rPr>
              <a:t> property changes the text style, such as normal, italic, or oblique.</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The </a:t>
            </a:r>
            <a:r>
              <a:rPr kumimoji="0" lang="en-US" altLang="en-US" sz="1600" b="1" u="none" strike="noStrike" cap="none" normalizeH="0" baseline="0" dirty="0">
                <a:ln>
                  <a:noFill/>
                </a:ln>
                <a:solidFill>
                  <a:srgbClr val="000000"/>
                </a:solidFill>
                <a:effectLst/>
                <a:latin typeface="+mj-lt"/>
              </a:rPr>
              <a:t>font-variant</a:t>
            </a:r>
            <a:r>
              <a:rPr kumimoji="0" lang="en-US" altLang="en-US" sz="1600" b="0" u="none" strike="noStrike" cap="none" normalizeH="0" baseline="0" dirty="0">
                <a:ln>
                  <a:noFill/>
                </a:ln>
                <a:solidFill>
                  <a:srgbClr val="000000"/>
                </a:solidFill>
                <a:effectLst/>
                <a:latin typeface="+mj-lt"/>
              </a:rPr>
              <a:t> property specifies the variant of the text, such as normal or small-caps.</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The </a:t>
            </a:r>
            <a:r>
              <a:rPr kumimoji="0" lang="en-US" altLang="en-US" sz="1600" b="1" u="none" strike="noStrike" cap="none" normalizeH="0" baseline="0" dirty="0">
                <a:ln>
                  <a:noFill/>
                </a:ln>
                <a:solidFill>
                  <a:srgbClr val="000000"/>
                </a:solidFill>
                <a:effectLst/>
                <a:latin typeface="+mj-lt"/>
              </a:rPr>
              <a:t>font</a:t>
            </a:r>
            <a:r>
              <a:rPr kumimoji="0" lang="en-US" altLang="en-US" sz="1600" b="0" u="none" strike="noStrike" cap="none" normalizeH="0" baseline="0" dirty="0">
                <a:ln>
                  <a:noFill/>
                </a:ln>
                <a:solidFill>
                  <a:srgbClr val="000000"/>
                </a:solidFill>
                <a:effectLst/>
                <a:latin typeface="+mj-lt"/>
              </a:rPr>
              <a:t> property is shorthand for setting several font properties at the same time. Ex: font: italic 12pt Georgia, serif;</a:t>
            </a:r>
          </a:p>
          <a:p>
            <a:pPr marL="285750" indent="-285750" eaLnBrk="0" fontAlgn="base" hangingPunct="0">
              <a:lnSpc>
                <a:spcPct val="150000"/>
              </a:lnSpc>
              <a:spcBef>
                <a:spcPct val="0"/>
              </a:spcBef>
              <a:spcAft>
                <a:spcPct val="0"/>
              </a:spcAft>
              <a:buClrTx/>
              <a:buSzTx/>
            </a:pPr>
            <a:endParaRPr kumimoji="0" lang="en-US" altLang="en-US" sz="1600" b="0" u="none" strike="noStrike" cap="none" normalizeH="0" baseline="0" dirty="0">
              <a:ln>
                <a:noFill/>
              </a:ln>
              <a:solidFill>
                <a:schemeClr val="tx1"/>
              </a:solidFill>
              <a:effectLst/>
              <a:latin typeface="+mj-lt"/>
            </a:endParaRPr>
          </a:p>
        </p:txBody>
      </p:sp>
      <p:sp>
        <p:nvSpPr>
          <p:cNvPr id="3" name="Rectangle 1">
            <a:extLst>
              <a:ext uri="{FF2B5EF4-FFF2-40B4-BE49-F238E27FC236}">
                <a16:creationId xmlns:a16="http://schemas.microsoft.com/office/drawing/2014/main" id="{7DABDF57-E6D3-1F91-D37D-8798F74A458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D742843-A3F2-E010-54BF-C70E5263F28C}"/>
              </a:ext>
            </a:extLst>
          </p:cNvPr>
          <p:cNvPicPr>
            <a:picLocks noChangeAspect="1"/>
          </p:cNvPicPr>
          <p:nvPr/>
        </p:nvPicPr>
        <p:blipFill>
          <a:blip r:embed="rId3"/>
          <a:stretch>
            <a:fillRect/>
          </a:stretch>
        </p:blipFill>
        <p:spPr>
          <a:xfrm>
            <a:off x="407075" y="1955576"/>
            <a:ext cx="2211838" cy="1838411"/>
          </a:xfrm>
          <a:prstGeom prst="roundRect">
            <a:avLst/>
          </a:prstGeom>
        </p:spPr>
      </p:pic>
    </p:spTree>
    <p:extLst>
      <p:ext uri="{BB962C8B-B14F-4D97-AF65-F5344CB8AC3E}">
        <p14:creationId xmlns:p14="http://schemas.microsoft.com/office/powerpoint/2010/main" val="296054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79A6E5-5FF3-F44A-DE22-D1A6DC8752D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B42811C-2090-F6C5-A552-A0BEDBC793C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Font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7FD07E-AFF8-B5FD-D80A-E675C67DA31F}"/>
              </a:ext>
            </a:extLst>
          </p:cNvPr>
          <p:cNvSpPr>
            <a:spLocks noGrp="1" noChangeArrowheads="1"/>
          </p:cNvSpPr>
          <p:nvPr>
            <p:ph type="body" idx="1"/>
          </p:nvPr>
        </p:nvSpPr>
        <p:spPr bwMode="auto">
          <a:xfrm>
            <a:off x="2876365" y="1470038"/>
            <a:ext cx="595593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rgbClr val="000000"/>
                </a:solidFill>
                <a:effectLst/>
                <a:latin typeface="+mj-lt"/>
              </a:rPr>
              <a:t>The font-family property contains a list of fonts specified as a family name or a generic family separated by commas</a:t>
            </a:r>
            <a:r>
              <a:rPr lang="en-US" altLang="en-US" sz="1600" dirty="0">
                <a:solidFill>
                  <a:schemeClr val="tx1"/>
                </a:solidFill>
                <a:latin typeface="+mj-lt"/>
              </a:rPr>
              <a:t>.</a:t>
            </a:r>
            <a:endParaRPr kumimoji="0" lang="en-US" altLang="en-US" sz="1600" b="1"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Family name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Specifies a specific font (e.g., "Times New Roman", Arial). Use quotes for names with spaces.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Generic family</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Groups fonts by style (e.g., serif, sans-serif). Serif fonts, like Times New Roman, have small strokes at the ends of letters.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3" name="Picture 2">
            <a:extLst>
              <a:ext uri="{FF2B5EF4-FFF2-40B4-BE49-F238E27FC236}">
                <a16:creationId xmlns:a16="http://schemas.microsoft.com/office/drawing/2014/main" id="{82D8E355-4A99-EB1B-BAB9-D5326F8DFD9C}"/>
              </a:ext>
            </a:extLst>
          </p:cNvPr>
          <p:cNvPicPr>
            <a:picLocks noChangeAspect="1"/>
          </p:cNvPicPr>
          <p:nvPr/>
        </p:nvPicPr>
        <p:blipFill>
          <a:blip r:embed="rId3"/>
          <a:stretch>
            <a:fillRect/>
          </a:stretch>
        </p:blipFill>
        <p:spPr>
          <a:xfrm>
            <a:off x="451464" y="1857921"/>
            <a:ext cx="2211838" cy="1838411"/>
          </a:xfrm>
          <a:prstGeom prst="roundRect">
            <a:avLst/>
          </a:prstGeom>
        </p:spPr>
      </p:pic>
    </p:spTree>
    <p:extLst>
      <p:ext uri="{BB962C8B-B14F-4D97-AF65-F5344CB8AC3E}">
        <p14:creationId xmlns:p14="http://schemas.microsoft.com/office/powerpoint/2010/main" val="327366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Generic Font Family Names</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C09D8EE1-DB4F-5096-22D8-26887EE3C433}"/>
              </a:ext>
            </a:extLst>
          </p:cNvPr>
          <p:cNvPicPr>
            <a:picLocks noChangeAspect="1"/>
          </p:cNvPicPr>
          <p:nvPr/>
        </p:nvPicPr>
        <p:blipFill>
          <a:blip r:embed="rId3"/>
          <a:stretch>
            <a:fillRect/>
          </a:stretch>
        </p:blipFill>
        <p:spPr>
          <a:xfrm>
            <a:off x="1583013" y="1211195"/>
            <a:ext cx="5977974" cy="3667257"/>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D4181C8B-6A75-6849-902B-792C4B176041}"/>
              </a:ext>
            </a:extLst>
          </p:cNvPr>
          <p:cNvPicPr>
            <a:picLocks noChangeAspect="1"/>
          </p:cNvPicPr>
          <p:nvPr/>
        </p:nvPicPr>
        <p:blipFill>
          <a:blip r:embed="rId3"/>
          <a:stretch>
            <a:fillRect/>
          </a:stretch>
        </p:blipFill>
        <p:spPr>
          <a:xfrm>
            <a:off x="311700" y="1327121"/>
            <a:ext cx="4950141" cy="3091136"/>
          </a:xfrm>
          <a:prstGeom prst="rect">
            <a:avLst/>
          </a:prstGeom>
        </p:spPr>
      </p:pic>
      <p:pic>
        <p:nvPicPr>
          <p:cNvPr id="6" name="Picture 5">
            <a:extLst>
              <a:ext uri="{FF2B5EF4-FFF2-40B4-BE49-F238E27FC236}">
                <a16:creationId xmlns:a16="http://schemas.microsoft.com/office/drawing/2014/main" id="{35BF083D-404A-71F9-D4B0-3CD92FC768D4}"/>
              </a:ext>
            </a:extLst>
          </p:cNvPr>
          <p:cNvPicPr>
            <a:picLocks noChangeAspect="1"/>
          </p:cNvPicPr>
          <p:nvPr/>
        </p:nvPicPr>
        <p:blipFill>
          <a:blip r:embed="rId4"/>
          <a:stretch>
            <a:fillRect/>
          </a:stretch>
        </p:blipFill>
        <p:spPr>
          <a:xfrm>
            <a:off x="5104659" y="1623678"/>
            <a:ext cx="3905038" cy="783535"/>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Font Sizes</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87083" y="864987"/>
            <a:ext cx="553078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Font size can use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predefined names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xx-small to xx-large (default is medium).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Relative size names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smaller or larger, adjust size relative to the parent element.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Can also use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absolute or relative units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(e.g.,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px</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em</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rem) for precise sizing.</a:t>
            </a:r>
          </a:p>
          <a:p>
            <a:pPr marL="0" indent="0" eaLnBrk="0" fontAlgn="base" hangingPunct="0">
              <a:lnSpc>
                <a:spcPct val="150000"/>
              </a:lnSpc>
              <a:spcBef>
                <a:spcPct val="0"/>
              </a:spcBef>
              <a:spcAft>
                <a:spcPct val="0"/>
              </a:spcAft>
              <a:buClrTx/>
              <a:buSzTx/>
              <a:buNone/>
            </a:pPr>
            <a:r>
              <a:rPr lang="en-US" altLang="en-US" sz="1600" dirty="0">
                <a:solidFill>
                  <a:schemeClr val="accent1">
                    <a:lumMod val="50000"/>
                  </a:schemeClr>
                </a:solidFill>
                <a:latin typeface="Arial" panose="020B0604020202020204" pitchFamily="34" charset="0"/>
              </a:rPr>
              <a:t>Font sizes can of absolute size and relative size. Let’s discuss them in the next slides.</a:t>
            </a: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0" indent="0"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4" name="Picture 3" descr="A blue and white logo&#10;&#10;Description automatically generated">
            <a:extLst>
              <a:ext uri="{FF2B5EF4-FFF2-40B4-BE49-F238E27FC236}">
                <a16:creationId xmlns:a16="http://schemas.microsoft.com/office/drawing/2014/main" id="{A5A4A91B-33EB-A534-11A0-B8B1C806F902}"/>
              </a:ext>
            </a:extLst>
          </p:cNvPr>
          <p:cNvPicPr>
            <a:picLocks noChangeAspect="1"/>
          </p:cNvPicPr>
          <p:nvPr/>
        </p:nvPicPr>
        <p:blipFill>
          <a:blip r:embed="rId3"/>
          <a:stretch>
            <a:fillRect/>
          </a:stretch>
        </p:blipFill>
        <p:spPr>
          <a:xfrm>
            <a:off x="-601496" y="1437687"/>
            <a:ext cx="4596448" cy="2585502"/>
          </a:xfrm>
          <a:prstGeom prst="rect">
            <a:avLst/>
          </a:prstGeom>
        </p:spPr>
      </p:pic>
    </p:spTree>
    <p:extLst>
      <p:ext uri="{BB962C8B-B14F-4D97-AF65-F5344CB8AC3E}">
        <p14:creationId xmlns:p14="http://schemas.microsoft.com/office/powerpoint/2010/main" val="14480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9036D0D-D3E5-79EC-0E63-8ABDEE8A59E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A81AFDE-1F19-CBA5-8391-C995EC4859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Font Sizes</a:t>
            </a:r>
          </a:p>
        </p:txBody>
      </p:sp>
      <p:pic>
        <p:nvPicPr>
          <p:cNvPr id="4" name="Picture 3" descr="A blue and white logo&#10;&#10;Description automatically generated">
            <a:extLst>
              <a:ext uri="{FF2B5EF4-FFF2-40B4-BE49-F238E27FC236}">
                <a16:creationId xmlns:a16="http://schemas.microsoft.com/office/drawing/2014/main" id="{79D41BDC-E9B5-A016-6A2C-14AF582C73FD}"/>
              </a:ext>
            </a:extLst>
          </p:cNvPr>
          <p:cNvPicPr>
            <a:picLocks noChangeAspect="1"/>
          </p:cNvPicPr>
          <p:nvPr/>
        </p:nvPicPr>
        <p:blipFill>
          <a:blip r:embed="rId3"/>
          <a:stretch>
            <a:fillRect/>
          </a:stretch>
        </p:blipFill>
        <p:spPr>
          <a:xfrm>
            <a:off x="-601496" y="1437687"/>
            <a:ext cx="4596448" cy="2585502"/>
          </a:xfrm>
          <a:prstGeom prst="rect">
            <a:avLst/>
          </a:prstGeom>
        </p:spPr>
      </p:pic>
      <p:sp>
        <p:nvSpPr>
          <p:cNvPr id="3" name="Rectangle 1">
            <a:extLst>
              <a:ext uri="{FF2B5EF4-FFF2-40B4-BE49-F238E27FC236}">
                <a16:creationId xmlns:a16="http://schemas.microsoft.com/office/drawing/2014/main" id="{93BB30BD-F913-7A91-7E0C-436A38DB5A8E}"/>
              </a:ext>
            </a:extLst>
          </p:cNvPr>
          <p:cNvSpPr>
            <a:spLocks noGrp="1" noChangeArrowheads="1"/>
          </p:cNvSpPr>
          <p:nvPr>
            <p:ph type="body" idx="1"/>
          </p:nvPr>
        </p:nvSpPr>
        <p:spPr bwMode="auto">
          <a:xfrm>
            <a:off x="3187700" y="1234273"/>
            <a:ext cx="551295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Roboto" panose="02000000000000000000" pitchFamily="2" charset="0"/>
              </a:rPr>
              <a:t>An </a:t>
            </a:r>
            <a:r>
              <a:rPr kumimoji="0" lang="en-US" altLang="en-US" sz="1600" b="1" u="none" strike="noStrike" cap="none" normalizeH="0" baseline="0" dirty="0">
                <a:ln>
                  <a:noFill/>
                </a:ln>
                <a:solidFill>
                  <a:srgbClr val="000000"/>
                </a:solidFill>
                <a:effectLst/>
                <a:latin typeface="Roboto" panose="02000000000000000000" pitchFamily="2" charset="0"/>
              </a:rPr>
              <a:t>absolute size</a:t>
            </a:r>
            <a:r>
              <a:rPr kumimoji="0" lang="en-US" altLang="en-US" sz="1600" b="0" u="none" strike="noStrike" cap="none" normalizeH="0" baseline="0" dirty="0">
                <a:ln>
                  <a:noFill/>
                </a:ln>
                <a:solidFill>
                  <a:srgbClr val="000000"/>
                </a:solidFill>
                <a:effectLst/>
                <a:latin typeface="Roboto" panose="02000000000000000000" pitchFamily="2" charset="0"/>
              </a:rPr>
              <a:t> is a size that is fixed and independent of other CSS sizes. Absolute size units include:</a:t>
            </a:r>
            <a:endParaRPr kumimoji="0" lang="en-US" altLang="en-US" sz="1600" b="0" u="none" strike="noStrike" cap="none" normalizeH="0" baseline="0" dirty="0">
              <a:ln>
                <a:noFill/>
              </a:ln>
              <a:solidFill>
                <a:schemeClr val="tx1"/>
              </a:solidFill>
              <a:effectLst/>
            </a:endParaRP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Courier"/>
              </a:rPr>
              <a:t>cm</a:t>
            </a:r>
            <a:r>
              <a:rPr kumimoji="0" lang="en-US" altLang="en-US" sz="1600" b="0" u="none" strike="noStrike" cap="none" normalizeH="0" baseline="0" dirty="0">
                <a:ln>
                  <a:noFill/>
                </a:ln>
                <a:solidFill>
                  <a:srgbClr val="000000"/>
                </a:solidFill>
                <a:effectLst/>
                <a:latin typeface="Roboto" panose="02000000000000000000" pitchFamily="2" charset="0"/>
              </a:rPr>
              <a:t> - centimeters</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Courier"/>
              </a:rPr>
              <a:t>mm</a:t>
            </a:r>
            <a:r>
              <a:rPr kumimoji="0" lang="en-US" altLang="en-US" sz="1600" b="0" u="none" strike="noStrike" cap="none" normalizeH="0" baseline="0" dirty="0">
                <a:ln>
                  <a:noFill/>
                </a:ln>
                <a:solidFill>
                  <a:srgbClr val="000000"/>
                </a:solidFill>
                <a:effectLst/>
                <a:latin typeface="Roboto" panose="02000000000000000000" pitchFamily="2" charset="0"/>
              </a:rPr>
              <a:t> - millimeters</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Courier"/>
              </a:rPr>
              <a:t>in</a:t>
            </a:r>
            <a:r>
              <a:rPr kumimoji="0" lang="en-US" altLang="en-US" sz="1600" b="0" u="none" strike="noStrike" cap="none" normalizeH="0" baseline="0" dirty="0">
                <a:ln>
                  <a:noFill/>
                </a:ln>
                <a:solidFill>
                  <a:srgbClr val="000000"/>
                </a:solidFill>
                <a:effectLst/>
                <a:latin typeface="Roboto" panose="02000000000000000000" pitchFamily="2" charset="0"/>
              </a:rPr>
              <a:t> - inches</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err="1">
                <a:ln>
                  <a:noFill/>
                </a:ln>
                <a:solidFill>
                  <a:srgbClr val="000000"/>
                </a:solidFill>
                <a:effectLst/>
                <a:latin typeface="Courier"/>
              </a:rPr>
              <a:t>px</a:t>
            </a:r>
            <a:r>
              <a:rPr kumimoji="0" lang="en-US" altLang="en-US" sz="1600" b="0" u="none" strike="noStrike" cap="none" normalizeH="0" baseline="0" dirty="0">
                <a:ln>
                  <a:noFill/>
                </a:ln>
                <a:solidFill>
                  <a:srgbClr val="000000"/>
                </a:solidFill>
                <a:effectLst/>
                <a:latin typeface="Roboto" panose="02000000000000000000" pitchFamily="2" charset="0"/>
              </a:rPr>
              <a:t> - pixels (1px = 1/96in)</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Courier"/>
              </a:rPr>
              <a:t>pt</a:t>
            </a:r>
            <a:r>
              <a:rPr kumimoji="0" lang="en-US" altLang="en-US" sz="1600" b="0" u="none" strike="noStrike" cap="none" normalizeH="0" baseline="0" dirty="0">
                <a:ln>
                  <a:noFill/>
                </a:ln>
                <a:solidFill>
                  <a:srgbClr val="000000"/>
                </a:solidFill>
                <a:effectLst/>
                <a:latin typeface="Roboto" panose="02000000000000000000" pitchFamily="2" charset="0"/>
              </a:rPr>
              <a:t> - points (1pt = 1/72in)</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Courier"/>
              </a:rPr>
              <a:t>pc</a:t>
            </a:r>
            <a:r>
              <a:rPr kumimoji="0" lang="en-US" altLang="en-US" sz="1600" b="0" u="none" strike="noStrike" cap="none" normalizeH="0" baseline="0" dirty="0">
                <a:ln>
                  <a:noFill/>
                </a:ln>
                <a:solidFill>
                  <a:srgbClr val="000000"/>
                </a:solidFill>
                <a:effectLst/>
                <a:latin typeface="Roboto" panose="02000000000000000000" pitchFamily="2" charset="0"/>
              </a:rPr>
              <a:t> - pica (1pc = 12pt)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422975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8E80E8C-2F9E-F78A-9D8B-D4EE4A753F1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98C22C-E05B-1B95-9114-3C94C42CF68C}"/>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Absolute Font Size 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DF80C3EC-90D4-9A31-0738-86121FBFDB9B}"/>
              </a:ext>
            </a:extLst>
          </p:cNvPr>
          <p:cNvPicPr>
            <a:picLocks noChangeAspect="1"/>
          </p:cNvPicPr>
          <p:nvPr/>
        </p:nvPicPr>
        <p:blipFill>
          <a:blip r:embed="rId3"/>
          <a:stretch>
            <a:fillRect/>
          </a:stretch>
        </p:blipFill>
        <p:spPr>
          <a:xfrm>
            <a:off x="1095271" y="1312428"/>
            <a:ext cx="2400508" cy="2690093"/>
          </a:xfrm>
          <a:prstGeom prst="rect">
            <a:avLst/>
          </a:prstGeom>
        </p:spPr>
      </p:pic>
      <p:pic>
        <p:nvPicPr>
          <p:cNvPr id="6" name="Picture 5">
            <a:extLst>
              <a:ext uri="{FF2B5EF4-FFF2-40B4-BE49-F238E27FC236}">
                <a16:creationId xmlns:a16="http://schemas.microsoft.com/office/drawing/2014/main" id="{405B9E5A-3763-8469-BE51-7B5A179C14BF}"/>
              </a:ext>
            </a:extLst>
          </p:cNvPr>
          <p:cNvPicPr>
            <a:picLocks noChangeAspect="1"/>
          </p:cNvPicPr>
          <p:nvPr/>
        </p:nvPicPr>
        <p:blipFill>
          <a:blip r:embed="rId4"/>
          <a:stretch>
            <a:fillRect/>
          </a:stretch>
        </p:blipFill>
        <p:spPr>
          <a:xfrm>
            <a:off x="4549348" y="1161224"/>
            <a:ext cx="2987299" cy="899238"/>
          </a:xfrm>
          <a:prstGeom prst="rect">
            <a:avLst/>
          </a:prstGeom>
        </p:spPr>
      </p:pic>
    </p:spTree>
    <p:extLst>
      <p:ext uri="{BB962C8B-B14F-4D97-AF65-F5344CB8AC3E}">
        <p14:creationId xmlns:p14="http://schemas.microsoft.com/office/powerpoint/2010/main" val="35029724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2025-01-21T22:17:17+00:00</DateTime>
  </documentManagement>
</p:properties>
</file>

<file path=customXml/itemProps1.xml><?xml version="1.0" encoding="utf-8"?>
<ds:datastoreItem xmlns:ds="http://schemas.openxmlformats.org/officeDocument/2006/customXml" ds:itemID="{09D6ABF5-96FE-4968-9BDB-EAAE98F64D25}"/>
</file>

<file path=customXml/itemProps2.xml><?xml version="1.0" encoding="utf-8"?>
<ds:datastoreItem xmlns:ds="http://schemas.openxmlformats.org/officeDocument/2006/customXml" ds:itemID="{27794BB0-BD35-4824-AD17-6544022EC63A}"/>
</file>

<file path=customXml/itemProps3.xml><?xml version="1.0" encoding="utf-8"?>
<ds:datastoreItem xmlns:ds="http://schemas.openxmlformats.org/officeDocument/2006/customXml" ds:itemID="{018AE236-ACA9-4A08-A0B9-F220864992CE}"/>
</file>

<file path=docProps/app.xml><?xml version="1.0" encoding="utf-8"?>
<Properties xmlns="http://schemas.openxmlformats.org/officeDocument/2006/extended-properties" xmlns:vt="http://schemas.openxmlformats.org/officeDocument/2006/docPropsVTypes">
  <TotalTime>1674</TotalTime>
  <Words>1698</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Proxima Nova</vt:lpstr>
      <vt:lpstr>Arial</vt:lpstr>
      <vt:lpstr>Roboto</vt:lpstr>
      <vt:lpstr>Courier</vt:lpstr>
      <vt:lpstr>Simple Light</vt:lpstr>
      <vt:lpstr>Spearmint</vt:lpstr>
      <vt:lpstr>Font and Text Properties</vt:lpstr>
      <vt:lpstr>Font Properties</vt:lpstr>
      <vt:lpstr>Font Properties</vt:lpstr>
      <vt:lpstr>Font Properties</vt:lpstr>
      <vt:lpstr>Generic Font Family Names</vt:lpstr>
      <vt:lpstr>Example</vt:lpstr>
      <vt:lpstr>Font Sizes</vt:lpstr>
      <vt:lpstr>Font Sizes</vt:lpstr>
      <vt:lpstr>Absolute Font Size Example</vt:lpstr>
      <vt:lpstr>Font Sizes</vt:lpstr>
      <vt:lpstr>Relative Font Size Example</vt:lpstr>
      <vt:lpstr>Example of Font Sizes</vt:lpstr>
      <vt:lpstr>Text Properties</vt:lpstr>
      <vt:lpstr>Text Alignment Example</vt:lpstr>
      <vt:lpstr>Text Alignment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34</cp:revision>
  <dcterms:modified xsi:type="dcterms:W3CDTF">2025-01-21T22:16:09Z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