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3"/>
  </p:notesMasterIdLst>
  <p:sldIdLst>
    <p:sldId id="256" r:id="rId3"/>
    <p:sldId id="257" r:id="rId4"/>
    <p:sldId id="287" r:id="rId5"/>
    <p:sldId id="299" r:id="rId6"/>
    <p:sldId id="309" r:id="rId7"/>
    <p:sldId id="312" r:id="rId8"/>
    <p:sldId id="310" r:id="rId9"/>
    <p:sldId id="311" r:id="rId10"/>
    <p:sldId id="291" r:id="rId11"/>
    <p:sldId id="313" r:id="rId12"/>
  </p:sldIdLst>
  <p:sldSz cx="9144000" cy="5143500" type="screen16x9"/>
  <p:notesSz cx="6858000" cy="9144000"/>
  <p:embeddedFontLst>
    <p:embeddedFont>
      <p:font typeface="Proxima Nova" panose="020B0604020202020204" charset="0"/>
      <p:regular r:id="rId14"/>
      <p:bold r:id="rId15"/>
      <p:italic r:id="rId16"/>
      <p:boldItalic r:id="rId17"/>
    </p:embeddedFont>
    <p:embeddedFont>
      <p:font typeface="Roboto" panose="02000000000000000000"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79346" autoAdjust="0"/>
  </p:normalViewPr>
  <p:slideViewPr>
    <p:cSldViewPr snapToGrid="0">
      <p:cViewPr varScale="1">
        <p:scale>
          <a:sx n="86" d="100"/>
          <a:sy n="86" d="100"/>
        </p:scale>
        <p:origin x="1315"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customXml" Target="../customXml/item1.xml"/><Relationship Id="rId3" Type="http://schemas.openxmlformats.org/officeDocument/2006/relationships/slide" Target="slides/slide1.xml"/><Relationship Id="rId21"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viewProps" Target="viewProps.xml"/><Relationship Id="rId28" Type="http://schemas.openxmlformats.org/officeDocument/2006/relationships/customXml" Target="../customXml/item3.xml"/><Relationship Id="rId10" Type="http://schemas.openxmlformats.org/officeDocument/2006/relationships/slide" Target="slides/slide8.xml"/><Relationship Id="rId19"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presProps" Target="presProps.xml"/><Relationship Id="rId27"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bab3a369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1400"/>
              </a:spcBef>
              <a:spcAft>
                <a:spcPts val="0"/>
              </a:spcAft>
              <a:buClr>
                <a:srgbClr val="000000"/>
              </a:buClr>
              <a:buSzPts val="1400"/>
              <a:buFont typeface="Arial"/>
              <a:buNone/>
              <a:tabLst/>
              <a:defRPr/>
            </a:pPr>
            <a:r>
              <a:rPr lang="en-US" dirty="0">
                <a:solidFill>
                  <a:schemeClr val="dk1"/>
                </a:solidFill>
              </a:rPr>
              <a:t>Welcome to our lecture on CSS positioning elements. In this lecture we will go through </a:t>
            </a:r>
            <a:r>
              <a:rPr lang="fr-FR" sz="1100" b="0" dirty="0" err="1">
                <a:solidFill>
                  <a:schemeClr val="accent1">
                    <a:lumMod val="50000"/>
                  </a:schemeClr>
                </a:solidFill>
                <a:latin typeface="+mj-lt"/>
                <a:ea typeface="Roboto"/>
                <a:cs typeface="Roboto"/>
                <a:sym typeface="Roboto"/>
              </a:rPr>
              <a:t>positioning</a:t>
            </a:r>
            <a:r>
              <a:rPr lang="fr-FR" sz="1100" b="0" dirty="0">
                <a:solidFill>
                  <a:schemeClr val="accent1">
                    <a:lumMod val="50000"/>
                  </a:schemeClr>
                </a:solidFill>
                <a:latin typeface="+mj-lt"/>
                <a:ea typeface="Roboto"/>
                <a:cs typeface="Roboto"/>
                <a:sym typeface="Roboto"/>
              </a:rPr>
              <a:t> </a:t>
            </a:r>
            <a:r>
              <a:rPr lang="fr-FR" sz="1100" b="0" dirty="0" err="1">
                <a:solidFill>
                  <a:schemeClr val="accent1">
                    <a:lumMod val="50000"/>
                  </a:schemeClr>
                </a:solidFill>
                <a:latin typeface="+mj-lt"/>
                <a:ea typeface="Roboto"/>
                <a:cs typeface="Roboto"/>
                <a:sym typeface="Roboto"/>
              </a:rPr>
              <a:t>property</a:t>
            </a:r>
            <a:r>
              <a:rPr lang="fr-FR" sz="1100" b="0" dirty="0">
                <a:solidFill>
                  <a:schemeClr val="accent1">
                    <a:lumMod val="50000"/>
                  </a:schemeClr>
                </a:solidFill>
                <a:latin typeface="+mj-lt"/>
                <a:ea typeface="Roboto"/>
                <a:cs typeface="Roboto"/>
                <a:sym typeface="Roboto"/>
              </a:rPr>
              <a:t>, </a:t>
            </a:r>
            <a:r>
              <a:rPr lang="fr-FR" sz="1100" b="0" dirty="0" err="1">
                <a:solidFill>
                  <a:schemeClr val="accent1">
                    <a:lumMod val="50000"/>
                  </a:schemeClr>
                </a:solidFill>
                <a:latin typeface="+mj-lt"/>
                <a:ea typeface="Roboto"/>
                <a:cs typeface="Roboto"/>
                <a:sym typeface="Roboto"/>
              </a:rPr>
              <a:t>fixed</a:t>
            </a:r>
            <a:r>
              <a:rPr lang="fr-FR" sz="1100" b="0" dirty="0">
                <a:solidFill>
                  <a:schemeClr val="accent1">
                    <a:lumMod val="50000"/>
                  </a:schemeClr>
                </a:solidFill>
                <a:latin typeface="+mj-lt"/>
                <a:ea typeface="Roboto"/>
                <a:cs typeface="Roboto"/>
                <a:sym typeface="Roboto"/>
              </a:rPr>
              <a:t> </a:t>
            </a:r>
            <a:r>
              <a:rPr lang="fr-FR" sz="1100" b="0" dirty="0" err="1">
                <a:solidFill>
                  <a:schemeClr val="accent1">
                    <a:lumMod val="50000"/>
                  </a:schemeClr>
                </a:solidFill>
                <a:latin typeface="+mj-lt"/>
                <a:ea typeface="Roboto"/>
                <a:cs typeface="Roboto"/>
                <a:sym typeface="Roboto"/>
              </a:rPr>
              <a:t>positioning</a:t>
            </a:r>
            <a:r>
              <a:rPr lang="fr-FR" sz="1100" b="0" dirty="0">
                <a:solidFill>
                  <a:schemeClr val="accent1">
                    <a:lumMod val="50000"/>
                  </a:schemeClr>
                </a:solidFill>
                <a:latin typeface="+mj-lt"/>
                <a:ea typeface="Roboto"/>
                <a:cs typeface="Roboto"/>
                <a:sym typeface="Roboto"/>
              </a:rPr>
              <a:t>, </a:t>
            </a:r>
            <a:r>
              <a:rPr lang="fr-FR" sz="1100" b="0" dirty="0" err="1">
                <a:solidFill>
                  <a:schemeClr val="accent1">
                    <a:lumMod val="50000"/>
                  </a:schemeClr>
                </a:solidFill>
                <a:latin typeface="+mj-lt"/>
                <a:ea typeface="Roboto"/>
                <a:cs typeface="Roboto"/>
                <a:sym typeface="Roboto"/>
              </a:rPr>
              <a:t>absolte</a:t>
            </a:r>
            <a:r>
              <a:rPr lang="fr-FR" sz="1100" b="0" dirty="0">
                <a:solidFill>
                  <a:schemeClr val="accent1">
                    <a:lumMod val="50000"/>
                  </a:schemeClr>
                </a:solidFill>
                <a:latin typeface="+mj-lt"/>
                <a:ea typeface="Roboto"/>
                <a:cs typeface="Roboto"/>
                <a:sym typeface="Roboto"/>
              </a:rPr>
              <a:t> </a:t>
            </a:r>
            <a:r>
              <a:rPr lang="fr-FR" sz="1100" b="0" dirty="0" err="1">
                <a:solidFill>
                  <a:schemeClr val="accent1">
                    <a:lumMod val="50000"/>
                  </a:schemeClr>
                </a:solidFill>
                <a:latin typeface="+mj-lt"/>
                <a:ea typeface="Roboto"/>
                <a:cs typeface="Roboto"/>
                <a:sym typeface="Roboto"/>
              </a:rPr>
              <a:t>positioning</a:t>
            </a:r>
            <a:r>
              <a:rPr lang="fr-FR" sz="1100" b="0" dirty="0">
                <a:solidFill>
                  <a:schemeClr val="accent1">
                    <a:lumMod val="50000"/>
                  </a:schemeClr>
                </a:solidFill>
                <a:latin typeface="+mj-lt"/>
                <a:ea typeface="Roboto"/>
                <a:cs typeface="Roboto"/>
                <a:sym typeface="Roboto"/>
              </a:rPr>
              <a:t>, and z-index </a:t>
            </a:r>
            <a:r>
              <a:rPr lang="fr-FR" sz="1100" b="0" dirty="0" err="1">
                <a:solidFill>
                  <a:schemeClr val="accent1">
                    <a:lumMod val="50000"/>
                  </a:schemeClr>
                </a:solidFill>
                <a:latin typeface="+mj-lt"/>
                <a:ea typeface="Roboto"/>
                <a:cs typeface="Roboto"/>
                <a:sym typeface="Roboto"/>
              </a:rPr>
              <a:t>property</a:t>
            </a:r>
            <a:r>
              <a:rPr lang="en-US" sz="1100" b="1" i="0" dirty="0">
                <a:solidFill>
                  <a:schemeClr val="accent1">
                    <a:lumMod val="50000"/>
                  </a:schemeClr>
                </a:solidFill>
                <a:effectLst/>
                <a:latin typeface="Roboto" panose="02000000000000000000" pitchFamily="2" charset="0"/>
              </a:rPr>
              <a:t>.</a:t>
            </a:r>
            <a:r>
              <a:rPr lang="en-US" dirty="0">
                <a:solidFill>
                  <a:schemeClr val="dk1"/>
                </a:solidFill>
              </a:rPr>
              <a:t> Let’s start our lecture.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FF7FBD80-D8A7-2672-0106-D4090D2CF80A}"/>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5F68CCFB-C448-49E5-E981-C22955AC2AD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8CDFE196-3925-E2B8-D6EE-006407A5A96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This example demonstrates using the z-index property to control the stacking order of absolutely positioned elements. The orange div has z-index 3, placing it on top. The blue div with z-index 2 appears below the orange but above the green. The green div has z-index 1, making it the bottom layer. Z-index ensures precise control over overlapping elements regardless of their order in the HTML. Thanks for watching the lecture.</a:t>
            </a:r>
          </a:p>
        </p:txBody>
      </p:sp>
    </p:spTree>
    <p:extLst>
      <p:ext uri="{BB962C8B-B14F-4D97-AF65-F5344CB8AC3E}">
        <p14:creationId xmlns:p14="http://schemas.microsoft.com/office/powerpoint/2010/main" val="3710982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250b71ef2c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The position property in CSS defines how an element is placed in the browser. Static is the default with no special placement. Relative positions the element based on its normal position. Fixed positions the element relative to the viewport, unaffected by scrolling. Absolute positions the element relative to its nearest positioned ancestor, allowing for precise layouts.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D12B9C9A-6E3D-0B4D-1B5E-AF43F0D98718}"/>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F7AD42E0-CDC9-26A8-480D-653847D1A17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35EF891D-9A8D-AA33-7D73-18E7A81230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This example demonstrates relative positioning in CSS. The content div is styled with position relative, allowing it to be shifted from its normal flow using left 20px and top 10px. The border and color properties are added for visual clarity. Despite its new position, the element remains part of the document flow, so the Before and After elements are not affected.</a:t>
            </a:r>
          </a:p>
        </p:txBody>
      </p:sp>
    </p:spTree>
    <p:extLst>
      <p:ext uri="{BB962C8B-B14F-4D97-AF65-F5344CB8AC3E}">
        <p14:creationId xmlns:p14="http://schemas.microsoft.com/office/powerpoint/2010/main" val="1488776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7497C7CE-5161-E879-FEC9-82EC847CAD28}"/>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E6821E14-58ED-A382-D101-0B4847A2B92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EB40CF51-74A4-030A-8F5A-2CA5D9AE488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The first type of position property is fixed positioning that places an element at a specific location in the viewport, keeping it stationary even when the page scrolls. The viewport is the visible area of the webpage where the fixed element remains in place. A fixed element is detached from the normal flow of the document and is layered above other content, making it ideal for elements like headers or navigation menus.</a:t>
            </a:r>
          </a:p>
        </p:txBody>
      </p:sp>
    </p:spTree>
    <p:extLst>
      <p:ext uri="{BB962C8B-B14F-4D97-AF65-F5344CB8AC3E}">
        <p14:creationId xmlns:p14="http://schemas.microsoft.com/office/powerpoint/2010/main" val="4130379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5D8AB774-5D55-A7A2-F280-C21ED5C90EB0}"/>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91209BED-C31D-32D1-1F70-027EAA2FA39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9F6A4741-D0A0-8181-B5F4-8E4D08C8036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This example demonstrates fixed positioning. The content div is styled with position fixed, placing it 60px from the left and 50px from the top of the viewport. The element remains stationary when scrolling, detached from the normal document flow. Other elements, like Before and After, are unaffected by its position, and the fixed element is layered above them for emphasis.</a:t>
            </a:r>
          </a:p>
        </p:txBody>
      </p:sp>
    </p:spTree>
    <p:extLst>
      <p:ext uri="{BB962C8B-B14F-4D97-AF65-F5344CB8AC3E}">
        <p14:creationId xmlns:p14="http://schemas.microsoft.com/office/powerpoint/2010/main" val="5061944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CB4AC7D2-9CF6-F677-FFAB-1765E0C26E2B}"/>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9567A19E-83D5-BD01-8DAB-9DB73B4A6BD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7449DE7D-CE96-514E-AC31-C0F401A9FC4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The second type of position property is absolute positioning that places an element relative to the nearest positioned ancestor that uses fixed, absolute, or relative positioning. If no such ancestor exists, the element defaults to positioning relative to the document body. Unlike fixed positioning, the element scrolls with the document unless an ancestor has fixed positioning, making it flexible for layered designs.</a:t>
            </a:r>
          </a:p>
        </p:txBody>
      </p:sp>
    </p:spTree>
    <p:extLst>
      <p:ext uri="{BB962C8B-B14F-4D97-AF65-F5344CB8AC3E}">
        <p14:creationId xmlns:p14="http://schemas.microsoft.com/office/powerpoint/2010/main" val="2412922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7F3217A-2366-3383-2809-B5803050F5D7}"/>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88A4FA30-F996-92B9-7D71-956A72E2CFC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4196FD3A-471F-9AF8-45A0-A67A27E5331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This example illustrates absolute positioning. In the first case, the container has relative positioning, so the cheer element is positioned 40px left and 30px top relative to the container. In the second case, without container positioning, the cheer element is positioned relative to the document body. Absolute positioning depends on the nearest positioned ancestor, offering precise control.</a:t>
            </a:r>
          </a:p>
        </p:txBody>
      </p:sp>
    </p:spTree>
    <p:extLst>
      <p:ext uri="{BB962C8B-B14F-4D97-AF65-F5344CB8AC3E}">
        <p14:creationId xmlns:p14="http://schemas.microsoft.com/office/powerpoint/2010/main" val="1622307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B17A42D5-D166-A8A1-FBA3-2F5E6A1B1DF2}"/>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7EFBC974-0974-6487-D118-D1684294027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DAE190E5-8898-B680-E4F1-D4BF8352C76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we will discuss z-index property that controls the stacking order of elements. By default, elements appear in the order they are listed in the HTML, with the last one rendered on top. The z-index property allows customization, where elements with higher z-index values appear above those with lower values. For example, setting a higher z-index on the orange square places it above the green square in the stack.</a:t>
            </a:r>
          </a:p>
        </p:txBody>
      </p:sp>
    </p:spTree>
    <p:extLst>
      <p:ext uri="{BB962C8B-B14F-4D97-AF65-F5344CB8AC3E}">
        <p14:creationId xmlns:p14="http://schemas.microsoft.com/office/powerpoint/2010/main" val="25531156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E2E8091D-3A02-0F30-C948-1FD7DBC60D59}"/>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7F7F03B3-44EC-8FC7-7793-BF4290285C3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73F11455-C3CA-2A23-D2A6-6C63412B139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This example demonstrates three absolutely positioned div elements without using z-index. Each div is given a background color orange, blue, green and positioned at different coordinates. The default stacking order places the orange div on top of the blue one, and the blue div on top of the green one, as determined by their order in the HTML. The </a:t>
            </a:r>
            <a:r>
              <a:rPr lang="en-US" dirty="0" err="1"/>
              <a:t>divs</a:t>
            </a:r>
            <a:r>
              <a:rPr lang="en-US" dirty="0"/>
              <a:t> overlap based on their positioning.</a:t>
            </a:r>
          </a:p>
        </p:txBody>
      </p:sp>
    </p:spTree>
    <p:extLst>
      <p:ext uri="{BB962C8B-B14F-4D97-AF65-F5344CB8AC3E}">
        <p14:creationId xmlns:p14="http://schemas.microsoft.com/office/powerpoint/2010/main" val="3620848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5"/>
          <p:cNvSpPr txBox="1">
            <a:spLocks noGrp="1"/>
          </p:cNvSpPr>
          <p:nvPr>
            <p:ph type="ctrTitle" idx="4294967295"/>
          </p:nvPr>
        </p:nvSpPr>
        <p:spPr>
          <a:xfrm>
            <a:off x="510450" y="1014927"/>
            <a:ext cx="8123100" cy="158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b="1" dirty="0">
                <a:solidFill>
                  <a:schemeClr val="dk1"/>
                </a:solidFill>
                <a:latin typeface="+mj-lt"/>
              </a:rPr>
              <a:t>Positioning Elements</a:t>
            </a:r>
            <a:endParaRPr sz="6000" b="1" dirty="0">
              <a:solidFill>
                <a:schemeClr val="dk1"/>
              </a:solidFill>
              <a:latin typeface="+mj-lt"/>
            </a:endParaRPr>
          </a:p>
        </p:txBody>
      </p:sp>
      <p:sp>
        <p:nvSpPr>
          <p:cNvPr id="105" name="Google Shape;105;p25"/>
          <p:cNvSpPr txBox="1">
            <a:spLocks noGrp="1"/>
          </p:cNvSpPr>
          <p:nvPr>
            <p:ph type="subTitle" idx="4294967295"/>
          </p:nvPr>
        </p:nvSpPr>
        <p:spPr>
          <a:xfrm>
            <a:off x="510450" y="2939973"/>
            <a:ext cx="8123100" cy="1188600"/>
          </a:xfrm>
          <a:prstGeom prst="rect">
            <a:avLst/>
          </a:prstGeom>
          <a:noFill/>
          <a:ln>
            <a:noFill/>
          </a:ln>
        </p:spPr>
        <p:txBody>
          <a:bodyPr spcFirstLastPara="1" wrap="square" lIns="91425" tIns="91425" rIns="91425" bIns="91425" anchor="t" anchorCtr="0">
            <a:noAutofit/>
          </a:bodyPr>
          <a:lstStyle/>
          <a:p>
            <a:pPr marL="0" indent="0">
              <a:spcBef>
                <a:spcPts val="1400"/>
              </a:spcBef>
              <a:buNone/>
            </a:pPr>
            <a:r>
              <a:rPr lang="en" sz="1300" b="1" dirty="0">
                <a:solidFill>
                  <a:schemeClr val="accent1">
                    <a:lumMod val="50000"/>
                  </a:schemeClr>
                </a:solidFill>
                <a:latin typeface="+mj-lt"/>
                <a:ea typeface="Roboto"/>
                <a:cs typeface="Roboto"/>
                <a:sym typeface="Roboto"/>
              </a:rPr>
              <a:t>The Position Property </a:t>
            </a:r>
            <a:r>
              <a:rPr lang="en-US" sz="1300" b="1" dirty="0">
                <a:solidFill>
                  <a:schemeClr val="accent1">
                    <a:lumMod val="50000"/>
                  </a:schemeClr>
                </a:solidFill>
                <a:latin typeface="+mj-lt"/>
                <a:ea typeface="Roboto"/>
                <a:cs typeface="Roboto"/>
                <a:sym typeface="Roboto"/>
              </a:rPr>
              <a:t>| Fixed Positioning | Absolute Positioning | Z-index Property</a:t>
            </a:r>
            <a:endParaRPr sz="1300" b="1" dirty="0">
              <a:solidFill>
                <a:schemeClr val="accent1">
                  <a:lumMod val="50000"/>
                </a:schemeClr>
              </a:solidFill>
              <a:highlight>
                <a:srgbClr val="FFFFFF"/>
              </a:highlight>
              <a:latin typeface="+mj-lt"/>
              <a:ea typeface="Roboto"/>
              <a:cs typeface="Roboto"/>
              <a:sym typeface="Roboto"/>
            </a:endParaRPr>
          </a:p>
          <a:p>
            <a:pPr marL="0" lvl="0" indent="0" algn="l" rtl="0">
              <a:lnSpc>
                <a:spcPct val="115000"/>
              </a:lnSpc>
              <a:spcBef>
                <a:spcPts val="1400"/>
              </a:spcBef>
              <a:spcAft>
                <a:spcPts val="0"/>
              </a:spcAft>
              <a:buNone/>
            </a:pPr>
            <a:endParaRPr sz="1300" b="1" dirty="0">
              <a:solidFill>
                <a:schemeClr val="accent1">
                  <a:lumMod val="50000"/>
                </a:schemeClr>
              </a:solidFill>
              <a:latin typeface="+mj-lt"/>
              <a:ea typeface="Roboto"/>
              <a:cs typeface="Roboto"/>
              <a:sym typeface="Roboto"/>
            </a:endParaRPr>
          </a:p>
          <a:p>
            <a:pPr marL="0" lvl="0" indent="0" algn="l" rtl="0">
              <a:lnSpc>
                <a:spcPct val="115000"/>
              </a:lnSpc>
              <a:spcBef>
                <a:spcPts val="1400"/>
              </a:spcBef>
              <a:spcAft>
                <a:spcPts val="0"/>
              </a:spcAft>
              <a:buNone/>
            </a:pPr>
            <a:endParaRPr sz="1300" b="1" dirty="0">
              <a:solidFill>
                <a:schemeClr val="accent1">
                  <a:lumMod val="50000"/>
                </a:schemeClr>
              </a:solidFill>
              <a:latin typeface="+mj-lt"/>
              <a:ea typeface="Roboto"/>
              <a:cs typeface="Roboto"/>
              <a:sym typeface="Roboto"/>
            </a:endParaRPr>
          </a:p>
          <a:p>
            <a:pPr marL="0" lvl="0" indent="0" algn="l" rtl="0">
              <a:spcBef>
                <a:spcPts val="400"/>
              </a:spcBef>
              <a:spcAft>
                <a:spcPts val="1600"/>
              </a:spcAft>
              <a:buNone/>
            </a:pPr>
            <a:endParaRPr dirty="0">
              <a:solidFill>
                <a:schemeClr val="accent1">
                  <a:lumMod val="50000"/>
                </a:schemeClr>
              </a:solidFill>
              <a:latin typeface="+mj-lt"/>
            </a:endParaRPr>
          </a:p>
        </p:txBody>
      </p:sp>
      <p:sp>
        <p:nvSpPr>
          <p:cNvPr id="2" name="Rectangle 1">
            <a:extLst>
              <a:ext uri="{FF2B5EF4-FFF2-40B4-BE49-F238E27FC236}">
                <a16:creationId xmlns:a16="http://schemas.microsoft.com/office/drawing/2014/main" id="{CFF34047-6FCB-E527-AFD5-A09AA22A806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4EF690DF-6B9B-C5A5-F7E3-CF7498134D17}"/>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48AE175D-954D-6D7D-B265-625C387D4CEA}"/>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dirty="0">
                <a:latin typeface="Arial"/>
                <a:ea typeface="Arial"/>
                <a:cs typeface="Arial"/>
                <a:sym typeface="Arial"/>
              </a:rPr>
              <a:t>Example With Z-Index</a:t>
            </a:r>
            <a:endParaRPr sz="3600" b="1" dirty="0">
              <a:latin typeface="Arial"/>
              <a:ea typeface="Arial"/>
              <a:cs typeface="Arial"/>
              <a:sym typeface="Arial"/>
            </a:endParaRPr>
          </a:p>
        </p:txBody>
      </p:sp>
      <p:pic>
        <p:nvPicPr>
          <p:cNvPr id="3" name="Picture 2">
            <a:extLst>
              <a:ext uri="{FF2B5EF4-FFF2-40B4-BE49-F238E27FC236}">
                <a16:creationId xmlns:a16="http://schemas.microsoft.com/office/drawing/2014/main" id="{05616686-9529-63FC-F649-52C397FF5F9C}"/>
              </a:ext>
            </a:extLst>
          </p:cNvPr>
          <p:cNvPicPr>
            <a:picLocks noChangeAspect="1"/>
          </p:cNvPicPr>
          <p:nvPr/>
        </p:nvPicPr>
        <p:blipFill>
          <a:blip r:embed="rId3"/>
          <a:stretch>
            <a:fillRect/>
          </a:stretch>
        </p:blipFill>
        <p:spPr>
          <a:xfrm>
            <a:off x="1782867" y="1207363"/>
            <a:ext cx="2548022" cy="3750258"/>
          </a:xfrm>
          <a:prstGeom prst="rect">
            <a:avLst/>
          </a:prstGeom>
        </p:spPr>
      </p:pic>
      <p:pic>
        <p:nvPicPr>
          <p:cNvPr id="7" name="Picture 6">
            <a:extLst>
              <a:ext uri="{FF2B5EF4-FFF2-40B4-BE49-F238E27FC236}">
                <a16:creationId xmlns:a16="http://schemas.microsoft.com/office/drawing/2014/main" id="{99E58658-F846-860E-0BFE-0708D2AE01C1}"/>
              </a:ext>
            </a:extLst>
          </p:cNvPr>
          <p:cNvPicPr>
            <a:picLocks noChangeAspect="1"/>
          </p:cNvPicPr>
          <p:nvPr/>
        </p:nvPicPr>
        <p:blipFill>
          <a:blip r:embed="rId4"/>
          <a:stretch>
            <a:fillRect/>
          </a:stretch>
        </p:blipFill>
        <p:spPr>
          <a:xfrm>
            <a:off x="4572000" y="1534278"/>
            <a:ext cx="3350283" cy="2762514"/>
          </a:xfrm>
          <a:prstGeom prst="rect">
            <a:avLst/>
          </a:prstGeom>
        </p:spPr>
      </p:pic>
    </p:spTree>
    <p:extLst>
      <p:ext uri="{BB962C8B-B14F-4D97-AF65-F5344CB8AC3E}">
        <p14:creationId xmlns:p14="http://schemas.microsoft.com/office/powerpoint/2010/main" val="2161107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US" sz="3600" b="1" dirty="0">
                <a:latin typeface="Arial"/>
                <a:ea typeface="Arial"/>
                <a:cs typeface="Arial"/>
                <a:sym typeface="Arial"/>
              </a:rPr>
              <a:t>The Position Property</a:t>
            </a:r>
            <a:endParaRPr sz="3600" b="1" dirty="0">
              <a:latin typeface="Arial"/>
              <a:ea typeface="Arial"/>
              <a:cs typeface="Arial"/>
              <a:sym typeface="Arial"/>
            </a:endParaRPr>
          </a:p>
        </p:txBody>
      </p:sp>
      <p:sp>
        <p:nvSpPr>
          <p:cNvPr id="2" name="Text Placeholder 1">
            <a:extLst>
              <a:ext uri="{FF2B5EF4-FFF2-40B4-BE49-F238E27FC236}">
                <a16:creationId xmlns:a16="http://schemas.microsoft.com/office/drawing/2014/main" id="{4613BEA8-0C80-C95B-0D64-64836EC976E4}"/>
              </a:ext>
            </a:extLst>
          </p:cNvPr>
          <p:cNvSpPr>
            <a:spLocks noGrp="1" noChangeArrowheads="1"/>
          </p:cNvSpPr>
          <p:nvPr>
            <p:ph type="body" idx="1"/>
          </p:nvPr>
        </p:nvSpPr>
        <p:spPr bwMode="auto">
          <a:xfrm>
            <a:off x="3408536" y="892206"/>
            <a:ext cx="5574195"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tx1"/>
              </a:solidFill>
              <a:effectLst/>
              <a:latin typeface="+mj-lt"/>
            </a:endParaRP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position property:</a:t>
            </a:r>
            <a:r>
              <a:rPr kumimoji="0" lang="en-US" altLang="en-US" sz="1600" b="0" i="0" u="none" strike="noStrike" cap="none" normalizeH="0" baseline="0" dirty="0">
                <a:ln>
                  <a:noFill/>
                </a:ln>
                <a:solidFill>
                  <a:schemeClr val="tx1"/>
                </a:solidFill>
                <a:effectLst/>
                <a:latin typeface="+mj-lt"/>
              </a:rPr>
              <a:t> Controls element placement in the browser, offering more flexibility.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static:</a:t>
            </a:r>
            <a:r>
              <a:rPr kumimoji="0" lang="en-US" altLang="en-US" sz="1600" b="0" i="0" u="none" strike="noStrike" cap="none" normalizeH="0" baseline="0" dirty="0">
                <a:ln>
                  <a:noFill/>
                </a:ln>
                <a:solidFill>
                  <a:schemeClr val="tx1"/>
                </a:solidFill>
                <a:effectLst/>
                <a:latin typeface="+mj-lt"/>
              </a:rPr>
              <a:t> Default positioning with no special placement.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relative:</a:t>
            </a:r>
            <a:r>
              <a:rPr kumimoji="0" lang="en-US" altLang="en-US" sz="1600" b="0" i="0" u="none" strike="noStrike" cap="none" normalizeH="0" baseline="0" dirty="0">
                <a:ln>
                  <a:noFill/>
                </a:ln>
                <a:solidFill>
                  <a:schemeClr val="tx1"/>
                </a:solidFill>
                <a:effectLst/>
                <a:latin typeface="+mj-lt"/>
              </a:rPr>
              <a:t> Positions the element relative to its default position.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fixed:</a:t>
            </a:r>
            <a:r>
              <a:rPr kumimoji="0" lang="en-US" altLang="en-US" sz="1600" b="0" i="0" u="none" strike="noStrike" cap="none" normalizeH="0" baseline="0" dirty="0">
                <a:ln>
                  <a:noFill/>
                </a:ln>
                <a:solidFill>
                  <a:schemeClr val="tx1"/>
                </a:solidFill>
                <a:effectLst/>
                <a:latin typeface="+mj-lt"/>
              </a:rPr>
              <a:t> Positions the element relative to the viewport, staying fixed even when scrolling.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absolute:</a:t>
            </a:r>
            <a:r>
              <a:rPr kumimoji="0" lang="en-US" altLang="en-US" sz="1600" b="0" i="0" u="none" strike="noStrike" cap="none" normalizeH="0" baseline="0" dirty="0">
                <a:ln>
                  <a:noFill/>
                </a:ln>
                <a:solidFill>
                  <a:schemeClr val="tx1"/>
                </a:solidFill>
                <a:effectLst/>
                <a:latin typeface="+mj-lt"/>
              </a:rPr>
              <a:t> Positions the element relative to the nearest positioned ancestor. </a:t>
            </a:r>
          </a:p>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tx1"/>
              </a:solidFill>
              <a:effectLst/>
              <a:latin typeface="+mj-lt"/>
            </a:endParaRPr>
          </a:p>
        </p:txBody>
      </p:sp>
      <p:pic>
        <p:nvPicPr>
          <p:cNvPr id="6" name="Picture 5" descr="A yellow and grey squares&#10;&#10;Description automatically generated">
            <a:extLst>
              <a:ext uri="{FF2B5EF4-FFF2-40B4-BE49-F238E27FC236}">
                <a16:creationId xmlns:a16="http://schemas.microsoft.com/office/drawing/2014/main" id="{B572FC14-10EA-3027-C090-91FEF3D665F1}"/>
              </a:ext>
            </a:extLst>
          </p:cNvPr>
          <p:cNvPicPr>
            <a:picLocks noChangeAspect="1"/>
          </p:cNvPicPr>
          <p:nvPr/>
        </p:nvPicPr>
        <p:blipFill>
          <a:blip r:embed="rId3"/>
          <a:srcRect l="40388" t="15189" r="2831" b="11801"/>
          <a:stretch/>
        </p:blipFill>
        <p:spPr>
          <a:xfrm>
            <a:off x="258923" y="1917577"/>
            <a:ext cx="2909298" cy="210424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BC6C534-4547-EB2C-0042-59AD5D79C8F4}"/>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7CCDD6A1-ADEC-981D-2EAE-D9627D8915BE}"/>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dirty="0">
                <a:latin typeface="Arial"/>
                <a:ea typeface="Arial"/>
                <a:cs typeface="Arial"/>
                <a:sym typeface="Arial"/>
              </a:rPr>
              <a:t>Example</a:t>
            </a:r>
            <a:endParaRPr sz="3600" b="1" dirty="0">
              <a:latin typeface="Arial"/>
              <a:ea typeface="Arial"/>
              <a:cs typeface="Arial"/>
              <a:sym typeface="Arial"/>
            </a:endParaRPr>
          </a:p>
        </p:txBody>
      </p:sp>
      <p:pic>
        <p:nvPicPr>
          <p:cNvPr id="3" name="Picture 2">
            <a:extLst>
              <a:ext uri="{FF2B5EF4-FFF2-40B4-BE49-F238E27FC236}">
                <a16:creationId xmlns:a16="http://schemas.microsoft.com/office/drawing/2014/main" id="{35F58F93-54D2-2851-7993-2D27006FBDC4}"/>
              </a:ext>
            </a:extLst>
          </p:cNvPr>
          <p:cNvPicPr>
            <a:picLocks noChangeAspect="1"/>
          </p:cNvPicPr>
          <p:nvPr/>
        </p:nvPicPr>
        <p:blipFill>
          <a:blip r:embed="rId3"/>
          <a:stretch>
            <a:fillRect/>
          </a:stretch>
        </p:blipFill>
        <p:spPr>
          <a:xfrm>
            <a:off x="1512905" y="1624195"/>
            <a:ext cx="5895472" cy="2725863"/>
          </a:xfrm>
          <a:prstGeom prst="rect">
            <a:avLst/>
          </a:prstGeom>
        </p:spPr>
      </p:pic>
    </p:spTree>
    <p:extLst>
      <p:ext uri="{BB962C8B-B14F-4D97-AF65-F5344CB8AC3E}">
        <p14:creationId xmlns:p14="http://schemas.microsoft.com/office/powerpoint/2010/main" val="541060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260D2B0D-38EB-7616-14DF-CD0A1B963F25}"/>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82A33C1B-26D7-2DFD-7EEC-FE8DD5616F7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US" sz="3600" b="1" dirty="0">
                <a:latin typeface="Arial"/>
                <a:ea typeface="Arial"/>
                <a:cs typeface="Arial"/>
                <a:sym typeface="Arial"/>
              </a:rPr>
              <a:t>Fixed Positioning</a:t>
            </a:r>
            <a:endParaRPr sz="3600" b="1" dirty="0">
              <a:latin typeface="Arial"/>
              <a:ea typeface="Arial"/>
              <a:cs typeface="Arial"/>
              <a:sym typeface="Arial"/>
            </a:endParaRPr>
          </a:p>
        </p:txBody>
      </p:sp>
      <p:sp>
        <p:nvSpPr>
          <p:cNvPr id="2" name="Text Placeholder 1">
            <a:extLst>
              <a:ext uri="{FF2B5EF4-FFF2-40B4-BE49-F238E27FC236}">
                <a16:creationId xmlns:a16="http://schemas.microsoft.com/office/drawing/2014/main" id="{580F2D7A-8613-17FC-50DE-C1182768F303}"/>
              </a:ext>
            </a:extLst>
          </p:cNvPr>
          <p:cNvSpPr>
            <a:spLocks noGrp="1" noChangeArrowheads="1"/>
          </p:cNvSpPr>
          <p:nvPr>
            <p:ph type="body" idx="1"/>
          </p:nvPr>
        </p:nvSpPr>
        <p:spPr bwMode="auto">
          <a:xfrm>
            <a:off x="184731" y="1469303"/>
            <a:ext cx="8388417"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Fixed positioning:</a:t>
            </a:r>
            <a:r>
              <a:rPr kumimoji="0" lang="en-US" altLang="en-US" sz="1600" b="0" i="0" u="none" strike="noStrike" cap="none" normalizeH="0" baseline="0" dirty="0">
                <a:ln>
                  <a:noFill/>
                </a:ln>
                <a:solidFill>
                  <a:schemeClr val="tx1"/>
                </a:solidFill>
                <a:effectLst/>
                <a:latin typeface="Arial" panose="020B0604020202020204" pitchFamily="34" charset="0"/>
              </a:rPr>
              <a:t> Places the element at a fixed location in the viewport, unaffected by scrolling.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Viewport:</a:t>
            </a:r>
            <a:r>
              <a:rPr kumimoji="0" lang="en-US" altLang="en-US" sz="1600" b="0" i="0" u="none" strike="noStrike" cap="none" normalizeH="0" baseline="0" dirty="0">
                <a:ln>
                  <a:noFill/>
                </a:ln>
                <a:solidFill>
                  <a:schemeClr val="tx1"/>
                </a:solidFill>
                <a:effectLst/>
                <a:latin typeface="Arial" panose="020B0604020202020204" pitchFamily="34" charset="0"/>
              </a:rPr>
              <a:t> The visible area of the webpage where the fixed element remains stationary.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Layering:</a:t>
            </a:r>
            <a:r>
              <a:rPr kumimoji="0" lang="en-US" altLang="en-US" sz="1600" b="0" i="0" u="none" strike="noStrike" cap="none" normalizeH="0" baseline="0" dirty="0">
                <a:ln>
                  <a:noFill/>
                </a:ln>
                <a:solidFill>
                  <a:schemeClr val="tx1"/>
                </a:solidFill>
                <a:effectLst/>
                <a:latin typeface="Arial" panose="020B0604020202020204" pitchFamily="34" charset="0"/>
              </a:rPr>
              <a:t> The fixed element is detached from the normal flow and appears above other page content. </a:t>
            </a:r>
          </a:p>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60545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9889ADCE-FBCD-D4DA-DDBF-1FCFD3AD8249}"/>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EE0061DC-D6DE-6E52-C9E7-0190640805C3}"/>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US" sz="3600" b="1" dirty="0">
                <a:latin typeface="Arial"/>
                <a:ea typeface="Arial"/>
                <a:cs typeface="Arial"/>
                <a:sym typeface="Arial"/>
              </a:rPr>
              <a:t>Example</a:t>
            </a:r>
            <a:endParaRPr sz="3600" b="1" dirty="0">
              <a:latin typeface="Arial"/>
              <a:ea typeface="Arial"/>
              <a:cs typeface="Arial"/>
              <a:sym typeface="Arial"/>
            </a:endParaRPr>
          </a:p>
        </p:txBody>
      </p:sp>
      <p:pic>
        <p:nvPicPr>
          <p:cNvPr id="3" name="Picture 2">
            <a:extLst>
              <a:ext uri="{FF2B5EF4-FFF2-40B4-BE49-F238E27FC236}">
                <a16:creationId xmlns:a16="http://schemas.microsoft.com/office/drawing/2014/main" id="{BF09BB84-205D-C6D4-D049-A7BE2EA830F6}"/>
              </a:ext>
            </a:extLst>
          </p:cNvPr>
          <p:cNvPicPr>
            <a:picLocks noChangeAspect="1"/>
          </p:cNvPicPr>
          <p:nvPr/>
        </p:nvPicPr>
        <p:blipFill>
          <a:blip r:embed="rId3"/>
          <a:stretch>
            <a:fillRect/>
          </a:stretch>
        </p:blipFill>
        <p:spPr>
          <a:xfrm>
            <a:off x="1349847" y="1614060"/>
            <a:ext cx="5780730" cy="2700487"/>
          </a:xfrm>
          <a:prstGeom prst="rect">
            <a:avLst/>
          </a:prstGeom>
        </p:spPr>
      </p:pic>
    </p:spTree>
    <p:extLst>
      <p:ext uri="{BB962C8B-B14F-4D97-AF65-F5344CB8AC3E}">
        <p14:creationId xmlns:p14="http://schemas.microsoft.com/office/powerpoint/2010/main" val="584376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69B6CED1-402E-3F21-2499-B85EBCEF3A90}"/>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5CDD5BFB-D7EB-5DEE-16C3-E48E55E0B686}"/>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US" sz="3600" b="1" dirty="0">
                <a:latin typeface="Arial"/>
                <a:ea typeface="Arial"/>
                <a:cs typeface="Arial"/>
                <a:sym typeface="Arial"/>
              </a:rPr>
              <a:t>Absolute Positioning</a:t>
            </a:r>
            <a:endParaRPr sz="3600" b="1" dirty="0">
              <a:latin typeface="Arial"/>
              <a:ea typeface="Arial"/>
              <a:cs typeface="Arial"/>
              <a:sym typeface="Arial"/>
            </a:endParaRPr>
          </a:p>
        </p:txBody>
      </p:sp>
      <p:sp>
        <p:nvSpPr>
          <p:cNvPr id="2" name="Text Placeholder 1">
            <a:extLst>
              <a:ext uri="{FF2B5EF4-FFF2-40B4-BE49-F238E27FC236}">
                <a16:creationId xmlns:a16="http://schemas.microsoft.com/office/drawing/2014/main" id="{A40F649A-4CD5-CA6F-0E3A-4BFA7763E4A9}"/>
              </a:ext>
            </a:extLst>
          </p:cNvPr>
          <p:cNvSpPr>
            <a:spLocks noGrp="1" noChangeArrowheads="1"/>
          </p:cNvSpPr>
          <p:nvPr>
            <p:ph type="body" idx="1"/>
          </p:nvPr>
        </p:nvSpPr>
        <p:spPr bwMode="auto">
          <a:xfrm>
            <a:off x="377791" y="1284643"/>
            <a:ext cx="8388417"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tx1"/>
              </a:solidFill>
              <a:effectLst/>
              <a:latin typeface="+mj-lt"/>
            </a:endParaRP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Absolute positioning:</a:t>
            </a:r>
            <a:r>
              <a:rPr kumimoji="0" lang="en-US" altLang="en-US" sz="1600" b="0" i="0" u="none" strike="noStrike" cap="none" normalizeH="0" baseline="0" dirty="0">
                <a:ln>
                  <a:noFill/>
                </a:ln>
                <a:solidFill>
                  <a:schemeClr val="tx1"/>
                </a:solidFill>
                <a:effectLst/>
                <a:latin typeface="+mj-lt"/>
              </a:rPr>
              <a:t> Positions the element relative to the nearest positioned ancestor (fixed, absolute, or relative).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Fallback:</a:t>
            </a:r>
            <a:r>
              <a:rPr kumimoji="0" lang="en-US" altLang="en-US" sz="1600" b="0" i="0" u="none" strike="noStrike" cap="none" normalizeH="0" baseline="0" dirty="0">
                <a:ln>
                  <a:noFill/>
                </a:ln>
                <a:solidFill>
                  <a:schemeClr val="tx1"/>
                </a:solidFill>
                <a:effectLst/>
                <a:latin typeface="+mj-lt"/>
              </a:rPr>
              <a:t> If no positioned ancestor exists, the element is positioned relative to the document body.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Scrolling behavior:</a:t>
            </a:r>
            <a:r>
              <a:rPr kumimoji="0" lang="en-US" altLang="en-US" sz="1600" b="0" i="0" u="none" strike="noStrike" cap="none" normalizeH="0" baseline="0" dirty="0">
                <a:ln>
                  <a:noFill/>
                </a:ln>
                <a:solidFill>
                  <a:schemeClr val="tx1"/>
                </a:solidFill>
                <a:effectLst/>
                <a:latin typeface="+mj-lt"/>
              </a:rPr>
              <a:t> The element scrolls with the document unless an ancestor has fixed positioning. </a:t>
            </a:r>
          </a:p>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280848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E16EEE87-DCBF-C1FD-6C11-DCF6886493C2}"/>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C784044E-58AD-9175-FCF5-653F859E272B}"/>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US" sz="3600" b="1" dirty="0">
                <a:latin typeface="Arial"/>
                <a:ea typeface="Arial"/>
                <a:cs typeface="Arial"/>
                <a:sym typeface="Arial"/>
              </a:rPr>
              <a:t>Example</a:t>
            </a:r>
            <a:endParaRPr sz="3600" b="1" dirty="0">
              <a:latin typeface="Arial"/>
              <a:ea typeface="Arial"/>
              <a:cs typeface="Arial"/>
              <a:sym typeface="Arial"/>
            </a:endParaRPr>
          </a:p>
        </p:txBody>
      </p:sp>
      <p:pic>
        <p:nvPicPr>
          <p:cNvPr id="4" name="Picture 3">
            <a:extLst>
              <a:ext uri="{FF2B5EF4-FFF2-40B4-BE49-F238E27FC236}">
                <a16:creationId xmlns:a16="http://schemas.microsoft.com/office/drawing/2014/main" id="{C9F0E623-6DAF-6DA6-B41E-1FC8296808AE}"/>
              </a:ext>
            </a:extLst>
          </p:cNvPr>
          <p:cNvPicPr>
            <a:picLocks noChangeAspect="1"/>
          </p:cNvPicPr>
          <p:nvPr/>
        </p:nvPicPr>
        <p:blipFill>
          <a:blip r:embed="rId3"/>
          <a:stretch>
            <a:fillRect/>
          </a:stretch>
        </p:blipFill>
        <p:spPr>
          <a:xfrm>
            <a:off x="985420" y="1153671"/>
            <a:ext cx="6677425" cy="3661814"/>
          </a:xfrm>
          <a:prstGeom prst="rect">
            <a:avLst/>
          </a:prstGeom>
        </p:spPr>
      </p:pic>
    </p:spTree>
    <p:extLst>
      <p:ext uri="{BB962C8B-B14F-4D97-AF65-F5344CB8AC3E}">
        <p14:creationId xmlns:p14="http://schemas.microsoft.com/office/powerpoint/2010/main" val="1939940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8DDFAB5C-D61B-9DC7-14AA-05162B0BBB20}"/>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2B4DD062-11B6-58DE-85B3-EEF8EC610DC2}"/>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US" sz="3600" b="1" dirty="0">
                <a:latin typeface="Arial"/>
                <a:ea typeface="Arial"/>
                <a:cs typeface="Arial"/>
                <a:sym typeface="Arial"/>
              </a:rPr>
              <a:t>Z-Index Property</a:t>
            </a:r>
            <a:endParaRPr sz="3600" b="1" dirty="0">
              <a:latin typeface="Arial"/>
              <a:ea typeface="Arial"/>
              <a:cs typeface="Arial"/>
              <a:sym typeface="Arial"/>
            </a:endParaRPr>
          </a:p>
        </p:txBody>
      </p:sp>
      <p:sp>
        <p:nvSpPr>
          <p:cNvPr id="5" name="Google Shape;110;p26">
            <a:extLst>
              <a:ext uri="{FF2B5EF4-FFF2-40B4-BE49-F238E27FC236}">
                <a16:creationId xmlns:a16="http://schemas.microsoft.com/office/drawing/2014/main" id="{1045D534-80CB-2A56-F26C-7D7C879360BC}"/>
              </a:ext>
            </a:extLst>
          </p:cNvPr>
          <p:cNvSpPr txBox="1">
            <a:spLocks/>
          </p:cNvSpPr>
          <p:nvPr/>
        </p:nvSpPr>
        <p:spPr>
          <a:xfrm>
            <a:off x="311700" y="1138962"/>
            <a:ext cx="8520600" cy="33087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9p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mj-lt"/>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mj-lt"/>
              </a:rPr>
              <a:t>Default stacking order:</a:t>
            </a:r>
            <a:r>
              <a:rPr kumimoji="0" lang="en-US" altLang="en-US" sz="1600" b="0" i="0" u="none" strike="noStrike" cap="none" normalizeH="0" baseline="0" dirty="0">
                <a:ln>
                  <a:noFill/>
                </a:ln>
                <a:solidFill>
                  <a:schemeClr val="tx1"/>
                </a:solidFill>
                <a:effectLst/>
                <a:latin typeface="+mj-lt"/>
              </a:rPr>
              <a:t> Positioned elements appear in the order they are listed in the HTML, with the last element rendered on top. </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mj-lt"/>
              </a:rPr>
              <a:t>z-index property:</a:t>
            </a:r>
            <a:r>
              <a:rPr kumimoji="0" lang="en-US" altLang="en-US" sz="1600" b="0" i="0" u="none" strike="noStrike" cap="none" normalizeH="0" baseline="0" dirty="0">
                <a:ln>
                  <a:noFill/>
                </a:ln>
                <a:solidFill>
                  <a:schemeClr val="tx1"/>
                </a:solidFill>
                <a:effectLst/>
                <a:latin typeface="+mj-lt"/>
              </a:rPr>
              <a:t> Specifies the stacking order of elements; higher z-index values place elements above lower z-index ones. </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mj-lt"/>
              </a:rPr>
              <a:t>Example:</a:t>
            </a:r>
            <a:r>
              <a:rPr kumimoji="0" lang="en-US" altLang="en-US" sz="1600" b="0" i="0" u="none" strike="noStrike" cap="none" normalizeH="0" baseline="0" dirty="0">
                <a:ln>
                  <a:noFill/>
                </a:ln>
                <a:solidFill>
                  <a:schemeClr val="tx1"/>
                </a:solidFill>
                <a:effectLst/>
                <a:latin typeface="+mj-lt"/>
              </a:rPr>
              <a:t> Without z-index, the green square appears on top; with z-index, the orange square (higher value) is rendered above the green square. </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2584624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6FD66AB-11A0-3C47-404E-AE8CAB6AA294}"/>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555C1EA6-D974-A034-4020-1FC811851430}"/>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dirty="0">
                <a:latin typeface="Arial"/>
                <a:ea typeface="Arial"/>
                <a:cs typeface="Arial"/>
                <a:sym typeface="Arial"/>
              </a:rPr>
              <a:t>Example Without Index</a:t>
            </a:r>
            <a:endParaRPr sz="3600" b="1" dirty="0">
              <a:latin typeface="Arial"/>
              <a:ea typeface="Arial"/>
              <a:cs typeface="Arial"/>
              <a:sym typeface="Arial"/>
            </a:endParaRPr>
          </a:p>
        </p:txBody>
      </p:sp>
      <p:pic>
        <p:nvPicPr>
          <p:cNvPr id="4" name="Picture 3">
            <a:extLst>
              <a:ext uri="{FF2B5EF4-FFF2-40B4-BE49-F238E27FC236}">
                <a16:creationId xmlns:a16="http://schemas.microsoft.com/office/drawing/2014/main" id="{D28B0B1B-B7BD-FC33-6E4B-7DCB1B4314C2}"/>
              </a:ext>
            </a:extLst>
          </p:cNvPr>
          <p:cNvPicPr>
            <a:picLocks noChangeAspect="1"/>
          </p:cNvPicPr>
          <p:nvPr/>
        </p:nvPicPr>
        <p:blipFill>
          <a:blip r:embed="rId3"/>
          <a:stretch>
            <a:fillRect/>
          </a:stretch>
        </p:blipFill>
        <p:spPr>
          <a:xfrm>
            <a:off x="1926280" y="1251752"/>
            <a:ext cx="2645720" cy="3678684"/>
          </a:xfrm>
          <a:prstGeom prst="rect">
            <a:avLst/>
          </a:prstGeom>
        </p:spPr>
      </p:pic>
      <p:pic>
        <p:nvPicPr>
          <p:cNvPr id="6" name="Picture 5">
            <a:extLst>
              <a:ext uri="{FF2B5EF4-FFF2-40B4-BE49-F238E27FC236}">
                <a16:creationId xmlns:a16="http://schemas.microsoft.com/office/drawing/2014/main" id="{97E6BE9F-3547-7ED9-B493-FF7A82DCD3CA}"/>
              </a:ext>
            </a:extLst>
          </p:cNvPr>
          <p:cNvPicPr>
            <a:picLocks noChangeAspect="1"/>
          </p:cNvPicPr>
          <p:nvPr/>
        </p:nvPicPr>
        <p:blipFill>
          <a:blip r:embed="rId4"/>
          <a:stretch>
            <a:fillRect/>
          </a:stretch>
        </p:blipFill>
        <p:spPr>
          <a:xfrm>
            <a:off x="4723976" y="1520374"/>
            <a:ext cx="2900843" cy="2572232"/>
          </a:xfrm>
          <a:prstGeom prst="rect">
            <a:avLst/>
          </a:prstGeom>
        </p:spPr>
      </p:pic>
    </p:spTree>
    <p:extLst>
      <p:ext uri="{BB962C8B-B14F-4D97-AF65-F5344CB8AC3E}">
        <p14:creationId xmlns:p14="http://schemas.microsoft.com/office/powerpoint/2010/main" val="40898718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90395F53B02A46A2507BAF013475DD" ma:contentTypeVersion="9" ma:contentTypeDescription="Create a new document." ma:contentTypeScope="" ma:versionID="394c8a87d3d3f1da87ed31fcbafcb2d8">
  <xsd:schema xmlns:xsd="http://www.w3.org/2001/XMLSchema" xmlns:xs="http://www.w3.org/2001/XMLSchema" xmlns:p="http://schemas.microsoft.com/office/2006/metadata/properties" xmlns:ns2="3b5a8f08-8d8d-404f-8d9e-3c461d75ed8b" targetNamespace="http://schemas.microsoft.com/office/2006/metadata/properties" ma:root="true" ma:fieldsID="08f23f91ee0ba72b875e9c7ac00bf138" ns2:_="">
    <xsd:import namespace="3b5a8f08-8d8d-404f-8d9e-3c461d75ed8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Date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5a8f08-8d8d-404f-8d9e-3c461d75ed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DateTime" ma:index="16" nillable="true" ma:displayName="Date &amp; Time" ma:default="[today]" ma:format="DateOnly" ma:internalName="DateTim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eTime xmlns="3b5a8f08-8d8d-404f-8d9e-3c461d75ed8b">2025-01-23T19:52:28+00:00</DateTime>
  </documentManagement>
</p:properties>
</file>

<file path=customXml/itemProps1.xml><?xml version="1.0" encoding="utf-8"?>
<ds:datastoreItem xmlns:ds="http://schemas.openxmlformats.org/officeDocument/2006/customXml" ds:itemID="{E5D123BF-05E7-406D-B41D-CAEF1FEB1B22}"/>
</file>

<file path=customXml/itemProps2.xml><?xml version="1.0" encoding="utf-8"?>
<ds:datastoreItem xmlns:ds="http://schemas.openxmlformats.org/officeDocument/2006/customXml" ds:itemID="{976D7A1A-86CC-42B5-8B07-A67C5DAD372A}"/>
</file>

<file path=customXml/itemProps3.xml><?xml version="1.0" encoding="utf-8"?>
<ds:datastoreItem xmlns:ds="http://schemas.openxmlformats.org/officeDocument/2006/customXml" ds:itemID="{4F35BCAF-82E9-4457-81F0-2B223BDC3FF7}"/>
</file>

<file path=docProps/app.xml><?xml version="1.0" encoding="utf-8"?>
<Properties xmlns="http://schemas.openxmlformats.org/officeDocument/2006/extended-properties" xmlns:vt="http://schemas.openxmlformats.org/officeDocument/2006/docPropsVTypes">
  <TotalTime>1796</TotalTime>
  <Words>948</Words>
  <Application>Microsoft Office PowerPoint</Application>
  <PresentationFormat>On-screen Show (16:9)</PresentationFormat>
  <Paragraphs>40</Paragraphs>
  <Slides>10</Slides>
  <Notes>10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10</vt:i4>
      </vt:variant>
    </vt:vector>
  </HeadingPairs>
  <TitlesOfParts>
    <vt:vector size="15" baseType="lpstr">
      <vt:lpstr>Arial</vt:lpstr>
      <vt:lpstr>Roboto</vt:lpstr>
      <vt:lpstr>Proxima Nova</vt:lpstr>
      <vt:lpstr>Simple Light</vt:lpstr>
      <vt:lpstr>Spearmint</vt:lpstr>
      <vt:lpstr>Positioning Elements</vt:lpstr>
      <vt:lpstr>The Position Property</vt:lpstr>
      <vt:lpstr>Example</vt:lpstr>
      <vt:lpstr>Fixed Positioning</vt:lpstr>
      <vt:lpstr>Example</vt:lpstr>
      <vt:lpstr>Absolute Positioning</vt:lpstr>
      <vt:lpstr>Example</vt:lpstr>
      <vt:lpstr>Z-Index Property</vt:lpstr>
      <vt:lpstr>Example Without Index</vt:lpstr>
      <vt:lpstr>Example With Z-Index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Muhammad Jawad Mufti</dc:creator>
  <cp:lastModifiedBy>Muhammad Jawad Mufti</cp:lastModifiedBy>
  <cp:revision>39</cp:revision>
  <dcterms:modified xsi:type="dcterms:W3CDTF">2025-01-21T21:52:44Z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0x010100D090395F53B02A46A2507BAF013475DD</vt:lpwstr>
  </property>
</Properties>
</file>