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7" r:id="rId4"/>
    <p:sldId id="287" r:id="rId5"/>
    <p:sldId id="299" r:id="rId6"/>
    <p:sldId id="309" r:id="rId7"/>
    <p:sldId id="311" r:id="rId8"/>
    <p:sldId id="315" r:id="rId9"/>
  </p:sldIdLst>
  <p:sldSz cx="9144000" cy="5143500" type="screen16x9"/>
  <p:notesSz cx="6858000" cy="9144000"/>
  <p:embeddedFontLst>
    <p:embeddedFont>
      <p:font typeface="Proxima Nova" panose="020B0604020202020204"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79346" autoAdjust="0"/>
  </p:normalViewPr>
  <p:slideViewPr>
    <p:cSldViewPr snapToGrid="0">
      <p:cViewPr varScale="1">
        <p:scale>
          <a:sx n="86" d="100"/>
          <a:sy n="86" d="100"/>
        </p:scale>
        <p:origin x="131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customXml" Target="../customXml/item1.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SASS. In this lecture we will go through </a:t>
            </a:r>
            <a:r>
              <a:rPr lang="fr-FR" sz="1100" b="0" dirty="0">
                <a:solidFill>
                  <a:schemeClr val="accent1">
                    <a:lumMod val="50000"/>
                  </a:schemeClr>
                </a:solidFill>
                <a:latin typeface="+mj-lt"/>
                <a:ea typeface="Roboto"/>
                <a:cs typeface="Roboto"/>
                <a:sym typeface="Roboto"/>
              </a:rPr>
              <a:t>CSS </a:t>
            </a:r>
            <a:r>
              <a:rPr lang="fr-FR" sz="1100" b="0" dirty="0" err="1">
                <a:solidFill>
                  <a:schemeClr val="accent1">
                    <a:lumMod val="50000"/>
                  </a:schemeClr>
                </a:solidFill>
                <a:latin typeface="+mj-lt"/>
                <a:ea typeface="Roboto"/>
                <a:cs typeface="Roboto"/>
                <a:sym typeface="Roboto"/>
              </a:rPr>
              <a:t>preprocessors</a:t>
            </a:r>
            <a:r>
              <a:rPr lang="fr-FR" sz="1100" b="0" dirty="0">
                <a:solidFill>
                  <a:schemeClr val="accent1">
                    <a:lumMod val="50000"/>
                  </a:schemeClr>
                </a:solidFill>
                <a:latin typeface="+mj-lt"/>
                <a:ea typeface="Roboto"/>
                <a:cs typeface="Roboto"/>
                <a:sym typeface="Roboto"/>
              </a:rPr>
              <a:t>, </a:t>
            </a:r>
            <a:r>
              <a:rPr lang="fr-FR" sz="1100" b="0" dirty="0" err="1">
                <a:solidFill>
                  <a:schemeClr val="accent1">
                    <a:lumMod val="50000"/>
                  </a:schemeClr>
                </a:solidFill>
                <a:latin typeface="+mj-lt"/>
                <a:ea typeface="Roboto"/>
                <a:cs typeface="Roboto"/>
                <a:sym typeface="Roboto"/>
              </a:rPr>
              <a:t>nesting</a:t>
            </a:r>
            <a:r>
              <a:rPr lang="fr-FR" sz="1100" b="0" dirty="0">
                <a:solidFill>
                  <a:schemeClr val="accent1">
                    <a:lumMod val="50000"/>
                  </a:schemeClr>
                </a:solidFill>
                <a:latin typeface="+mj-lt"/>
                <a:ea typeface="Roboto"/>
                <a:cs typeface="Roboto"/>
                <a:sym typeface="Roboto"/>
              </a:rPr>
              <a:t>, variables and </a:t>
            </a:r>
            <a:r>
              <a:rPr lang="fr-FR" sz="1100" b="0" dirty="0" err="1">
                <a:solidFill>
                  <a:schemeClr val="accent1">
                    <a:lumMod val="50000"/>
                  </a:schemeClr>
                </a:solidFill>
                <a:latin typeface="+mj-lt"/>
                <a:ea typeface="Roboto"/>
                <a:cs typeface="Roboto"/>
                <a:sym typeface="Roboto"/>
              </a:rPr>
              <a:t>artihmetic</a:t>
            </a:r>
            <a:r>
              <a:rPr lang="fr-FR" sz="1100" b="0" dirty="0">
                <a:solidFill>
                  <a:schemeClr val="accent1">
                    <a:lumMod val="50000"/>
                  </a:schemeClr>
                </a:solidFill>
                <a:latin typeface="+mj-lt"/>
                <a:ea typeface="Roboto"/>
                <a:cs typeface="Roboto"/>
                <a:sym typeface="Roboto"/>
              </a:rPr>
              <a:t>, and z-index </a:t>
            </a:r>
            <a:r>
              <a:rPr lang="fr-FR" sz="1100" b="0" dirty="0" err="1">
                <a:solidFill>
                  <a:schemeClr val="accent1">
                    <a:lumMod val="50000"/>
                  </a:schemeClr>
                </a:solidFill>
                <a:latin typeface="+mj-lt"/>
                <a:ea typeface="Roboto"/>
                <a:cs typeface="Roboto"/>
                <a:sym typeface="Roboto"/>
              </a:rPr>
              <a:t>property</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CSS preprocessors like Sass, Less, and Stylus enhance CSS by adding features like variables, nesting, and functions. Sass compiles SCSS files to CSS and introduced SCSS syntax in version 3, which is CSS-like with brackets and semicolons. Sass can be installed via its website or tools like Koala. While SCSS is widely used, the older indentation-based Sass syntax is still supported.</a:t>
            </a:r>
          </a:p>
          <a:p>
            <a:pPr marL="139700" indent="0">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demonstrates how SCSS uses variables to simplify styling. In the SCSS file, variables like font-face and font-color are defined and reused in the styles. When compiled, SCSS outputs standard CSS with the variable values replaced. This approach improves code readability and maintainability, making it easy to update styles globally by changing variable values.</a:t>
            </a:r>
          </a:p>
          <a:p>
            <a:pPr marL="139700" indent="0">
              <a:buNone/>
            </a:pPr>
            <a:endParaRPr lang="en-US" dirty="0"/>
          </a:p>
        </p:txBody>
      </p:sp>
    </p:spTree>
    <p:extLst>
      <p:ext uri="{BB962C8B-B14F-4D97-AF65-F5344CB8AC3E}">
        <p14:creationId xmlns:p14="http://schemas.microsoft.com/office/powerpoint/2010/main" val="1488776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497C7CE-5161-E879-FEC9-82EC847CAD2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6821E14-58ED-A382-D101-0B4847A2B9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40CF51-74A4-030A-8F5A-2CA5D9AE48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move on to nesting. Nesting in Sass allows child selectors to be placed within parent selectors, creating cleaner and more structured code. This approach visually represents the relationships between selectors, making styles easier to read and maintain. By simplifying hierarchies, nesting improves organization and reduces repetition, which is especially useful for managing complex stylesheets efficiently.</a:t>
            </a:r>
          </a:p>
          <a:p>
            <a:pPr marL="139700" indent="0">
              <a:buNone/>
            </a:pPr>
            <a:endParaRPr lang="en-US" dirty="0"/>
          </a:p>
        </p:txBody>
      </p:sp>
    </p:spTree>
    <p:extLst>
      <p:ext uri="{BB962C8B-B14F-4D97-AF65-F5344CB8AC3E}">
        <p14:creationId xmlns:p14="http://schemas.microsoft.com/office/powerpoint/2010/main" val="4130379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D8AB774-5D55-A7A2-F280-C21ED5C90EB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1209BED-C31D-32D1-1F70-027EAA2FA3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F6A4741-D0A0-8181-B5F4-8E4D08C803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shows how nesting works in SCSS. The strong selector is nested within the notes selector, indicating a child relationship. When compiled, SCSS generates standard CSS where the strong selector is scoped to the notes parent. This approach simplifies the code structure and ensures styles are applied specifically within the intended context, improving maintainability and clarity.</a:t>
            </a:r>
          </a:p>
          <a:p>
            <a:pPr marL="139700" indent="0">
              <a:buNone/>
            </a:pPr>
            <a:endParaRPr lang="en-US" dirty="0"/>
          </a:p>
        </p:txBody>
      </p:sp>
    </p:spTree>
    <p:extLst>
      <p:ext uri="{BB962C8B-B14F-4D97-AF65-F5344CB8AC3E}">
        <p14:creationId xmlns:p14="http://schemas.microsoft.com/office/powerpoint/2010/main" val="506194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17A42D5-D166-A8A1-FBA3-2F5E6A1B1DF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EFBC974-0974-6487-D118-D168429402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DAE190E5-8898-B680-E4F1-D4BF8352C7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Sass Script provides various built-in functions to simplify styling. The lighten function adjusts a color's brightness, invert returns its negative, and to-upper-case converts strings to uppercase. The round function rounds numbers, while random generates random integers. These functions enhance efficiency by adding dynamic behavior and reducing manual calculations in your stylesheets.</a:t>
            </a:r>
          </a:p>
          <a:p>
            <a:pPr marL="139700" indent="0">
              <a:buNone/>
            </a:pPr>
            <a:endParaRPr lang="en-US" dirty="0"/>
          </a:p>
        </p:txBody>
      </p:sp>
    </p:spTree>
    <p:extLst>
      <p:ext uri="{BB962C8B-B14F-4D97-AF65-F5344CB8AC3E}">
        <p14:creationId xmlns:p14="http://schemas.microsoft.com/office/powerpoint/2010/main" val="2553115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35360447-1850-0474-BCD9-C5F5E00FC1A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03C991A-5505-C16B-02D5-F0017604FC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6A3419C-CBF7-D366-3FCA-A8FA610E77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Finally, we will look into sass other features. Sass offers powerful features like control directives such as if and for, enabling conditional styling and loops. It supports importing SCSS and Sass files using the import directive, simplifying file management. The extend directive allows styles to be reused across classes, while custom functions enable developers to define reusable logic, making stylesheets more dynamic and maintainable. Thanks for watching the lecture.</a:t>
            </a:r>
          </a:p>
          <a:p>
            <a:pPr marL="139700" indent="0">
              <a:buNone/>
            </a:pPr>
            <a:endParaRPr lang="en-US" dirty="0"/>
          </a:p>
        </p:txBody>
      </p:sp>
    </p:spTree>
    <p:extLst>
      <p:ext uri="{BB962C8B-B14F-4D97-AF65-F5344CB8AC3E}">
        <p14:creationId xmlns:p14="http://schemas.microsoft.com/office/powerpoint/2010/main" val="1847792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solidFill>
                  <a:schemeClr val="dk1"/>
                </a:solidFill>
                <a:latin typeface="+mj-lt"/>
              </a:rPr>
              <a:t>Sass</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CSS Preprocessors | Nesting | Variables and Arithmetic | Control Directives and Expressions</a:t>
            </a:r>
            <a:endParaRPr sz="1300" b="1" dirty="0">
              <a:solidFill>
                <a:schemeClr val="accent1">
                  <a:lumMod val="50000"/>
                </a:schemeClr>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accent1">
                  <a:lumMod val="50000"/>
                </a:schemeClr>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accent1">
                  <a:lumMod val="50000"/>
                </a:schemeClr>
              </a:solidFill>
              <a:latin typeface="+mj-lt"/>
              <a:ea typeface="Roboto"/>
              <a:cs typeface="Roboto"/>
              <a:sym typeface="Roboto"/>
            </a:endParaRPr>
          </a:p>
          <a:p>
            <a:pPr marL="0" lvl="0" indent="0" algn="l" rtl="0">
              <a:spcBef>
                <a:spcPts val="400"/>
              </a:spcBef>
              <a:spcAft>
                <a:spcPts val="1600"/>
              </a:spcAft>
              <a:buNone/>
            </a:pPr>
            <a:endParaRPr dirty="0">
              <a:solidFill>
                <a:schemeClr val="accent1">
                  <a:lumMod val="50000"/>
                </a:schemeClr>
              </a:solidFill>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CSS Preprocessor</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13BEA8-0C80-C95B-0D64-64836EC976E4}"/>
              </a:ext>
            </a:extLst>
          </p:cNvPr>
          <p:cNvSpPr>
            <a:spLocks noGrp="1" noChangeArrowheads="1"/>
          </p:cNvSpPr>
          <p:nvPr>
            <p:ph type="body" idx="1"/>
          </p:nvPr>
        </p:nvSpPr>
        <p:spPr bwMode="auto">
          <a:xfrm>
            <a:off x="3408536" y="1446206"/>
            <a:ext cx="557419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CSS Preprocessors</a:t>
            </a:r>
            <a:r>
              <a:rPr kumimoji="0" lang="en-US" altLang="en-US" sz="1600" b="0" i="0" u="none" strike="noStrike" cap="none" normalizeH="0" baseline="0" dirty="0">
                <a:ln>
                  <a:noFill/>
                </a:ln>
                <a:solidFill>
                  <a:schemeClr val="tx1"/>
                </a:solidFill>
                <a:effectLst/>
                <a:latin typeface="+mj-lt"/>
              </a:rPr>
              <a:t>: Tools like Sass, Less, and Stylus simplify and enhance CSS.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Sass</a:t>
            </a:r>
            <a:r>
              <a:rPr kumimoji="0" lang="en-US" altLang="en-US" sz="1600" b="0" i="0" u="none" strike="noStrike" cap="none" normalizeH="0" baseline="0" dirty="0">
                <a:ln>
                  <a:noFill/>
                </a:ln>
                <a:solidFill>
                  <a:schemeClr val="tx1"/>
                </a:solidFill>
                <a:effectLst/>
                <a:latin typeface="+mj-lt"/>
              </a:rPr>
              <a:t>: Compiles .</a:t>
            </a:r>
            <a:r>
              <a:rPr kumimoji="0" lang="en-US" altLang="en-US" sz="1600" b="0" i="0" u="none" strike="noStrike" cap="none" normalizeH="0" baseline="0" dirty="0" err="1">
                <a:ln>
                  <a:noFill/>
                </a:ln>
                <a:solidFill>
                  <a:schemeClr val="tx1"/>
                </a:solidFill>
                <a:effectLst/>
                <a:latin typeface="+mj-lt"/>
              </a:rPr>
              <a:t>scss</a:t>
            </a:r>
            <a:r>
              <a:rPr kumimoji="0" lang="en-US" altLang="en-US" sz="1600" b="0" i="0" u="none" strike="noStrike" cap="none" normalizeH="0" baseline="0" dirty="0">
                <a:ln>
                  <a:noFill/>
                </a:ln>
                <a:solidFill>
                  <a:schemeClr val="tx1"/>
                </a:solidFill>
                <a:effectLst/>
                <a:latin typeface="+mj-lt"/>
              </a:rPr>
              <a:t> to .</a:t>
            </a:r>
            <a:r>
              <a:rPr kumimoji="0" lang="en-US" altLang="en-US" sz="1600" b="0" i="0" u="none" strike="noStrike" cap="none" normalizeH="0" baseline="0" dirty="0" err="1">
                <a:ln>
                  <a:noFill/>
                </a:ln>
                <a:solidFill>
                  <a:schemeClr val="tx1"/>
                </a:solidFill>
                <a:effectLst/>
                <a:latin typeface="+mj-lt"/>
              </a:rPr>
              <a:t>css</a:t>
            </a:r>
            <a:r>
              <a:rPr kumimoji="0" lang="en-US" altLang="en-US" sz="1600" b="0" i="0" u="none" strike="noStrike" cap="none" normalizeH="0" baseline="0" dirty="0">
                <a:ln>
                  <a:noFill/>
                </a:ln>
                <a:solidFill>
                  <a:schemeClr val="tx1"/>
                </a:solidFill>
                <a:effectLst/>
                <a:latin typeface="+mj-lt"/>
              </a:rPr>
              <a:t>, with SCSS (CSS-like) introduced in version 3.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Setup</a:t>
            </a:r>
            <a:r>
              <a:rPr kumimoji="0" lang="en-US" altLang="en-US" sz="1600" b="0" i="0" u="none" strike="noStrike" cap="none" normalizeH="0" baseline="0" dirty="0">
                <a:ln>
                  <a:noFill/>
                </a:ln>
                <a:solidFill>
                  <a:schemeClr val="tx1"/>
                </a:solidFill>
                <a:effectLst/>
                <a:latin typeface="+mj-lt"/>
              </a:rPr>
              <a:t>: Install via Sass site or use tools like Koala; older indentation-based syntax still exists.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pic>
        <p:nvPicPr>
          <p:cNvPr id="4" name="Picture 3" descr="A computer screen with text&#10;&#10;Description automatically generated">
            <a:extLst>
              <a:ext uri="{FF2B5EF4-FFF2-40B4-BE49-F238E27FC236}">
                <a16:creationId xmlns:a16="http://schemas.microsoft.com/office/drawing/2014/main" id="{0596B55D-661D-D3C6-326D-D64EF9834717}"/>
              </a:ext>
            </a:extLst>
          </p:cNvPr>
          <p:cNvPicPr>
            <a:picLocks noChangeAspect="1"/>
          </p:cNvPicPr>
          <p:nvPr/>
        </p:nvPicPr>
        <p:blipFill>
          <a:blip r:embed="rId3"/>
          <a:stretch>
            <a:fillRect/>
          </a:stretch>
        </p:blipFill>
        <p:spPr>
          <a:xfrm>
            <a:off x="161269" y="1911590"/>
            <a:ext cx="3142893" cy="2116215"/>
          </a:xfrm>
          <a:prstGeom prst="round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CCDD6A1-ADEC-981D-2EAE-D9627D8915B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Example</a:t>
            </a:r>
            <a:endParaRPr sz="3600" b="1" dirty="0">
              <a:latin typeface="Arial"/>
              <a:ea typeface="Arial"/>
              <a:cs typeface="Arial"/>
              <a:sym typeface="Arial"/>
            </a:endParaRPr>
          </a:p>
        </p:txBody>
      </p:sp>
      <p:pic>
        <p:nvPicPr>
          <p:cNvPr id="4" name="Picture 3">
            <a:extLst>
              <a:ext uri="{FF2B5EF4-FFF2-40B4-BE49-F238E27FC236}">
                <a16:creationId xmlns:a16="http://schemas.microsoft.com/office/drawing/2014/main" id="{3D519F23-DF5A-4C9D-F819-FA2C03E92096}"/>
              </a:ext>
            </a:extLst>
          </p:cNvPr>
          <p:cNvPicPr>
            <a:picLocks noChangeAspect="1"/>
          </p:cNvPicPr>
          <p:nvPr/>
        </p:nvPicPr>
        <p:blipFill>
          <a:blip r:embed="rId3"/>
          <a:stretch>
            <a:fillRect/>
          </a:stretch>
        </p:blipFill>
        <p:spPr>
          <a:xfrm>
            <a:off x="1323696" y="1686339"/>
            <a:ext cx="6496608" cy="2370756"/>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60D2B0D-38EB-7616-14DF-CD0A1B963F2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2A33C1B-26D7-2DFD-7EEC-FE8DD5616F7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Nesting</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580F2D7A-8613-17FC-50DE-C1182768F303}"/>
              </a:ext>
            </a:extLst>
          </p:cNvPr>
          <p:cNvSpPr>
            <a:spLocks noGrp="1" noChangeArrowheads="1"/>
          </p:cNvSpPr>
          <p:nvPr>
            <p:ph type="body" idx="1"/>
          </p:nvPr>
        </p:nvSpPr>
        <p:spPr bwMode="auto">
          <a:xfrm>
            <a:off x="311700" y="1519039"/>
            <a:ext cx="838841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Nesting in Sass</a:t>
            </a:r>
            <a:r>
              <a:rPr kumimoji="0" lang="en-US" altLang="en-US" sz="1600" b="0" i="0" u="none" strike="noStrike" cap="none" normalizeH="0" baseline="0" dirty="0">
                <a:ln>
                  <a:noFill/>
                </a:ln>
                <a:solidFill>
                  <a:schemeClr val="accent1">
                    <a:lumMod val="50000"/>
                  </a:schemeClr>
                </a:solidFill>
                <a:effectLst/>
                <a:latin typeface="+mj-lt"/>
              </a:rPr>
              <a:t>: Allows child selectors to be nested within parent selectors for cleaner and more structured code. </a:t>
            </a:r>
          </a:p>
          <a:p>
            <a:pPr marL="285750" indent="-285750" eaLnBrk="0" fontAlgn="base" hangingPunct="0">
              <a:lnSpc>
                <a:spcPct val="150000"/>
              </a:lnSpc>
              <a:spcBef>
                <a:spcPct val="0"/>
              </a:spcBef>
              <a:spcAft>
                <a:spcPct val="0"/>
              </a:spcAft>
              <a:buClrTx/>
              <a:buSzTx/>
            </a:pPr>
            <a:r>
              <a:rPr lang="en-US" sz="1600" b="1" dirty="0">
                <a:solidFill>
                  <a:schemeClr val="accent1">
                    <a:lumMod val="50000"/>
                  </a:schemeClr>
                </a:solidFill>
                <a:latin typeface="+mj-lt"/>
              </a:rPr>
              <a:t>Simplified Hierarchies</a:t>
            </a:r>
            <a:r>
              <a:rPr lang="en-US" sz="1600" dirty="0">
                <a:solidFill>
                  <a:schemeClr val="accent1">
                    <a:lumMod val="50000"/>
                  </a:schemeClr>
                </a:solidFill>
                <a:latin typeface="+mj-lt"/>
              </a:rPr>
              <a:t>: Nesting organizes styles by visually representing selector relationships, making code easier to read and maintain.</a:t>
            </a:r>
            <a:endParaRPr kumimoji="0" lang="en-US" altLang="en-US" sz="1600" b="0" i="0" u="none" strike="noStrike" cap="none" normalizeH="0" baseline="0" dirty="0">
              <a:ln>
                <a:noFill/>
              </a:ln>
              <a:solidFill>
                <a:schemeClr val="accent1">
                  <a:lumMod val="50000"/>
                </a:schemeClr>
              </a:solidFill>
              <a:effectLst/>
              <a:latin typeface="+mj-lt"/>
            </a:endParaRPr>
          </a:p>
        </p:txBody>
      </p:sp>
    </p:spTree>
    <p:extLst>
      <p:ext uri="{BB962C8B-B14F-4D97-AF65-F5344CB8AC3E}">
        <p14:creationId xmlns:p14="http://schemas.microsoft.com/office/powerpoint/2010/main" val="296054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9889ADCE-FBCD-D4DA-DDBF-1FCFD3AD824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EE0061DC-D6DE-6E52-C9E7-0190640805C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Example</a:t>
            </a:r>
            <a:endParaRPr sz="3600" b="1" dirty="0">
              <a:latin typeface="Arial"/>
              <a:ea typeface="Arial"/>
              <a:cs typeface="Arial"/>
              <a:sym typeface="Arial"/>
            </a:endParaRPr>
          </a:p>
        </p:txBody>
      </p:sp>
      <p:pic>
        <p:nvPicPr>
          <p:cNvPr id="4" name="Picture 3">
            <a:extLst>
              <a:ext uri="{FF2B5EF4-FFF2-40B4-BE49-F238E27FC236}">
                <a16:creationId xmlns:a16="http://schemas.microsoft.com/office/drawing/2014/main" id="{E3327AFE-F085-DA4B-29CD-3DDD7A8FBFFB}"/>
              </a:ext>
            </a:extLst>
          </p:cNvPr>
          <p:cNvPicPr>
            <a:picLocks noChangeAspect="1"/>
          </p:cNvPicPr>
          <p:nvPr/>
        </p:nvPicPr>
        <p:blipFill>
          <a:blip r:embed="rId3"/>
          <a:stretch>
            <a:fillRect/>
          </a:stretch>
        </p:blipFill>
        <p:spPr>
          <a:xfrm>
            <a:off x="1586884" y="1680093"/>
            <a:ext cx="5759311" cy="2519045"/>
          </a:xfrm>
          <a:prstGeom prst="rect">
            <a:avLst/>
          </a:prstGeom>
        </p:spPr>
      </p:pic>
    </p:spTree>
    <p:extLst>
      <p:ext uri="{BB962C8B-B14F-4D97-AF65-F5344CB8AC3E}">
        <p14:creationId xmlns:p14="http://schemas.microsoft.com/office/powerpoint/2010/main" val="58437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DDFAB5C-D61B-9DC7-14AA-05162B0BBB20}"/>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B4DD062-11B6-58DE-85B3-EEF8EC610DC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Sass Script Functions</a:t>
            </a:r>
            <a:endParaRPr sz="3600" b="1" dirty="0">
              <a:latin typeface="Arial"/>
              <a:ea typeface="Arial"/>
              <a:cs typeface="Arial"/>
              <a:sym typeface="Arial"/>
            </a:endParaRPr>
          </a:p>
        </p:txBody>
      </p:sp>
      <p:pic>
        <p:nvPicPr>
          <p:cNvPr id="3" name="Picture 2">
            <a:extLst>
              <a:ext uri="{FF2B5EF4-FFF2-40B4-BE49-F238E27FC236}">
                <a16:creationId xmlns:a16="http://schemas.microsoft.com/office/drawing/2014/main" id="{72F32F68-CDF9-2DEA-137A-8BDF1767B29F}"/>
              </a:ext>
            </a:extLst>
          </p:cNvPr>
          <p:cNvPicPr>
            <a:picLocks noChangeAspect="1"/>
          </p:cNvPicPr>
          <p:nvPr/>
        </p:nvPicPr>
        <p:blipFill>
          <a:blip r:embed="rId3"/>
          <a:stretch>
            <a:fillRect/>
          </a:stretch>
        </p:blipFill>
        <p:spPr>
          <a:xfrm>
            <a:off x="548346" y="1299529"/>
            <a:ext cx="8047307" cy="3398946"/>
          </a:xfrm>
          <a:prstGeom prst="rect">
            <a:avLst/>
          </a:prstGeom>
        </p:spPr>
      </p:pic>
    </p:spTree>
    <p:extLst>
      <p:ext uri="{BB962C8B-B14F-4D97-AF65-F5344CB8AC3E}">
        <p14:creationId xmlns:p14="http://schemas.microsoft.com/office/powerpoint/2010/main" val="2584624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C47B0BD-4D27-E485-1A2A-30102B9E18F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D2766B9B-7305-FC9C-A9A6-F5A6EDF4C8F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i="0" dirty="0">
                <a:solidFill>
                  <a:srgbClr val="1E282E"/>
                </a:solidFill>
                <a:effectLst/>
                <a:latin typeface="+mj-lt"/>
              </a:rPr>
              <a:t>Control directives and expressions</a:t>
            </a:r>
            <a:endParaRPr sz="4800" b="1" dirty="0">
              <a:latin typeface="+mj-lt"/>
              <a:ea typeface="Arial"/>
              <a:cs typeface="Arial"/>
              <a:sym typeface="Arial"/>
            </a:endParaRPr>
          </a:p>
        </p:txBody>
      </p:sp>
      <p:sp>
        <p:nvSpPr>
          <p:cNvPr id="2" name="Text Placeholder 1">
            <a:extLst>
              <a:ext uri="{FF2B5EF4-FFF2-40B4-BE49-F238E27FC236}">
                <a16:creationId xmlns:a16="http://schemas.microsoft.com/office/drawing/2014/main" id="{F87E901A-241B-E600-AF36-B1E7DDAA6FEE}"/>
              </a:ext>
            </a:extLst>
          </p:cNvPr>
          <p:cNvSpPr>
            <a:spLocks noGrp="1" noChangeArrowheads="1"/>
          </p:cNvSpPr>
          <p:nvPr>
            <p:ph type="body" idx="1"/>
          </p:nvPr>
        </p:nvSpPr>
        <p:spPr bwMode="auto">
          <a:xfrm>
            <a:off x="311700" y="833059"/>
            <a:ext cx="838841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u="none" strike="noStrike" cap="none" normalizeH="0" baseline="0" dirty="0">
              <a:ln>
                <a:noFill/>
              </a:ln>
              <a:solidFill>
                <a:schemeClr val="tx1"/>
              </a:solidFill>
              <a:effectLst/>
              <a:latin typeface="+mn-lt"/>
            </a:endParaRPr>
          </a:p>
          <a:p>
            <a:pPr marL="0" indent="0" eaLnBrk="0" fontAlgn="base" hangingPunct="0">
              <a:lnSpc>
                <a:spcPct val="150000"/>
              </a:lnSpc>
              <a:spcBef>
                <a:spcPct val="0"/>
              </a:spcBef>
              <a:spcAft>
                <a:spcPct val="0"/>
              </a:spcAft>
              <a:buClrTx/>
              <a:buSzTx/>
              <a:buNone/>
            </a:pPr>
            <a:r>
              <a:rPr lang="en-US" sz="1600" b="0" i="1" dirty="0">
                <a:solidFill>
                  <a:srgbClr val="000000"/>
                </a:solidFill>
                <a:effectLst/>
                <a:latin typeface="Roboto" panose="02000000000000000000" pitchFamily="2" charset="0"/>
              </a:rPr>
              <a:t>Sass contains other features including:</a:t>
            </a:r>
            <a:endParaRPr kumimoji="0" lang="en-US" altLang="en-US" sz="1600" b="0" u="none" strike="noStrike" cap="none" normalizeH="0" baseline="0" dirty="0">
              <a:ln>
                <a:noFill/>
              </a:ln>
              <a:solidFill>
                <a:srgbClr val="000000"/>
              </a:solidFill>
              <a:effectLst/>
              <a:latin typeface="+mn-lt"/>
            </a:endParaRPr>
          </a:p>
          <a:p>
            <a:pPr marL="285750" indent="-285750" eaLnBrk="0" fontAlgn="base" hangingPunct="0">
              <a:lnSpc>
                <a:spcPct val="150000"/>
              </a:lnSpc>
              <a:spcBef>
                <a:spcPct val="0"/>
              </a:spcBef>
              <a:spcAft>
                <a:spcPct val="0"/>
              </a:spcAft>
              <a:buClrTx/>
              <a:buSzTx/>
            </a:pPr>
            <a:r>
              <a:rPr kumimoji="0" lang="en-US" altLang="en-US" sz="1600" b="0" u="none" strike="noStrike" cap="none" normalizeH="0" baseline="0" dirty="0">
                <a:ln>
                  <a:noFill/>
                </a:ln>
                <a:solidFill>
                  <a:srgbClr val="000000"/>
                </a:solidFill>
                <a:effectLst/>
                <a:latin typeface="+mn-lt"/>
              </a:rPr>
              <a:t>Control directives, like @if and @for, that support conditional styling and looping.</a:t>
            </a:r>
          </a:p>
          <a:p>
            <a:pPr marL="285750" indent="-285750" eaLnBrk="0" fontAlgn="base" hangingPunct="0">
              <a:lnSpc>
                <a:spcPct val="150000"/>
              </a:lnSpc>
              <a:spcBef>
                <a:spcPct val="0"/>
              </a:spcBef>
              <a:spcAft>
                <a:spcPct val="0"/>
              </a:spcAft>
              <a:buClrTx/>
              <a:buSzTx/>
            </a:pPr>
            <a:r>
              <a:rPr kumimoji="0" lang="en-US" altLang="en-US" sz="1600" b="0" u="none" strike="noStrike" cap="none" normalizeH="0" baseline="0" dirty="0">
                <a:ln>
                  <a:noFill/>
                </a:ln>
                <a:solidFill>
                  <a:srgbClr val="000000"/>
                </a:solidFill>
                <a:effectLst/>
                <a:latin typeface="+mn-lt"/>
              </a:rPr>
              <a:t>Ability to import SCSS and Sass files using the @import directive.</a:t>
            </a:r>
          </a:p>
          <a:p>
            <a:pPr marL="285750" indent="-285750" eaLnBrk="0" fontAlgn="base" hangingPunct="0">
              <a:lnSpc>
                <a:spcPct val="150000"/>
              </a:lnSpc>
              <a:spcBef>
                <a:spcPct val="0"/>
              </a:spcBef>
              <a:spcAft>
                <a:spcPct val="0"/>
              </a:spcAft>
              <a:buClrTx/>
              <a:buSzTx/>
            </a:pPr>
            <a:r>
              <a:rPr kumimoji="0" lang="en-US" altLang="en-US" sz="1600" b="0" u="none" strike="noStrike" cap="none" normalizeH="0" baseline="0" dirty="0">
                <a:ln>
                  <a:noFill/>
                </a:ln>
                <a:solidFill>
                  <a:srgbClr val="000000"/>
                </a:solidFill>
                <a:effectLst/>
                <a:latin typeface="+mn-lt"/>
              </a:rPr>
              <a:t>Ability to extend the styles in a class with the @extend directive.</a:t>
            </a:r>
          </a:p>
          <a:p>
            <a:pPr marL="285750" indent="-285750" eaLnBrk="0" fontAlgn="base" hangingPunct="0">
              <a:lnSpc>
                <a:spcPct val="150000"/>
              </a:lnSpc>
              <a:spcBef>
                <a:spcPct val="0"/>
              </a:spcBef>
              <a:spcAft>
                <a:spcPct val="0"/>
              </a:spcAft>
              <a:buClrTx/>
              <a:buSzTx/>
            </a:pPr>
            <a:r>
              <a:rPr kumimoji="0" lang="en-US" altLang="en-US" sz="1600" b="0" u="none" strike="noStrike" cap="none" normalizeH="0" baseline="0" dirty="0">
                <a:ln>
                  <a:noFill/>
                </a:ln>
                <a:solidFill>
                  <a:srgbClr val="000000"/>
                </a:solidFill>
                <a:effectLst/>
                <a:latin typeface="+mn-lt"/>
              </a:rPr>
              <a:t>Ability to write custom functions.</a:t>
            </a:r>
          </a:p>
          <a:p>
            <a:pPr marL="285750" indent="-285750" eaLnBrk="0" fontAlgn="base" hangingPunct="0">
              <a:lnSpc>
                <a:spcPct val="150000"/>
              </a:lnSpc>
              <a:spcBef>
                <a:spcPct val="0"/>
              </a:spcBef>
              <a:spcAft>
                <a:spcPct val="0"/>
              </a:spcAft>
              <a:buClrTx/>
              <a:buSzTx/>
            </a:pPr>
            <a:endParaRPr kumimoji="0" lang="en-US" altLang="en-US" sz="1600" b="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15651590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2025-01-23T19:52:29+00:00</DateTime>
  </documentManagement>
</p:properties>
</file>

<file path=customXml/itemProps1.xml><?xml version="1.0" encoding="utf-8"?>
<ds:datastoreItem xmlns:ds="http://schemas.openxmlformats.org/officeDocument/2006/customXml" ds:itemID="{30CD3CA7-BEEB-46E9-ADC1-3B522B58795C}"/>
</file>

<file path=customXml/itemProps2.xml><?xml version="1.0" encoding="utf-8"?>
<ds:datastoreItem xmlns:ds="http://schemas.openxmlformats.org/officeDocument/2006/customXml" ds:itemID="{EE003F0D-ADFD-4E32-A0B2-B1013D60B153}"/>
</file>

<file path=customXml/itemProps3.xml><?xml version="1.0" encoding="utf-8"?>
<ds:datastoreItem xmlns:ds="http://schemas.openxmlformats.org/officeDocument/2006/customXml" ds:itemID="{4FB284C7-C1BB-448B-B2F9-B8A1EFADB21F}"/>
</file>

<file path=docProps/app.xml><?xml version="1.0" encoding="utf-8"?>
<Properties xmlns="http://schemas.openxmlformats.org/officeDocument/2006/extended-properties" xmlns:vt="http://schemas.openxmlformats.org/officeDocument/2006/docPropsVTypes">
  <TotalTime>1831</TotalTime>
  <Words>605</Words>
  <Application>Microsoft Office PowerPoint</Application>
  <PresentationFormat>On-screen Show (16:9)</PresentationFormat>
  <Paragraphs>29</Paragraphs>
  <Slides>7</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Proxima Nova</vt:lpstr>
      <vt:lpstr>Roboto</vt:lpstr>
      <vt:lpstr>Simple Light</vt:lpstr>
      <vt:lpstr>Spearmint</vt:lpstr>
      <vt:lpstr>Sass</vt:lpstr>
      <vt:lpstr>CSS Preprocessor</vt:lpstr>
      <vt:lpstr>Example</vt:lpstr>
      <vt:lpstr>Nesting</vt:lpstr>
      <vt:lpstr>Example</vt:lpstr>
      <vt:lpstr>Sass Script Functions</vt:lpstr>
      <vt:lpstr>Control directives and expressions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41</cp:revision>
  <dcterms:modified xsi:type="dcterms:W3CDTF">2025-01-22T21:04:54Z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