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1"/>
  </p:notesMasterIdLst>
  <p:sldIdLst>
    <p:sldId id="256" r:id="rId3"/>
    <p:sldId id="257" r:id="rId4"/>
    <p:sldId id="287" r:id="rId5"/>
    <p:sldId id="299" r:id="rId6"/>
    <p:sldId id="309" r:id="rId7"/>
    <p:sldId id="316" r:id="rId8"/>
    <p:sldId id="317" r:id="rId9"/>
    <p:sldId id="312" r:id="rId10"/>
  </p:sldIdLst>
  <p:sldSz cx="9144000" cy="5143500" type="screen16x9"/>
  <p:notesSz cx="6858000" cy="9144000"/>
  <p:embeddedFontLst>
    <p:embeddedFont>
      <p:font typeface="Proxima Nova" panose="020B060402020202020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customXml" Target="../customXml/item3.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Bootstrap. In this lecture we will go through </a:t>
            </a:r>
            <a:r>
              <a:rPr lang="en-US" sz="1100" b="0" dirty="0">
                <a:solidFill>
                  <a:schemeClr val="accent1">
                    <a:lumMod val="50000"/>
                  </a:schemeClr>
                </a:solidFill>
                <a:latin typeface="+mj-lt"/>
                <a:ea typeface="Roboto"/>
                <a:cs typeface="Roboto"/>
                <a:sym typeface="Roboto"/>
              </a:rPr>
              <a:t>introduction to bootstrap, grid system, bootstrap for images, and bootstrap components</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Bootstrap is a widely used framework for building responsive websites. It simplifies creating fluid layouts and offers numerous tools for web development. Bootstrap provides CSS classes for styling text, tables, and images. It includes a responsive grid system for layouts across devices and reusable components like dropdowns, alerts, and modal dialogs, making web design efficient and user-friendly.</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To use Bootstrap in your project, you can download its CSS file directly from a Content Delivery Network or CDN. This link tag imports the Bootstrap CSS into your project. Copy and paste it into the head section of your HTML file. Using a CDN ensures fast loading times and always provides the latest version of Bootstrap without downloading files locally.</a:t>
            </a:r>
          </a:p>
          <a:p>
            <a:pPr marL="139700" indent="0">
              <a:buNone/>
            </a:pPr>
            <a:endParaRPr lang="en-US" dirty="0"/>
          </a:p>
        </p:txBody>
      </p:sp>
    </p:spTree>
    <p:extLst>
      <p:ext uri="{BB962C8B-B14F-4D97-AF65-F5344CB8AC3E}">
        <p14:creationId xmlns:p14="http://schemas.microsoft.com/office/powerpoint/2010/main" val="1488776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Bootstrap grid system uses a 12-column layout that adjusts for different screen sizes. It provides two main container classes. The container class creates a fixed-width responsive container that adjusts at breakpoints. The container-fluid class creates a full-width responsive container that spans 100 percent of the viewport. These classes ensure your design adapts seamlessly across devices.</a:t>
            </a:r>
          </a:p>
          <a:p>
            <a:pPr marL="139700" indent="0">
              <a:buNone/>
            </a:pPr>
            <a:endParaRPr lang="en-US" dirty="0"/>
          </a:p>
        </p:txBody>
      </p:sp>
    </p:spTree>
    <p:extLst>
      <p:ext uri="{BB962C8B-B14F-4D97-AF65-F5344CB8AC3E}">
        <p14:creationId xmlns:p14="http://schemas.microsoft.com/office/powerpoint/2010/main" val="413037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D8AB774-5D55-A7A2-F280-C21ED5C90EB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1209BED-C31D-32D1-1F70-027EAA2FA3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F6A4741-D0A0-8181-B5F4-8E4D08C803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Bootstrap breakpoints define screen sizes for responsive design. These include extra small for portrait phones under 576px, small for landscape phones at 576px, medium for tablets at 768px, large for desktops at 992px, and extra large for large desktops at 1200px. Classes like col-</a:t>
            </a:r>
            <a:r>
              <a:rPr lang="en-US" dirty="0" err="1"/>
              <a:t>sm</a:t>
            </a:r>
            <a:r>
              <a:rPr lang="en-US" dirty="0"/>
              <a:t> and col-md apply the grid system at specific breakpoints to create adaptive layouts for all devices.</a:t>
            </a:r>
          </a:p>
          <a:p>
            <a:pPr marL="139700" indent="0">
              <a:buNone/>
            </a:pPr>
            <a:endParaRPr lang="en-US" dirty="0"/>
          </a:p>
        </p:txBody>
      </p:sp>
    </p:spTree>
    <p:extLst>
      <p:ext uri="{BB962C8B-B14F-4D97-AF65-F5344CB8AC3E}">
        <p14:creationId xmlns:p14="http://schemas.microsoft.com/office/powerpoint/2010/main" val="50619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7D6AF36-0A1E-9856-DDAB-0390F9DC873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2AD2697-CA32-A134-1237-C182444ABD3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82B03CE2-F839-6820-A718-35E00934AE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example demonstrates the Bootstrap grid system using a container-fluid and rows. Each row contains columns defined with classes like col, col-</a:t>
            </a:r>
            <a:r>
              <a:rPr lang="en-US" dirty="0" err="1"/>
              <a:t>sm</a:t>
            </a:r>
            <a:r>
              <a:rPr lang="en-US" dirty="0"/>
              <a:t>, and col-</a:t>
            </a:r>
            <a:r>
              <a:rPr lang="en-US" dirty="0" err="1"/>
              <a:t>md.</a:t>
            </a:r>
            <a:r>
              <a:rPr lang="en-US" dirty="0"/>
              <a:t> The col class spans available space, while col-</a:t>
            </a:r>
            <a:r>
              <a:rPr lang="en-US" dirty="0" err="1"/>
              <a:t>sm</a:t>
            </a:r>
            <a:r>
              <a:rPr lang="en-US" dirty="0"/>
              <a:t> and col-md adjust based on screen size. For instance, col-</a:t>
            </a:r>
            <a:r>
              <a:rPr lang="en-US" dirty="0" err="1"/>
              <a:t>sm</a:t>
            </a:r>
            <a:r>
              <a:rPr lang="en-US" dirty="0"/>
              <a:t> applies to small devices above 576px. This layout ensures responsiveness, adapting smoothly across different screen widths.</a:t>
            </a:r>
          </a:p>
          <a:p>
            <a:pPr marL="139700" indent="0">
              <a:buNone/>
            </a:pPr>
            <a:endParaRPr lang="en-US" dirty="0"/>
          </a:p>
        </p:txBody>
      </p:sp>
    </p:spTree>
    <p:extLst>
      <p:ext uri="{BB962C8B-B14F-4D97-AF65-F5344CB8AC3E}">
        <p14:creationId xmlns:p14="http://schemas.microsoft.com/office/powerpoint/2010/main" val="13614099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4ED5D5CB-FDE8-816F-F105-7B36399E237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04B47A5-46B0-40E6-1483-E8415C210F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5A16A4A-F64A-D118-7679-7825E9CBF68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Bootstrap makes styling images easy with CSS classes. The rounded class gives images rounded corners, rounded-circle creates circular images, and </a:t>
            </a:r>
            <a:r>
              <a:rPr lang="en-US" dirty="0" err="1"/>
              <a:t>img</a:t>
            </a:r>
            <a:r>
              <a:rPr lang="en-US" dirty="0"/>
              <a:t>-thumbnail adds a border and padding for a thumbnail effect. These classes can be applied to the </a:t>
            </a:r>
            <a:r>
              <a:rPr lang="en-US" dirty="0" err="1"/>
              <a:t>img</a:t>
            </a:r>
            <a:r>
              <a:rPr lang="en-US" dirty="0"/>
              <a:t> tag, as shown in the code. They allow developers to quickly enhance image presentation in responsive and visually appealing designs.</a:t>
            </a:r>
          </a:p>
          <a:p>
            <a:pPr marL="139700" indent="0">
              <a:buNone/>
            </a:pPr>
            <a:endParaRPr lang="en-US" dirty="0"/>
          </a:p>
        </p:txBody>
      </p:sp>
    </p:spTree>
    <p:extLst>
      <p:ext uri="{BB962C8B-B14F-4D97-AF65-F5344CB8AC3E}">
        <p14:creationId xmlns:p14="http://schemas.microsoft.com/office/powerpoint/2010/main" val="1636722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B4AC7D2-9CF6-F677-FFAB-1765E0C26E2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567A19E-83D5-BD01-8DAB-9DB73B4A6B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449DE7D-CE96-514E-AC31-C0F401A9FC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Bootstrap offers various components to build interactive user interfaces. Examples include buttons for custom actions, carousels to cycle through images or text, dropdowns for menus, and progress bars to display task progress. These components are pre-designed and easy to integrate, helping developers create functional and visually appealing interfaces quickly. Thanks for watching </a:t>
            </a:r>
            <a:r>
              <a:rPr lang="en-US"/>
              <a:t>the lecture.</a:t>
            </a:r>
          </a:p>
          <a:p>
            <a:pPr marL="139700" indent="0">
              <a:buNone/>
            </a:pPr>
            <a:endParaRPr lang="en-US" dirty="0"/>
          </a:p>
        </p:txBody>
      </p:sp>
    </p:spTree>
    <p:extLst>
      <p:ext uri="{BB962C8B-B14F-4D97-AF65-F5344CB8AC3E}">
        <p14:creationId xmlns:p14="http://schemas.microsoft.com/office/powerpoint/2010/main" val="2412922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solidFill>
                  <a:schemeClr val="dk1"/>
                </a:solidFill>
                <a:latin typeface="+mj-lt"/>
              </a:rPr>
              <a:t>Bootstrap</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Introduction to Bootstrap | Grid System | Bootstrap for Images | Bootstrap Components</a:t>
            </a:r>
            <a:endParaRPr sz="1300" b="1" dirty="0">
              <a:solidFill>
                <a:schemeClr val="accent1">
                  <a:lumMod val="50000"/>
                </a:schemeClr>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spcBef>
                <a:spcPts val="400"/>
              </a:spcBef>
              <a:spcAft>
                <a:spcPts val="1600"/>
              </a:spcAft>
              <a:buNone/>
            </a:pPr>
            <a:endParaRPr dirty="0">
              <a:solidFill>
                <a:schemeClr val="accent1">
                  <a:lumMod val="50000"/>
                </a:schemeClr>
              </a:solidFill>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Introduction Bootstrap</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408536" y="1335406"/>
            <a:ext cx="5574195" cy="326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lang="en-US" sz="1600" b="1" dirty="0">
                <a:solidFill>
                  <a:schemeClr val="accent1">
                    <a:lumMod val="50000"/>
                  </a:schemeClr>
                </a:solidFill>
                <a:latin typeface="+mj-lt"/>
              </a:rPr>
              <a:t>Bootstrap</a:t>
            </a:r>
            <a:r>
              <a:rPr lang="en-US" sz="1600" dirty="0">
                <a:solidFill>
                  <a:schemeClr val="accent1">
                    <a:lumMod val="50000"/>
                  </a:schemeClr>
                </a:solidFill>
                <a:latin typeface="+mj-lt"/>
              </a:rPr>
              <a:t>: A popular framework for responsive websites with tools for fluid layouts and common components. </a:t>
            </a:r>
            <a:r>
              <a:rPr lang="en-US" sz="1600" b="0" i="0" dirty="0">
                <a:solidFill>
                  <a:schemeClr val="accent1">
                    <a:lumMod val="50000"/>
                  </a:schemeClr>
                </a:solidFill>
                <a:effectLst/>
                <a:latin typeface="+mj-lt"/>
              </a:rPr>
              <a:t>Bootstrap includes:</a:t>
            </a:r>
          </a:p>
          <a:p>
            <a:r>
              <a:rPr lang="en-US" sz="1600" b="0" i="0" dirty="0">
                <a:solidFill>
                  <a:schemeClr val="accent1">
                    <a:lumMod val="50000"/>
                  </a:schemeClr>
                </a:solidFill>
                <a:effectLst/>
                <a:latin typeface="+mj-lt"/>
              </a:rPr>
              <a:t>Numerous CSS classes that aid in styling text, tables, images, etc.</a:t>
            </a:r>
          </a:p>
          <a:p>
            <a:r>
              <a:rPr lang="en-US" sz="1600" b="0" i="0" dirty="0">
                <a:solidFill>
                  <a:schemeClr val="accent1">
                    <a:lumMod val="50000"/>
                  </a:schemeClr>
                </a:solidFill>
                <a:effectLst/>
                <a:latin typeface="+mj-lt"/>
              </a:rPr>
              <a:t>A grid system for designing layouts that work on mobile, tablet, and desktop screens.</a:t>
            </a:r>
          </a:p>
          <a:p>
            <a:r>
              <a:rPr lang="en-US" sz="1600" b="0" i="0" dirty="0">
                <a:solidFill>
                  <a:schemeClr val="accent1">
                    <a:lumMod val="50000"/>
                  </a:schemeClr>
                </a:solidFill>
                <a:effectLst/>
                <a:latin typeface="+mj-lt"/>
              </a:rPr>
              <a:t>Reusable components like dropdowns, alerts, navigation, modal dialogs, etc.</a:t>
            </a:r>
            <a:endParaRPr lang="en-US" sz="1600" dirty="0">
              <a:solidFill>
                <a:schemeClr val="accent1">
                  <a:lumMod val="50000"/>
                </a:schemeClr>
              </a:solidFill>
              <a:latin typeface="+mj-lt"/>
            </a:endParaRP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j-lt"/>
            </a:endParaRPr>
          </a:p>
        </p:txBody>
      </p:sp>
      <p:pic>
        <p:nvPicPr>
          <p:cNvPr id="1026" name="Picture 2" descr="What is Bootstrap -">
            <a:extLst>
              <a:ext uri="{FF2B5EF4-FFF2-40B4-BE49-F238E27FC236}">
                <a16:creationId xmlns:a16="http://schemas.microsoft.com/office/drawing/2014/main" id="{C91A1B07-179A-BEE9-48AF-DFF653645E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700" y="1802166"/>
            <a:ext cx="2869275" cy="1911670"/>
          </a:xfrm>
          <a:prstGeom prst="round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CDD6A1-ADEC-981D-2EAE-D9627D8915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dirty="0">
                <a:latin typeface="Arial"/>
                <a:ea typeface="Arial"/>
                <a:cs typeface="Arial"/>
                <a:sym typeface="Arial"/>
              </a:rPr>
              <a:t>Downloading Bootstrap CSS from CDN</a:t>
            </a:r>
            <a:endParaRPr sz="3200" b="1" dirty="0">
              <a:latin typeface="Arial"/>
              <a:ea typeface="Arial"/>
              <a:cs typeface="Arial"/>
              <a:sym typeface="Arial"/>
            </a:endParaRPr>
          </a:p>
        </p:txBody>
      </p:sp>
      <p:pic>
        <p:nvPicPr>
          <p:cNvPr id="4" name="Picture 3">
            <a:extLst>
              <a:ext uri="{FF2B5EF4-FFF2-40B4-BE49-F238E27FC236}">
                <a16:creationId xmlns:a16="http://schemas.microsoft.com/office/drawing/2014/main" id="{7774A4B1-346C-706E-51E6-8546B294D079}"/>
              </a:ext>
            </a:extLst>
          </p:cNvPr>
          <p:cNvPicPr>
            <a:picLocks noChangeAspect="1"/>
          </p:cNvPicPr>
          <p:nvPr/>
        </p:nvPicPr>
        <p:blipFill>
          <a:blip r:embed="rId3"/>
          <a:stretch>
            <a:fillRect/>
          </a:stretch>
        </p:blipFill>
        <p:spPr>
          <a:xfrm>
            <a:off x="311700" y="2331206"/>
            <a:ext cx="8689866" cy="887281"/>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Bootstrap Grid</a:t>
            </a:r>
          </a:p>
        </p:txBody>
      </p:sp>
      <p:sp>
        <p:nvSpPr>
          <p:cNvPr id="3" name="Rectangle 1">
            <a:extLst>
              <a:ext uri="{FF2B5EF4-FFF2-40B4-BE49-F238E27FC236}">
                <a16:creationId xmlns:a16="http://schemas.microsoft.com/office/drawing/2014/main" id="{28F0725B-30E6-0E7A-6EC3-A9B1E8CE763D}"/>
              </a:ext>
            </a:extLst>
          </p:cNvPr>
          <p:cNvSpPr>
            <a:spLocks noGrp="1" noChangeArrowheads="1"/>
          </p:cNvSpPr>
          <p:nvPr>
            <p:ph type="body" idx="1"/>
          </p:nvPr>
        </p:nvSpPr>
        <p:spPr bwMode="auto">
          <a:xfrm>
            <a:off x="311700" y="1157866"/>
            <a:ext cx="818478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50000"/>
              </a:lnSpc>
              <a:spcBef>
                <a:spcPct val="0"/>
              </a:spcBef>
              <a:spcAft>
                <a:spcPct val="0"/>
              </a:spcAft>
              <a:buClrTx/>
              <a:buSzTx/>
              <a:buNone/>
            </a:pPr>
            <a:r>
              <a:rPr lang="en-US" sz="1600" b="1" dirty="0">
                <a:solidFill>
                  <a:schemeClr val="accent1">
                    <a:lumMod val="50000"/>
                  </a:schemeClr>
                </a:solidFill>
                <a:latin typeface="+mj-lt"/>
              </a:rPr>
              <a:t>Bootstrap Grid</a:t>
            </a:r>
            <a:r>
              <a:rPr lang="en-US" sz="1600" dirty="0">
                <a:solidFill>
                  <a:schemeClr val="accent1">
                    <a:lumMod val="50000"/>
                  </a:schemeClr>
                </a:solidFill>
                <a:latin typeface="+mj-lt"/>
              </a:rPr>
              <a:t>: A 12-column responsive system that adjusts layouts for various screen sizes. </a:t>
            </a:r>
            <a:r>
              <a:rPr lang="en-US" sz="1600" b="0" i="0" dirty="0">
                <a:solidFill>
                  <a:schemeClr val="accent1">
                    <a:lumMod val="50000"/>
                  </a:schemeClr>
                </a:solidFill>
                <a:effectLst/>
                <a:latin typeface="+mj-lt"/>
              </a:rPr>
              <a:t>The grid system is applied to a block element using one of two classes:</a:t>
            </a:r>
          </a:p>
          <a:p>
            <a:pPr marL="0" indent="0" eaLnBrk="0" fontAlgn="base" hangingPunct="0">
              <a:lnSpc>
                <a:spcPct val="150000"/>
              </a:lnSpc>
              <a:spcBef>
                <a:spcPct val="0"/>
              </a:spcBef>
              <a:spcAft>
                <a:spcPct val="0"/>
              </a:spcAft>
              <a:buClrTx/>
              <a:buSzTx/>
              <a:buNone/>
            </a:pPr>
            <a:endParaRPr kumimoji="0" lang="en-US" altLang="en-US" sz="1600" b="0" i="0" u="none" strike="noStrike" cap="none" normalizeH="0" baseline="0" dirty="0">
              <a:ln>
                <a:noFill/>
              </a:ln>
              <a:solidFill>
                <a:schemeClr val="accent1">
                  <a:lumMod val="50000"/>
                </a:schemeClr>
              </a:solidFill>
              <a:effectLst/>
              <a:latin typeface="+mj-lt"/>
            </a:endParaRPr>
          </a:p>
          <a:p>
            <a:pPr marL="171450" indent="-1714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container - Creates a responsive fixed-width container with a max-width that changes at various breakpoints.</a:t>
            </a:r>
          </a:p>
          <a:p>
            <a:pPr marL="171450" indent="-1714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accent1">
                    <a:lumMod val="50000"/>
                  </a:schemeClr>
                </a:solidFill>
                <a:effectLst/>
                <a:latin typeface="+mj-lt"/>
              </a:rPr>
              <a:t>container-fluid - Creates a responsive container with a 100% width.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indent="0" eaLnBrk="0" fontAlgn="base" hangingPunct="0">
              <a:lnSpc>
                <a:spcPct val="150000"/>
              </a:lnSpc>
              <a:spcBef>
                <a:spcPct val="0"/>
              </a:spcBef>
              <a:spcAft>
                <a:spcPct val="0"/>
              </a:spcAft>
              <a:buClrTx/>
              <a:buSzTx/>
              <a:buNone/>
            </a:pPr>
            <a:endParaRPr lang="en-US" b="0" i="0" dirty="0">
              <a:solidFill>
                <a:srgbClr val="000000"/>
              </a:solidFill>
              <a:effectLst/>
              <a:latin typeface="Roboto" panose="02000000000000000000" pitchFamily="2" charset="0"/>
            </a:endParaRPr>
          </a:p>
          <a:p>
            <a:pPr marL="0" indent="0" eaLnBrk="0" fontAlgn="base" hangingPunct="0">
              <a:lnSpc>
                <a:spcPct val="15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054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889ADCE-FBCD-D4DA-DDBF-1FCFD3AD824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E0061DC-D6DE-6E52-C9E7-0190640805C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200" b="1" dirty="0">
                <a:latin typeface="+mj-lt"/>
              </a:rPr>
              <a:t>Bootstrap Break Points</a:t>
            </a:r>
            <a:endParaRPr sz="4400" b="1" dirty="0">
              <a:latin typeface="+mj-lt"/>
              <a:ea typeface="Arial"/>
              <a:cs typeface="Arial"/>
              <a:sym typeface="Arial"/>
            </a:endParaRPr>
          </a:p>
        </p:txBody>
      </p:sp>
      <p:pic>
        <p:nvPicPr>
          <p:cNvPr id="4" name="Picture 3">
            <a:extLst>
              <a:ext uri="{FF2B5EF4-FFF2-40B4-BE49-F238E27FC236}">
                <a16:creationId xmlns:a16="http://schemas.microsoft.com/office/drawing/2014/main" id="{61EE82C5-6ED3-E8F4-B1C6-1996439871F3}"/>
              </a:ext>
            </a:extLst>
          </p:cNvPr>
          <p:cNvPicPr>
            <a:picLocks noChangeAspect="1"/>
          </p:cNvPicPr>
          <p:nvPr/>
        </p:nvPicPr>
        <p:blipFill>
          <a:blip r:embed="rId3"/>
          <a:stretch>
            <a:fillRect/>
          </a:stretch>
        </p:blipFill>
        <p:spPr>
          <a:xfrm>
            <a:off x="1635420" y="1415845"/>
            <a:ext cx="5741533" cy="3040746"/>
          </a:xfrm>
          <a:prstGeom prst="rect">
            <a:avLst/>
          </a:prstGeom>
        </p:spPr>
      </p:pic>
    </p:spTree>
    <p:extLst>
      <p:ext uri="{BB962C8B-B14F-4D97-AF65-F5344CB8AC3E}">
        <p14:creationId xmlns:p14="http://schemas.microsoft.com/office/powerpoint/2010/main" val="58437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4271FF5-A34D-CACC-CA1C-D3C763F4BED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6B40391-DA7F-4A72-9599-81BE23785C4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200" b="1" dirty="0">
                <a:latin typeface="+mj-lt"/>
                <a:ea typeface="Arial"/>
                <a:cs typeface="Arial"/>
                <a:sym typeface="Arial"/>
              </a:rPr>
              <a:t>Bootstrap Grid Example</a:t>
            </a:r>
            <a:endParaRPr sz="4400" b="1" dirty="0">
              <a:latin typeface="+mj-lt"/>
              <a:ea typeface="Arial"/>
              <a:cs typeface="Arial"/>
              <a:sym typeface="Arial"/>
            </a:endParaRPr>
          </a:p>
        </p:txBody>
      </p:sp>
      <p:pic>
        <p:nvPicPr>
          <p:cNvPr id="3" name="Picture 2">
            <a:extLst>
              <a:ext uri="{FF2B5EF4-FFF2-40B4-BE49-F238E27FC236}">
                <a16:creationId xmlns:a16="http://schemas.microsoft.com/office/drawing/2014/main" id="{080F8062-E61A-18F8-A7C8-9C7F43CE2F09}"/>
              </a:ext>
            </a:extLst>
          </p:cNvPr>
          <p:cNvPicPr>
            <a:picLocks noChangeAspect="1"/>
          </p:cNvPicPr>
          <p:nvPr/>
        </p:nvPicPr>
        <p:blipFill>
          <a:blip r:embed="rId3"/>
          <a:stretch>
            <a:fillRect/>
          </a:stretch>
        </p:blipFill>
        <p:spPr>
          <a:xfrm>
            <a:off x="1195020" y="1637865"/>
            <a:ext cx="6753959" cy="2818725"/>
          </a:xfrm>
          <a:prstGeom prst="rect">
            <a:avLst/>
          </a:prstGeom>
        </p:spPr>
      </p:pic>
    </p:spTree>
    <p:extLst>
      <p:ext uri="{BB962C8B-B14F-4D97-AF65-F5344CB8AC3E}">
        <p14:creationId xmlns:p14="http://schemas.microsoft.com/office/powerpoint/2010/main" val="430441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3163595-AA2C-AA74-AFE8-DCFC39E5E49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5A7092E-AAE5-F7D3-5ADA-57ED3E0584F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200" b="1" dirty="0">
                <a:latin typeface="+mj-lt"/>
              </a:rPr>
              <a:t>Bootstrap for Images</a:t>
            </a:r>
            <a:endParaRPr sz="4400" b="1" dirty="0">
              <a:latin typeface="+mj-lt"/>
              <a:ea typeface="Arial"/>
              <a:cs typeface="Arial"/>
              <a:sym typeface="Arial"/>
            </a:endParaRPr>
          </a:p>
        </p:txBody>
      </p:sp>
      <p:sp>
        <p:nvSpPr>
          <p:cNvPr id="2" name="Rectangle 1">
            <a:extLst>
              <a:ext uri="{FF2B5EF4-FFF2-40B4-BE49-F238E27FC236}">
                <a16:creationId xmlns:a16="http://schemas.microsoft.com/office/drawing/2014/main" id="{D24C8BEE-8A1D-EB92-BC63-B556842F8359}"/>
              </a:ext>
            </a:extLst>
          </p:cNvPr>
          <p:cNvSpPr>
            <a:spLocks noChangeArrowheads="1"/>
          </p:cNvSpPr>
          <p:nvPr/>
        </p:nvSpPr>
        <p:spPr bwMode="auto">
          <a:xfrm>
            <a:off x="311700" y="1154673"/>
            <a:ext cx="8655728"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accent1">
                    <a:lumMod val="50000"/>
                  </a:schemeClr>
                </a:solidFill>
                <a:effectLst/>
                <a:latin typeface="+mj-lt"/>
              </a:rPr>
              <a:t>Bootstrap provides three CSS classes to place images into shapes: rounded, rounded-circle, and </a:t>
            </a:r>
            <a:r>
              <a:rPr kumimoji="0" lang="en-US" altLang="en-US" sz="1600" b="0" i="0" u="none" strike="noStrike" cap="none" normalizeH="0" baseline="0" dirty="0" err="1">
                <a:ln>
                  <a:noFill/>
                </a:ln>
                <a:solidFill>
                  <a:schemeClr val="accent1">
                    <a:lumMod val="50000"/>
                  </a:schemeClr>
                </a:solidFill>
                <a:effectLst/>
                <a:latin typeface="+mj-lt"/>
              </a:rPr>
              <a:t>img</a:t>
            </a:r>
            <a:r>
              <a:rPr kumimoji="0" lang="en-US" altLang="en-US" sz="1600" b="0" i="0" u="none" strike="noStrike" cap="none" normalizeH="0" baseline="0" dirty="0">
                <a:ln>
                  <a:noFill/>
                </a:ln>
                <a:solidFill>
                  <a:schemeClr val="accent1">
                    <a:lumMod val="50000"/>
                  </a:schemeClr>
                </a:solidFill>
                <a:effectLst/>
                <a:latin typeface="+mj-lt"/>
              </a:rPr>
              <a:t>-thumbnail. </a:t>
            </a:r>
          </a:p>
        </p:txBody>
      </p:sp>
      <p:pic>
        <p:nvPicPr>
          <p:cNvPr id="5" name="Picture 4">
            <a:extLst>
              <a:ext uri="{FF2B5EF4-FFF2-40B4-BE49-F238E27FC236}">
                <a16:creationId xmlns:a16="http://schemas.microsoft.com/office/drawing/2014/main" id="{E9E1A4B7-DB3A-5AFF-06F2-DE1C99D80BD1}"/>
              </a:ext>
            </a:extLst>
          </p:cNvPr>
          <p:cNvPicPr>
            <a:picLocks noChangeAspect="1"/>
          </p:cNvPicPr>
          <p:nvPr/>
        </p:nvPicPr>
        <p:blipFill>
          <a:blip r:embed="rId3"/>
          <a:stretch>
            <a:fillRect/>
          </a:stretch>
        </p:blipFill>
        <p:spPr>
          <a:xfrm>
            <a:off x="1031181" y="1972545"/>
            <a:ext cx="7216765" cy="2530059"/>
          </a:xfrm>
          <a:prstGeom prst="rect">
            <a:avLst/>
          </a:prstGeom>
        </p:spPr>
      </p:pic>
    </p:spTree>
    <p:extLst>
      <p:ext uri="{BB962C8B-B14F-4D97-AF65-F5344CB8AC3E}">
        <p14:creationId xmlns:p14="http://schemas.microsoft.com/office/powerpoint/2010/main" val="14522169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9B6CED1-402E-3F21-2499-B85EBCEF3A9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CDD5BFB-D7EB-5DEE-16C3-E48E55E0B68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Bootstrap Components</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A40F649A-4CD5-CA6F-0E3A-4BFA7763E4A9}"/>
              </a:ext>
            </a:extLst>
          </p:cNvPr>
          <p:cNvSpPr>
            <a:spLocks noGrp="1" noChangeArrowheads="1"/>
          </p:cNvSpPr>
          <p:nvPr>
            <p:ph type="body" idx="1"/>
          </p:nvPr>
        </p:nvSpPr>
        <p:spPr bwMode="auto">
          <a:xfrm>
            <a:off x="377791" y="1281318"/>
            <a:ext cx="8388417" cy="2041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lgn="l">
              <a:lnSpc>
                <a:spcPct val="150000"/>
              </a:lnSpc>
              <a:spcAft>
                <a:spcPts val="750"/>
              </a:spcAft>
              <a:buNone/>
            </a:pPr>
            <a:r>
              <a:rPr lang="en-US" sz="1600" b="0" dirty="0">
                <a:solidFill>
                  <a:schemeClr val="accent1">
                    <a:lumMod val="50000"/>
                  </a:schemeClr>
                </a:solidFill>
                <a:effectLst/>
                <a:latin typeface="+mj-lt"/>
              </a:rPr>
              <a:t>Bootstrap provides many </a:t>
            </a:r>
            <a:r>
              <a:rPr lang="en-US" sz="1600" b="1" u="none" strike="noStrike" dirty="0">
                <a:solidFill>
                  <a:schemeClr val="accent1">
                    <a:lumMod val="50000"/>
                  </a:schemeClr>
                </a:solidFill>
                <a:effectLst/>
                <a:latin typeface="+mj-lt"/>
              </a:rPr>
              <a:t>components</a:t>
            </a:r>
            <a:r>
              <a:rPr lang="en-US" sz="1600" b="0" dirty="0">
                <a:solidFill>
                  <a:schemeClr val="accent1">
                    <a:lumMod val="50000"/>
                  </a:schemeClr>
                </a:solidFill>
                <a:effectLst/>
                <a:latin typeface="+mj-lt"/>
              </a:rPr>
              <a:t> for developing interactive user interfaces. Ex:</a:t>
            </a:r>
          </a:p>
          <a:p>
            <a:pPr>
              <a:lnSpc>
                <a:spcPct val="150000"/>
              </a:lnSpc>
            </a:pPr>
            <a:r>
              <a:rPr lang="en-US" sz="1600" b="0" dirty="0">
                <a:solidFill>
                  <a:schemeClr val="accent1">
                    <a:lumMod val="50000"/>
                  </a:schemeClr>
                </a:solidFill>
                <a:effectLst/>
                <a:latin typeface="+mj-lt"/>
              </a:rPr>
              <a:t>Button to display a custom button.</a:t>
            </a:r>
          </a:p>
          <a:p>
            <a:pPr>
              <a:lnSpc>
                <a:spcPct val="150000"/>
              </a:lnSpc>
            </a:pPr>
            <a:r>
              <a:rPr lang="en-US" sz="1600" b="0" dirty="0">
                <a:solidFill>
                  <a:schemeClr val="accent1">
                    <a:lumMod val="50000"/>
                  </a:schemeClr>
                </a:solidFill>
                <a:effectLst/>
                <a:latin typeface="+mj-lt"/>
              </a:rPr>
              <a:t>Carousel to cycle through images or text in a slideshow.</a:t>
            </a:r>
          </a:p>
          <a:p>
            <a:pPr>
              <a:lnSpc>
                <a:spcPct val="150000"/>
              </a:lnSpc>
            </a:pPr>
            <a:r>
              <a:rPr lang="en-US" sz="1600" b="0" dirty="0">
                <a:solidFill>
                  <a:schemeClr val="accent1">
                    <a:lumMod val="50000"/>
                  </a:schemeClr>
                </a:solidFill>
                <a:effectLst/>
                <a:latin typeface="+mj-lt"/>
              </a:rPr>
              <a:t>Dropdown to display a dropdown menu.</a:t>
            </a:r>
          </a:p>
          <a:p>
            <a:pPr>
              <a:lnSpc>
                <a:spcPct val="150000"/>
              </a:lnSpc>
            </a:pPr>
            <a:r>
              <a:rPr lang="en-US" sz="1600" b="0" dirty="0">
                <a:solidFill>
                  <a:schemeClr val="accent1">
                    <a:lumMod val="50000"/>
                  </a:schemeClr>
                </a:solidFill>
                <a:effectLst/>
                <a:latin typeface="+mj-lt"/>
              </a:rPr>
              <a:t>Progress to display a progress bar.</a:t>
            </a:r>
          </a:p>
        </p:txBody>
      </p:sp>
    </p:spTree>
    <p:extLst>
      <p:ext uri="{BB962C8B-B14F-4D97-AF65-F5344CB8AC3E}">
        <p14:creationId xmlns:p14="http://schemas.microsoft.com/office/powerpoint/2010/main" val="280848152"/>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2025-01-23T19:53:23+00:00</DateTime>
  </documentManagement>
</p:properties>
</file>

<file path=customXml/itemProps1.xml><?xml version="1.0" encoding="utf-8"?>
<ds:datastoreItem xmlns:ds="http://schemas.openxmlformats.org/officeDocument/2006/customXml" ds:itemID="{3E1F0045-5595-41C2-8B1D-9546858F003D}"/>
</file>

<file path=customXml/itemProps2.xml><?xml version="1.0" encoding="utf-8"?>
<ds:datastoreItem xmlns:ds="http://schemas.openxmlformats.org/officeDocument/2006/customXml" ds:itemID="{9D345275-3F2B-4FB6-A265-D2051DA34D0C}"/>
</file>

<file path=customXml/itemProps3.xml><?xml version="1.0" encoding="utf-8"?>
<ds:datastoreItem xmlns:ds="http://schemas.openxmlformats.org/officeDocument/2006/customXml" ds:itemID="{89B09C92-611D-4950-BEF5-828CBCD8759B}"/>
</file>

<file path=docProps/app.xml><?xml version="1.0" encoding="utf-8"?>
<Properties xmlns="http://schemas.openxmlformats.org/officeDocument/2006/extended-properties" xmlns:vt="http://schemas.openxmlformats.org/officeDocument/2006/docPropsVTypes">
  <TotalTime>1866</TotalTime>
  <Words>709</Words>
  <Application>Microsoft Office PowerPoint</Application>
  <PresentationFormat>On-screen Show (16:9)</PresentationFormat>
  <Paragraphs>33</Paragraphs>
  <Slides>8</Slides>
  <Notes>8</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8</vt:i4>
      </vt:variant>
    </vt:vector>
  </HeadingPairs>
  <TitlesOfParts>
    <vt:vector size="13" baseType="lpstr">
      <vt:lpstr>Arial</vt:lpstr>
      <vt:lpstr>Roboto</vt:lpstr>
      <vt:lpstr>Proxima Nova</vt:lpstr>
      <vt:lpstr>Simple Light</vt:lpstr>
      <vt:lpstr>Spearmint</vt:lpstr>
      <vt:lpstr>Bootstrap</vt:lpstr>
      <vt:lpstr>Introduction Bootstrap</vt:lpstr>
      <vt:lpstr>Downloading Bootstrap CSS from CDN</vt:lpstr>
      <vt:lpstr>Bootstrap Grid</vt:lpstr>
      <vt:lpstr>Bootstrap Break Points</vt:lpstr>
      <vt:lpstr>Bootstrap Grid Example</vt:lpstr>
      <vt:lpstr>Bootstrap for Images</vt:lpstr>
      <vt:lpstr>Bootstrap Components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43</cp:revision>
  <dcterms:modified xsi:type="dcterms:W3CDTF">2025-01-22T20:49:06Z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