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287" r:id="rId5"/>
    <p:sldId id="299" r:id="rId6"/>
    <p:sldId id="309" r:id="rId7"/>
    <p:sldId id="312" r:id="rId8"/>
    <p:sldId id="313" r:id="rId9"/>
    <p:sldId id="314"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Example of a responsive band webpage. In this lecture we will go through </a:t>
            </a:r>
            <a:r>
              <a:rPr lang="en-US" sz="1100" b="0" dirty="0">
                <a:solidFill>
                  <a:schemeClr val="accent1">
                    <a:lumMod val="50000"/>
                  </a:schemeClr>
                </a:solidFill>
                <a:latin typeface="+mj-lt"/>
                <a:ea typeface="Roboto"/>
                <a:cs typeface="Roboto"/>
                <a:sym typeface="Roboto"/>
              </a:rPr>
              <a:t>how to design webpage for mobile, Tablet and desktop, and finally we will look into design pixel ratios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Designing for mobile view starts with a mobile-first approach, using a single-column layout optimized for smaller screens and progressively enhanced for larger ones. A responsive grid layout positions elements like the header, members, concerts, and contact information. For tablets and desktops, the grid adjusts to two columns for better spacing and readability on larger screens.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These wireframes show responsive designs for mobile, tablet, and desktop views. The mobile design uses a single-column layout to stack all sections vertically. For tablets, the layout adjusts to two columns, placing concerts and contact next to members for better use of space. On desktops, the layout further optimizes spacing, keeping sections like members, concerts, and contact aligned in rows.</a:t>
            </a:r>
          </a:p>
          <a:p>
            <a:pPr marL="139700" indent="0">
              <a:buNone/>
            </a:pPr>
            <a:endParaRPr lang="en-US" dirty="0"/>
          </a:p>
        </p:txBody>
      </p:sp>
    </p:spTree>
    <p:extLst>
      <p:ext uri="{BB962C8B-B14F-4D97-AF65-F5344CB8AC3E}">
        <p14:creationId xmlns:p14="http://schemas.microsoft.com/office/powerpoint/2010/main" val="1488776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the tablet layout, concerts and contact sections are placed beside the members section, with lists moved below each photo. The grid adjusts to two columns in the body, positioning concerts and contact next to members. The band member container switches to column direction, ensuring lists appear below photos. This layout is optimized for devices with a minimum width of six hundred pixels.</a:t>
            </a:r>
          </a:p>
          <a:p>
            <a:pPr marL="139700" indent="0">
              <a:buNone/>
            </a:pPr>
            <a:endParaRPr lang="en-US" dirty="0"/>
          </a:p>
        </p:txBody>
      </p:sp>
    </p:spTree>
    <p:extLst>
      <p:ext uri="{BB962C8B-B14F-4D97-AF65-F5344CB8AC3E}">
        <p14:creationId xmlns:p14="http://schemas.microsoft.com/office/powerpoint/2010/main" val="4130379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5D8AB774-5D55-A7A2-F280-C21ED5C90EB0}"/>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1209BED-C31D-32D1-1F70-027EAA2FA3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F6A4741-D0A0-8181-B5F4-8E4D08C803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media query targets devices with a minimum width of six hundred pixels for tablet layouts. The body grid adjusts to two columns, defining areas for the head, members, concerts, and contact sections. The band member container changes its flex direction to column, ensuring that lists are positioned below the respective photos. This layout improves readability and organization on tablet screens.</a:t>
            </a:r>
          </a:p>
          <a:p>
            <a:pPr marL="139700" indent="0">
              <a:buNone/>
            </a:pPr>
            <a:endParaRPr lang="en-US" dirty="0"/>
          </a:p>
        </p:txBody>
      </p:sp>
    </p:spTree>
    <p:extLst>
      <p:ext uri="{BB962C8B-B14F-4D97-AF65-F5344CB8AC3E}">
        <p14:creationId xmlns:p14="http://schemas.microsoft.com/office/powerpoint/2010/main" val="5061944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B4AC7D2-9CF6-F677-FFAB-1765E0C26E2B}"/>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9567A19E-83D5-BD01-8DAB-9DB73B4A6B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449DE7D-CE96-514E-AC31-C0F401A9FC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In the desktop design, member lists are positioned to the right of photos on wider screens. A media query adjusts the band member container to arrange items in a row for browsers with a minimum width of eight hundred pixels. This layout optimizes space and enhances readability on larger screens, creating a clear and organized display for desktop users.</a:t>
            </a:r>
          </a:p>
          <a:p>
            <a:pPr marL="139700" indent="0">
              <a:buNone/>
            </a:pPr>
            <a:endParaRPr lang="en-US" dirty="0"/>
          </a:p>
        </p:txBody>
      </p:sp>
    </p:spTree>
    <p:extLst>
      <p:ext uri="{BB962C8B-B14F-4D97-AF65-F5344CB8AC3E}">
        <p14:creationId xmlns:p14="http://schemas.microsoft.com/office/powerpoint/2010/main" val="2412922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7398ADA-14E0-B137-6460-CA375976FABC}"/>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6690F34-D82A-37D6-C4F4-323EB9F836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D75BC59-7D90-8CC9-17F2-3E44B08ABFD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To support multiple device pixel ratios, three images are created at different resolutions for each band member. The source set attribute ensures that the appropriate image is downloaded based on the device pixel ratio. This approach delivers sharp and optimized images for all devices, including high-resolution screens, enhancing the visual experience across varying displays.</a:t>
            </a:r>
          </a:p>
          <a:p>
            <a:pPr marL="139700" indent="0">
              <a:buNone/>
            </a:pPr>
            <a:endParaRPr lang="en-US" dirty="0"/>
          </a:p>
        </p:txBody>
      </p:sp>
    </p:spTree>
    <p:extLst>
      <p:ext uri="{BB962C8B-B14F-4D97-AF65-F5344CB8AC3E}">
        <p14:creationId xmlns:p14="http://schemas.microsoft.com/office/powerpoint/2010/main" val="2641508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B78CEC92-140B-1FC8-7498-C75DB075569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3A41514C-80F8-1F4E-351A-7AD2576CB1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6B3DBA61-CD05-A3BB-44A0-7026B2ED367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This slide illustrates images prepared for various device pixel ratios. For devices with a one times ratio, a one hundred fifty pixel width image is used. For two times devices, a three hundred pixel width image is displayed. High resolution devices with three times ratio use a four hundred fifty pixel width image. This ensures sharp visuals tailored to each device's display capabilities. Thanks for watching the lecture.</a:t>
            </a:r>
          </a:p>
        </p:txBody>
      </p:sp>
    </p:spTree>
    <p:extLst>
      <p:ext uri="{BB962C8B-B14F-4D97-AF65-F5344CB8AC3E}">
        <p14:creationId xmlns:p14="http://schemas.microsoft.com/office/powerpoint/2010/main" val="23257624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Ex. Responsive band Webpage</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Design for Mobile First | Tablet Design | Desktop Design | Supporting Multiple DPRs</a:t>
            </a:r>
            <a:endParaRPr sz="1300" b="1" dirty="0">
              <a:solidFill>
                <a:schemeClr val="accent1">
                  <a:lumMod val="50000"/>
                </a:schemeClr>
              </a:solidFill>
              <a:highlight>
                <a:srgbClr val="FFFFFF"/>
              </a:highlight>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lnSpc>
                <a:spcPct val="115000"/>
              </a:lnSpc>
              <a:spcBef>
                <a:spcPts val="1400"/>
              </a:spcBef>
              <a:spcAft>
                <a:spcPts val="0"/>
              </a:spcAft>
              <a:buNone/>
            </a:pPr>
            <a:endParaRPr sz="1300" b="1" dirty="0">
              <a:solidFill>
                <a:schemeClr val="accent1">
                  <a:lumMod val="50000"/>
                </a:schemeClr>
              </a:solidFill>
              <a:latin typeface="+mj-lt"/>
              <a:ea typeface="Roboto"/>
              <a:cs typeface="Roboto"/>
              <a:sym typeface="Roboto"/>
            </a:endParaRPr>
          </a:p>
          <a:p>
            <a:pPr marL="0" lvl="0" indent="0" algn="l" rtl="0">
              <a:spcBef>
                <a:spcPts val="400"/>
              </a:spcBef>
              <a:spcAft>
                <a:spcPts val="1600"/>
              </a:spcAft>
              <a:buNone/>
            </a:pPr>
            <a:endParaRPr dirty="0">
              <a:solidFill>
                <a:schemeClr val="accent1">
                  <a:lumMod val="50000"/>
                </a:schemeClr>
              </a:solidFill>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Design for Mobile View</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4613BEA8-0C80-C95B-0D64-64836EC976E4}"/>
              </a:ext>
            </a:extLst>
          </p:cNvPr>
          <p:cNvSpPr>
            <a:spLocks noGrp="1" noChangeArrowheads="1"/>
          </p:cNvSpPr>
          <p:nvPr>
            <p:ph type="body" idx="1"/>
          </p:nvPr>
        </p:nvSpPr>
        <p:spPr bwMode="auto">
          <a:xfrm>
            <a:off x="399988" y="1771148"/>
            <a:ext cx="852059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Mobile-First Design</a:t>
            </a:r>
            <a:r>
              <a:rPr kumimoji="0" lang="en-US" altLang="en-US" sz="1600" b="0" i="0" u="none" strike="noStrike" cap="none" normalizeH="0" baseline="0" dirty="0">
                <a:ln>
                  <a:noFill/>
                </a:ln>
                <a:solidFill>
                  <a:schemeClr val="tx1"/>
                </a:solidFill>
                <a:effectLst/>
                <a:latin typeface="Arial" panose="020B0604020202020204" pitchFamily="34" charset="0"/>
              </a:rPr>
              <a:t>: Start with a single-column layout optimized for mobile devices and progressively enhance for larger screens.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Responsive Grid Layout</a:t>
            </a:r>
            <a:r>
              <a:rPr kumimoji="0" lang="en-US" altLang="en-US" sz="1600" b="0" i="0" u="none" strike="noStrike" cap="none" normalizeH="0" baseline="0" dirty="0">
                <a:ln>
                  <a:noFill/>
                </a:ln>
                <a:solidFill>
                  <a:schemeClr val="tx1"/>
                </a:solidFill>
                <a:effectLst/>
                <a:latin typeface="Arial" panose="020B0604020202020204" pitchFamily="34" charset="0"/>
              </a:rPr>
              <a:t>: Use a grid to position the header, members, concerts, and contact information efficiently.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Tablet and Desktop Layout</a:t>
            </a:r>
            <a:r>
              <a:rPr kumimoji="0" lang="en-US" altLang="en-US" sz="1600" b="0" i="0" u="none" strike="noStrike" cap="none" normalizeH="0" baseline="0" dirty="0">
                <a:ln>
                  <a:noFill/>
                </a:ln>
                <a:solidFill>
                  <a:schemeClr val="tx1"/>
                </a:solidFill>
                <a:effectLst/>
                <a:latin typeface="Arial" panose="020B0604020202020204" pitchFamily="34" charset="0"/>
              </a:rPr>
              <a:t>: Adjust the grid to use 2 columns for improved spacing and readability on larger screens.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7CCDD6A1-ADEC-981D-2EAE-D9627D8915BE}"/>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3200" b="1" i="0" dirty="0">
                <a:solidFill>
                  <a:srgbClr val="1E282E"/>
                </a:solidFill>
                <a:effectLst/>
                <a:latin typeface="+mj-lt"/>
              </a:rPr>
              <a:t>Mobile, tablet, and desktop wireframes</a:t>
            </a:r>
            <a:endParaRPr sz="4400" b="1" dirty="0">
              <a:latin typeface="+mj-lt"/>
              <a:ea typeface="Arial"/>
              <a:cs typeface="Arial"/>
              <a:sym typeface="Arial"/>
            </a:endParaRPr>
          </a:p>
        </p:txBody>
      </p:sp>
      <p:pic>
        <p:nvPicPr>
          <p:cNvPr id="4" name="Picture 3">
            <a:extLst>
              <a:ext uri="{FF2B5EF4-FFF2-40B4-BE49-F238E27FC236}">
                <a16:creationId xmlns:a16="http://schemas.microsoft.com/office/drawing/2014/main" id="{DC62F9A2-F1E6-1400-1845-01BD949FE74C}"/>
              </a:ext>
            </a:extLst>
          </p:cNvPr>
          <p:cNvPicPr>
            <a:picLocks noChangeAspect="1"/>
          </p:cNvPicPr>
          <p:nvPr/>
        </p:nvPicPr>
        <p:blipFill>
          <a:blip r:embed="rId3"/>
          <a:stretch>
            <a:fillRect/>
          </a:stretch>
        </p:blipFill>
        <p:spPr>
          <a:xfrm>
            <a:off x="1420857" y="1517938"/>
            <a:ext cx="6302286" cy="3314987"/>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Design for Tablet View</a:t>
            </a:r>
          </a:p>
        </p:txBody>
      </p:sp>
      <p:sp>
        <p:nvSpPr>
          <p:cNvPr id="3" name="Rectangle 1">
            <a:extLst>
              <a:ext uri="{FF2B5EF4-FFF2-40B4-BE49-F238E27FC236}">
                <a16:creationId xmlns:a16="http://schemas.microsoft.com/office/drawing/2014/main" id="{28F0725B-30E6-0E7A-6EC3-A9B1E8CE763D}"/>
              </a:ext>
            </a:extLst>
          </p:cNvPr>
          <p:cNvSpPr>
            <a:spLocks noGrp="1" noChangeArrowheads="1"/>
          </p:cNvSpPr>
          <p:nvPr>
            <p:ph type="body" idx="1"/>
          </p:nvPr>
        </p:nvSpPr>
        <p:spPr bwMode="auto">
          <a:xfrm>
            <a:off x="311700" y="1888104"/>
            <a:ext cx="81847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mj-lt"/>
              </a:rPr>
              <a:t>Tablet Layout</a:t>
            </a:r>
            <a:r>
              <a:rPr kumimoji="0" lang="en-US" altLang="en-US" sz="1600" b="0" i="0" u="none" strike="noStrike" cap="none" normalizeH="0" baseline="0" dirty="0">
                <a:ln>
                  <a:noFill/>
                </a:ln>
                <a:solidFill>
                  <a:schemeClr val="tx1"/>
                </a:solidFill>
                <a:effectLst/>
                <a:latin typeface="+mj-lt"/>
              </a:rPr>
              <a:t>: Concerts and Contact appear beside Members, with lists moved below each photo. Adjusts layout for browsers with a minimum width of 600px:</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Grid Adjustment</a:t>
            </a:r>
            <a:r>
              <a:rPr kumimoji="0" lang="en-US" altLang="en-US" sz="1600" b="0" i="0" u="none" strike="noStrike" cap="none" normalizeH="0" baseline="0" dirty="0">
                <a:ln>
                  <a:noFill/>
                </a:ln>
                <a:solidFill>
                  <a:schemeClr val="tx1"/>
                </a:solidFill>
                <a:effectLst/>
                <a:latin typeface="+mj-lt"/>
              </a:rPr>
              <a:t>: The &lt;body&gt; grid changes to 2 columns, placing Concerts and Contact beside Members.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Flexbox Update</a:t>
            </a:r>
            <a:r>
              <a:rPr kumimoji="0" lang="en-US" altLang="en-US" sz="1600" b="0" i="0" u="none" strike="noStrike" cap="none" normalizeH="0" baseline="0" dirty="0">
                <a:ln>
                  <a:noFill/>
                </a:ln>
                <a:solidFill>
                  <a:schemeClr val="tx1"/>
                </a:solidFill>
                <a:effectLst/>
                <a:latin typeface="+mj-lt"/>
              </a:rPr>
              <a:t>: The band-member container switches to column direction, moving lists below photos. </a:t>
            </a:r>
          </a:p>
        </p:txBody>
      </p:sp>
    </p:spTree>
    <p:extLst>
      <p:ext uri="{BB962C8B-B14F-4D97-AF65-F5344CB8AC3E}">
        <p14:creationId xmlns:p14="http://schemas.microsoft.com/office/powerpoint/2010/main" val="2960545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889ADCE-FBCD-D4DA-DDBF-1FCFD3AD824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EE0061DC-D6DE-6E52-C9E7-0190640805C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4400" b="1" dirty="0">
                <a:latin typeface="+mj-lt"/>
                <a:ea typeface="Arial"/>
                <a:cs typeface="Arial"/>
                <a:sym typeface="Arial"/>
              </a:rPr>
              <a:t>Media Query for Tablet</a:t>
            </a:r>
            <a:endParaRPr sz="4400" b="1" dirty="0">
              <a:latin typeface="+mj-lt"/>
              <a:ea typeface="Arial"/>
              <a:cs typeface="Arial"/>
              <a:sym typeface="Arial"/>
            </a:endParaRPr>
          </a:p>
        </p:txBody>
      </p:sp>
      <p:pic>
        <p:nvPicPr>
          <p:cNvPr id="4" name="Picture 3">
            <a:extLst>
              <a:ext uri="{FF2B5EF4-FFF2-40B4-BE49-F238E27FC236}">
                <a16:creationId xmlns:a16="http://schemas.microsoft.com/office/drawing/2014/main" id="{17EB6529-79D9-3BCD-F222-EF890A7620B2}"/>
              </a:ext>
            </a:extLst>
          </p:cNvPr>
          <p:cNvPicPr>
            <a:picLocks noChangeAspect="1"/>
          </p:cNvPicPr>
          <p:nvPr/>
        </p:nvPicPr>
        <p:blipFill>
          <a:blip r:embed="rId3"/>
          <a:stretch>
            <a:fillRect/>
          </a:stretch>
        </p:blipFill>
        <p:spPr>
          <a:xfrm>
            <a:off x="1996120" y="1245951"/>
            <a:ext cx="5151760" cy="3338512"/>
          </a:xfrm>
          <a:prstGeom prst="rect">
            <a:avLst/>
          </a:prstGeom>
        </p:spPr>
      </p:pic>
    </p:spTree>
    <p:extLst>
      <p:ext uri="{BB962C8B-B14F-4D97-AF65-F5344CB8AC3E}">
        <p14:creationId xmlns:p14="http://schemas.microsoft.com/office/powerpoint/2010/main" val="584376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9B6CED1-402E-3F21-2499-B85EBCEF3A90}"/>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CDD5BFB-D7EB-5DEE-16C3-E48E55E0B68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3600" b="1" dirty="0">
                <a:latin typeface="Arial"/>
                <a:ea typeface="Arial"/>
                <a:cs typeface="Arial"/>
                <a:sym typeface="Arial"/>
              </a:rPr>
              <a:t>Desktop Design</a:t>
            </a:r>
            <a:endParaRPr sz="3600" b="1" dirty="0">
              <a:latin typeface="Arial"/>
              <a:ea typeface="Arial"/>
              <a:cs typeface="Arial"/>
              <a:sym typeface="Arial"/>
            </a:endParaRPr>
          </a:p>
        </p:txBody>
      </p:sp>
      <p:sp>
        <p:nvSpPr>
          <p:cNvPr id="2" name="Text Placeholder 1">
            <a:extLst>
              <a:ext uri="{FF2B5EF4-FFF2-40B4-BE49-F238E27FC236}">
                <a16:creationId xmlns:a16="http://schemas.microsoft.com/office/drawing/2014/main" id="{A40F649A-4CD5-CA6F-0E3A-4BFA7763E4A9}"/>
              </a:ext>
            </a:extLst>
          </p:cNvPr>
          <p:cNvSpPr>
            <a:spLocks noGrp="1" noChangeArrowheads="1"/>
          </p:cNvSpPr>
          <p:nvPr>
            <p:ph type="body" idx="1"/>
          </p:nvPr>
        </p:nvSpPr>
        <p:spPr bwMode="auto">
          <a:xfrm>
            <a:off x="377791" y="1231418"/>
            <a:ext cx="8388417"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Desktop Layout</a:t>
            </a:r>
            <a:r>
              <a:rPr kumimoji="0" lang="en-US" altLang="en-US" sz="1600" b="0" i="0" u="none" strike="noStrike" cap="none" normalizeH="0" baseline="0" dirty="0">
                <a:ln>
                  <a:noFill/>
                </a:ln>
                <a:solidFill>
                  <a:schemeClr val="tx1"/>
                </a:solidFill>
                <a:effectLst/>
                <a:latin typeface="Arial" panose="020B0604020202020204" pitchFamily="34" charset="0"/>
              </a:rPr>
              <a:t>: Member lists appear to the right of photos on wider screens.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Media Query</a:t>
            </a:r>
            <a:r>
              <a:rPr kumimoji="0" lang="en-US" altLang="en-US" sz="1600" b="0" i="0" u="none" strike="noStrike" cap="none" normalizeH="0" baseline="0" dirty="0">
                <a:ln>
                  <a:noFill/>
                </a:ln>
                <a:solidFill>
                  <a:schemeClr val="tx1"/>
                </a:solidFill>
                <a:effectLst/>
                <a:latin typeface="Arial" panose="020B0604020202020204" pitchFamily="34" charset="0"/>
              </a:rPr>
              <a:t>: Adjusts </a:t>
            </a:r>
            <a:r>
              <a:rPr kumimoji="0" lang="en-US" altLang="en-US" sz="1600" b="0" i="0" u="none" strike="noStrike" cap="none" normalizeH="0" baseline="0" dirty="0">
                <a:ln>
                  <a:noFill/>
                </a:ln>
                <a:solidFill>
                  <a:schemeClr val="tx1"/>
                </a:solidFill>
                <a:effectLst/>
                <a:latin typeface="Arial Unicode MS"/>
              </a:rPr>
              <a:t>band-member</a:t>
            </a:r>
            <a:r>
              <a:rPr kumimoji="0" lang="en-US" altLang="en-US" sz="1600" b="0" i="0" u="none" strike="noStrike" cap="none" normalizeH="0" baseline="0" dirty="0">
                <a:ln>
                  <a:noFill/>
                </a:ln>
                <a:solidFill>
                  <a:schemeClr val="tx1"/>
                </a:solidFill>
                <a:effectLst/>
              </a:rPr>
              <a:t> container to arrange items in a row for browsers 800px or wider.</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0" indent="0" algn="ctr" eaLnBrk="0" fontAlgn="base" hangingPunct="0">
              <a:lnSpc>
                <a:spcPct val="150000"/>
              </a:lnSpc>
              <a:spcBef>
                <a:spcPct val="0"/>
              </a:spcBef>
              <a:spcAft>
                <a:spcPct val="0"/>
              </a:spcAft>
              <a:buClrTx/>
              <a:buSzTx/>
              <a:buNone/>
            </a:pPr>
            <a:r>
              <a:rPr lang="en-US" altLang="en-US" sz="2000" b="1" dirty="0">
                <a:solidFill>
                  <a:schemeClr val="tx1"/>
                </a:solidFill>
                <a:latin typeface="Arial" panose="020B0604020202020204" pitchFamily="34" charset="0"/>
              </a:rPr>
              <a:t>Media Query for Desktop Design:</a:t>
            </a:r>
            <a:endParaRPr kumimoji="0" lang="en-US" altLang="en-US" sz="20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1AF77E19-237B-0635-C58E-5418DF170621}"/>
              </a:ext>
            </a:extLst>
          </p:cNvPr>
          <p:cNvPicPr>
            <a:picLocks noChangeAspect="1"/>
          </p:cNvPicPr>
          <p:nvPr/>
        </p:nvPicPr>
        <p:blipFill>
          <a:blip r:embed="rId3"/>
          <a:stretch>
            <a:fillRect/>
          </a:stretch>
        </p:blipFill>
        <p:spPr>
          <a:xfrm>
            <a:off x="2131032" y="2769110"/>
            <a:ext cx="5077520" cy="2026296"/>
          </a:xfrm>
          <a:prstGeom prst="rect">
            <a:avLst/>
          </a:prstGeom>
        </p:spPr>
      </p:pic>
    </p:spTree>
    <p:extLst>
      <p:ext uri="{BB962C8B-B14F-4D97-AF65-F5344CB8AC3E}">
        <p14:creationId xmlns:p14="http://schemas.microsoft.com/office/powerpoint/2010/main" val="280848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F6D6FCA-A299-A249-0C13-88719CE4C893}"/>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E437D14-8815-CA18-8974-08D63E207281}"/>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Multiple DPRs</a:t>
            </a:r>
          </a:p>
        </p:txBody>
      </p:sp>
      <p:sp>
        <p:nvSpPr>
          <p:cNvPr id="3" name="Rectangle 1">
            <a:extLst>
              <a:ext uri="{FF2B5EF4-FFF2-40B4-BE49-F238E27FC236}">
                <a16:creationId xmlns:a16="http://schemas.microsoft.com/office/drawing/2014/main" id="{877A42B1-DA69-1338-2026-633583EE8140}"/>
              </a:ext>
            </a:extLst>
          </p:cNvPr>
          <p:cNvSpPr>
            <a:spLocks noGrp="1" noChangeArrowheads="1"/>
          </p:cNvSpPr>
          <p:nvPr>
            <p:ph type="body" idx="1"/>
          </p:nvPr>
        </p:nvSpPr>
        <p:spPr bwMode="auto">
          <a:xfrm>
            <a:off x="311700" y="1479733"/>
            <a:ext cx="818478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Multiple Resolutions</a:t>
            </a:r>
            <a:r>
              <a:rPr kumimoji="0" lang="en-US" altLang="en-US" sz="1600" b="0" i="0" u="none" strike="noStrike" cap="none" normalizeH="0" baseline="0" dirty="0">
                <a:ln>
                  <a:noFill/>
                </a:ln>
                <a:solidFill>
                  <a:schemeClr val="tx1"/>
                </a:solidFill>
                <a:effectLst/>
                <a:latin typeface="Arial" panose="020B0604020202020204" pitchFamily="34" charset="0"/>
              </a:rPr>
              <a:t>: Three images are created at different resolutions for each band member.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Responsive Images</a:t>
            </a:r>
            <a:r>
              <a:rPr kumimoji="0" lang="en-US" altLang="en-US" sz="1600" b="0" i="0" u="none" strike="noStrike" cap="none" normalizeH="0" baseline="0" dirty="0">
                <a:ln>
                  <a:noFill/>
                </a:ln>
                <a:solidFill>
                  <a:schemeClr val="tx1"/>
                </a:solidFill>
                <a:effectLst/>
                <a:latin typeface="Arial" panose="020B0604020202020204" pitchFamily="34" charset="0"/>
              </a:rPr>
              <a:t>: The </a:t>
            </a:r>
            <a:r>
              <a:rPr kumimoji="0" lang="en-US" altLang="en-US" sz="1600" b="0" i="0" u="none" strike="noStrike" cap="none" normalizeH="0" baseline="0" dirty="0" err="1">
                <a:ln>
                  <a:noFill/>
                </a:ln>
                <a:solidFill>
                  <a:schemeClr val="tx1"/>
                </a:solidFill>
                <a:effectLst/>
                <a:latin typeface="Arial Unicode MS"/>
              </a:rPr>
              <a:t>srcset</a:t>
            </a:r>
            <a:r>
              <a:rPr kumimoji="0" lang="en-US" altLang="en-US" sz="1600" b="0" i="0" u="none" strike="noStrike" cap="none" normalizeH="0" baseline="0" dirty="0">
                <a:ln>
                  <a:noFill/>
                </a:ln>
                <a:solidFill>
                  <a:schemeClr val="tx1"/>
                </a:solidFill>
                <a:effectLst/>
              </a:rPr>
              <a:t> attribute ensures the appropriate image is downloaded based on the device's DPR.</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Optimized Display</a:t>
            </a:r>
            <a:r>
              <a:rPr kumimoji="0" lang="en-US" altLang="en-US" sz="1600" b="0" i="0" u="none" strike="noStrike" cap="none" normalizeH="0" baseline="0" dirty="0">
                <a:ln>
                  <a:noFill/>
                </a:ln>
                <a:solidFill>
                  <a:schemeClr val="tx1"/>
                </a:solidFill>
                <a:effectLst/>
                <a:latin typeface="Arial" panose="020B0604020202020204" pitchFamily="34" charset="0"/>
              </a:rPr>
              <a:t>: Delivers sharp and optimized images for all devices, including high-resolution screens. </a:t>
            </a:r>
          </a:p>
        </p:txBody>
      </p:sp>
    </p:spTree>
    <p:extLst>
      <p:ext uri="{BB962C8B-B14F-4D97-AF65-F5344CB8AC3E}">
        <p14:creationId xmlns:p14="http://schemas.microsoft.com/office/powerpoint/2010/main" val="29522524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95B7B90-5E57-1237-2A3A-04B4B4EA4F99}"/>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F9E07C97-4756-CB57-EFB3-48C6988A225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lvl="0"/>
            <a:r>
              <a:rPr lang="en-US" sz="4000" b="1" dirty="0">
                <a:latin typeface="+mj-lt"/>
                <a:ea typeface="Arial"/>
                <a:cs typeface="Arial"/>
                <a:sym typeface="Arial"/>
              </a:rPr>
              <a:t>Member Images for Various DPRs</a:t>
            </a:r>
            <a:endParaRPr sz="4000" b="1" dirty="0">
              <a:latin typeface="+mj-lt"/>
              <a:ea typeface="Arial"/>
              <a:cs typeface="Arial"/>
              <a:sym typeface="Arial"/>
            </a:endParaRPr>
          </a:p>
        </p:txBody>
      </p:sp>
      <p:pic>
        <p:nvPicPr>
          <p:cNvPr id="3" name="Picture 2">
            <a:extLst>
              <a:ext uri="{FF2B5EF4-FFF2-40B4-BE49-F238E27FC236}">
                <a16:creationId xmlns:a16="http://schemas.microsoft.com/office/drawing/2014/main" id="{5F4CA738-F514-9CE4-0684-0E5816CF8AFD}"/>
              </a:ext>
            </a:extLst>
          </p:cNvPr>
          <p:cNvPicPr>
            <a:picLocks noChangeAspect="1"/>
          </p:cNvPicPr>
          <p:nvPr/>
        </p:nvPicPr>
        <p:blipFill>
          <a:blip r:embed="rId3"/>
          <a:stretch>
            <a:fillRect/>
          </a:stretch>
        </p:blipFill>
        <p:spPr>
          <a:xfrm>
            <a:off x="985421" y="1196874"/>
            <a:ext cx="6963004" cy="3824995"/>
          </a:xfrm>
          <a:prstGeom prst="rect">
            <a:avLst/>
          </a:prstGeom>
        </p:spPr>
      </p:pic>
    </p:spTree>
    <p:extLst>
      <p:ext uri="{BB962C8B-B14F-4D97-AF65-F5344CB8AC3E}">
        <p14:creationId xmlns:p14="http://schemas.microsoft.com/office/powerpoint/2010/main" val="29431928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2025-01-25T17:46:36+00:00</DateTime>
  </documentManagement>
</p:properties>
</file>

<file path=customXml/itemProps1.xml><?xml version="1.0" encoding="utf-8"?>
<ds:datastoreItem xmlns:ds="http://schemas.openxmlformats.org/officeDocument/2006/customXml" ds:itemID="{081EDBF5-A632-4A4F-94AA-697779D013F3}"/>
</file>

<file path=customXml/itemProps2.xml><?xml version="1.0" encoding="utf-8"?>
<ds:datastoreItem xmlns:ds="http://schemas.openxmlformats.org/officeDocument/2006/customXml" ds:itemID="{8B7A0D55-5DE3-4E9D-9C99-BDAF08486D67}"/>
</file>

<file path=customXml/itemProps3.xml><?xml version="1.0" encoding="utf-8"?>
<ds:datastoreItem xmlns:ds="http://schemas.openxmlformats.org/officeDocument/2006/customXml" ds:itemID="{39D1131F-8892-48CE-999C-DF46992D2031}"/>
</file>

<file path=docProps/app.xml><?xml version="1.0" encoding="utf-8"?>
<Properties xmlns="http://schemas.openxmlformats.org/officeDocument/2006/extended-properties" xmlns:vt="http://schemas.openxmlformats.org/officeDocument/2006/docPropsVTypes">
  <TotalTime>1890</TotalTime>
  <Words>781</Words>
  <Application>Microsoft Office PowerPoint</Application>
  <PresentationFormat>On-screen Show (16:9)</PresentationFormat>
  <Paragraphs>30</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Roboto</vt:lpstr>
      <vt:lpstr>Arial Unicode MS</vt:lpstr>
      <vt:lpstr>Arial</vt:lpstr>
      <vt:lpstr>Proxima Nova</vt:lpstr>
      <vt:lpstr>Simple Light</vt:lpstr>
      <vt:lpstr>Spearmint</vt:lpstr>
      <vt:lpstr>Ex. Responsive band Webpage</vt:lpstr>
      <vt:lpstr>Design for Mobile View</vt:lpstr>
      <vt:lpstr>Mobile, tablet, and desktop wireframes</vt:lpstr>
      <vt:lpstr>Design for Tablet View</vt:lpstr>
      <vt:lpstr>Media Query for Tablet</vt:lpstr>
      <vt:lpstr>Desktop Design</vt:lpstr>
      <vt:lpstr>Multiple DPRs</vt:lpstr>
      <vt:lpstr>Member Images for Various DPRs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45</cp:revision>
  <dcterms:modified xsi:type="dcterms:W3CDTF">2025-01-23T21:55:41Z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