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2"/>
  </p:notesMasterIdLst>
  <p:sldIdLst>
    <p:sldId id="256" r:id="rId3"/>
    <p:sldId id="257" r:id="rId4"/>
    <p:sldId id="299" r:id="rId5"/>
    <p:sldId id="287" r:id="rId6"/>
    <p:sldId id="312" r:id="rId7"/>
    <p:sldId id="313" r:id="rId8"/>
    <p:sldId id="315" r:id="rId9"/>
    <p:sldId id="316" r:id="rId10"/>
    <p:sldId id="317" r:id="rId11"/>
  </p:sldIdLst>
  <p:sldSz cx="9144000" cy="5143500" type="screen16x9"/>
  <p:notesSz cx="6858000" cy="9144000"/>
  <p:embeddedFontLst>
    <p:embeddedFont>
      <p:font typeface="Proxima Nova" panose="020B0604020202020204" charset="0"/>
      <p:regular r:id="rId13"/>
      <p:bold r:id="rId14"/>
      <p:italic r:id="rId15"/>
      <p:boldItalic r:id="rId16"/>
    </p:embeddedFon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customXml" Target="../customXml/item2.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customXml" Target="../customXml/item1.xml"/><Relationship Id="rId2" Type="http://schemas.openxmlformats.org/officeDocument/2006/relationships/slideMaster" Target="slideMasters/slideMaster2.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2.fntdata"/><Relationship Id="rId22" Type="http://schemas.openxmlformats.org/officeDocument/2006/relationships/viewProps" Target="viewProps.xml"/><Relationship Id="rId27"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JavaScript syntax and variables. In this lecture we will go through </a:t>
            </a:r>
            <a:r>
              <a:rPr lang="en-US" sz="1100" b="0" dirty="0" err="1">
                <a:solidFill>
                  <a:schemeClr val="accent1">
                    <a:lumMod val="50000"/>
                  </a:schemeClr>
                </a:solidFill>
                <a:latin typeface="+mj-lt"/>
                <a:ea typeface="Roboto"/>
                <a:cs typeface="Roboto"/>
                <a:sym typeface="Roboto"/>
              </a:rPr>
              <a:t>javaScript</a:t>
            </a:r>
            <a:r>
              <a:rPr lang="en-US" sz="1100" b="0" dirty="0">
                <a:solidFill>
                  <a:schemeClr val="accent1">
                    <a:lumMod val="50000"/>
                  </a:schemeClr>
                </a:solidFill>
                <a:latin typeface="+mj-lt"/>
                <a:ea typeface="Roboto"/>
                <a:cs typeface="Roboto"/>
                <a:sym typeface="Roboto"/>
              </a:rPr>
              <a:t> background, variables, data types, comments and semicolons, input and output</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JavaScript, created in 1995 by Brendan Eich, enables dynamic web interactions. It was standardized as ECMAScript in 1997, with yearly updates to improve the language. JavaScript is widely used in browsers, web applications, and server-side environments like Node.js. It runs efficiently using just-in-time (JIT) compilation, ensuring fast execution and high performance across platforms.</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let’s discuss variables. In JavaScript, variables are declared using the let keyword followed by the variable name, like let score. Values can be assigned later, such as score equal to 2, or during declaration, known as initialization, like let max Value equal to 5. Best practice is to always declare variables before assigning values to maintain clarity and avoid potential errors in the code.</a:t>
            </a:r>
          </a:p>
          <a:p>
            <a:pPr marL="139700" indent="0">
              <a:buNone/>
            </a:pPr>
            <a:endParaRPr lang="en-US" dirty="0"/>
          </a:p>
        </p:txBody>
      </p:sp>
    </p:spTree>
    <p:extLst>
      <p:ext uri="{BB962C8B-B14F-4D97-AF65-F5344CB8AC3E}">
        <p14:creationId xmlns:p14="http://schemas.microsoft.com/office/powerpoint/2010/main" val="41303791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variable usage in JavaScript. A variable can be declared using let, like let num Songs. Values can be assigned later like num Songs equal to 5 or during declaration, known as initialization like let num Albums equal to 20. While variables can be assigned without declaration like hit Count equal to 10, it is best practice to always declare them to avoid issues.</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B4AC7D2-9CF6-F677-FFAB-1765E0C26E2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567A19E-83D5-BD01-8DAB-9DB73B4A6B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449DE7D-CE96-514E-AC31-C0F401A9FC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Identifiers in JavaScript are names for variables, constants, or functions. They can include letters, digits, underscores, and dollar sign, but cannot start with a digit or be a reserved word. Variables typically use camel Case, starting lowercase and capitalizing subsequent words like last Price. Constants are declared with const and cannot change. Always declare variables before assigning values for clarity.</a:t>
            </a:r>
          </a:p>
          <a:p>
            <a:pPr marL="139700" indent="0">
              <a:buNone/>
            </a:pPr>
            <a:endParaRPr lang="en-US" dirty="0"/>
          </a:p>
        </p:txBody>
      </p:sp>
    </p:spTree>
    <p:extLst>
      <p:ext uri="{BB962C8B-B14F-4D97-AF65-F5344CB8AC3E}">
        <p14:creationId xmlns:p14="http://schemas.microsoft.com/office/powerpoint/2010/main" val="24129225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7398ADA-14E0-B137-6460-CA375976FAB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6690F34-D82A-37D6-C4F4-323EB9F836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D75BC59-7D90-8CC9-17F2-3E44B08ABF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JavaScript supports various data types. Strings represent text in quotes, numbers include integers and decimals, and </a:t>
            </a:r>
            <a:r>
              <a:rPr lang="en-US" dirty="0" err="1"/>
              <a:t>booleans</a:t>
            </a:r>
            <a:r>
              <a:rPr lang="en-US" dirty="0"/>
              <a:t> store true or false values. Arrays hold lists of items, while objects are collections of key value pairs. Undefined indicates a variable without a value, and null represents an intentional absence of value. These types are essential for handling and organizing data in programs.</a:t>
            </a:r>
          </a:p>
          <a:p>
            <a:pPr marL="139700" indent="0">
              <a:buNone/>
            </a:pPr>
            <a:endParaRPr lang="en-US" dirty="0"/>
          </a:p>
        </p:txBody>
      </p:sp>
    </p:spTree>
    <p:extLst>
      <p:ext uri="{BB962C8B-B14F-4D97-AF65-F5344CB8AC3E}">
        <p14:creationId xmlns:p14="http://schemas.microsoft.com/office/powerpoint/2010/main" val="26415086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A4EFA5B-C9F5-9166-F87B-35970114057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D1139A9-E095-F7C8-20D1-6FEAF0F98D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56EB318-7D88-953C-964D-B95F703F720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JavaScript, comments are ignored by the interpreter. Use double back slash for single line comments and forward slash asterisk and  asterisk back slash for multi line comments. Semicolons are not mandatory unless two statements are on the same line. Whether you choose to use semicolons or not, maintain consistency throughout your code for better readability.</a:t>
            </a:r>
          </a:p>
          <a:p>
            <a:pPr marL="139700" indent="0">
              <a:buNone/>
            </a:pPr>
            <a:endParaRPr lang="en-US" dirty="0"/>
          </a:p>
        </p:txBody>
      </p:sp>
    </p:spTree>
    <p:extLst>
      <p:ext uri="{BB962C8B-B14F-4D97-AF65-F5344CB8AC3E}">
        <p14:creationId xmlns:p14="http://schemas.microsoft.com/office/powerpoint/2010/main" val="36496001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JavaScript, comments are used to leave notes or explanations for developers. Single line comments start with two forward slashes and are used for short notes, like forward slash forward slash Single line comment. Multi-line comments begin with forward slash asterisk and end with asterisk forward slash. These comments span multiple lines and are ignored by the interpreter.</a:t>
            </a:r>
          </a:p>
          <a:p>
            <a:pPr marL="139700" indent="0">
              <a:buNone/>
            </a:pPr>
            <a:endParaRPr lang="en-US" dirty="0"/>
          </a:p>
        </p:txBody>
      </p:sp>
    </p:spTree>
    <p:extLst>
      <p:ext uri="{BB962C8B-B14F-4D97-AF65-F5344CB8AC3E}">
        <p14:creationId xmlns:p14="http://schemas.microsoft.com/office/powerpoint/2010/main" val="28353055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20A76CD-D589-908C-D5E7-CA577B81DA7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ED0004B-711D-44CD-CD04-DB2BD28B0E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AE573A3-9613-AD15-8688-E35E660CF9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JavaScript, semicolons are optional at the end of a statement unless multiple statements are placed on the same line. For example, let total Points equals 10 semicolon ends with a semicolon, while let total Lives equals 3 does not require one. However, for total Points equals 5 semicolon total Lives equals 2, semicolons are necessary to separate the two statements on the same line.</a:t>
            </a:r>
          </a:p>
          <a:p>
            <a:pPr marL="139700" indent="0">
              <a:buNone/>
            </a:pPr>
            <a:endParaRPr lang="en-US" dirty="0"/>
          </a:p>
        </p:txBody>
      </p:sp>
    </p:spTree>
    <p:extLst>
      <p:ext uri="{BB962C8B-B14F-4D97-AF65-F5344CB8AC3E}">
        <p14:creationId xmlns:p14="http://schemas.microsoft.com/office/powerpoint/2010/main" val="758109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mj-lt"/>
              </a:rPr>
              <a:t>JS Syntax &amp; Variables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JS background | Variables | Data Types | Comments and Semicolons | Input and Output </a:t>
            </a:r>
            <a:endParaRPr sz="1300" b="1" dirty="0">
              <a:solidFill>
                <a:schemeClr val="accent1">
                  <a:lumMod val="50000"/>
                </a:schemeClr>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spcBef>
                <a:spcPts val="400"/>
              </a:spcBef>
              <a:spcAft>
                <a:spcPts val="1600"/>
              </a:spcAft>
              <a:buNone/>
            </a:pPr>
            <a:endParaRPr dirty="0">
              <a:solidFill>
                <a:schemeClr val="accent1">
                  <a:lumMod val="50000"/>
                </a:schemeClr>
              </a:solidFill>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Background</a:t>
            </a:r>
            <a:endParaRPr sz="3600" b="1" dirty="0">
              <a:latin typeface="Arial"/>
              <a:ea typeface="Arial"/>
              <a:cs typeface="Arial"/>
              <a:sym typeface="Arial"/>
            </a:endParaRPr>
          </a:p>
        </p:txBody>
      </p:sp>
      <p:sp>
        <p:nvSpPr>
          <p:cNvPr id="4" name="Rectangle 2">
            <a:extLst>
              <a:ext uri="{FF2B5EF4-FFF2-40B4-BE49-F238E27FC236}">
                <a16:creationId xmlns:a16="http://schemas.microsoft.com/office/drawing/2014/main" id="{19DDC7F6-4660-8BDD-3CA6-50322DFE76B7}"/>
              </a:ext>
            </a:extLst>
          </p:cNvPr>
          <p:cNvSpPr>
            <a:spLocks noGrp="1" noChangeArrowheads="1"/>
          </p:cNvSpPr>
          <p:nvPr>
            <p:ph type="body" idx="1"/>
          </p:nvPr>
        </p:nvSpPr>
        <p:spPr bwMode="auto">
          <a:xfrm>
            <a:off x="2716214" y="1628765"/>
            <a:ext cx="611608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Created in 1995</a:t>
            </a:r>
            <a:r>
              <a:rPr kumimoji="0" lang="en-US" altLang="en-US" sz="1600" b="0" i="0" u="none" strike="noStrike" cap="none" normalizeH="0" baseline="0" dirty="0">
                <a:ln>
                  <a:noFill/>
                </a:ln>
                <a:solidFill>
                  <a:schemeClr val="tx1"/>
                </a:solidFill>
                <a:effectLst/>
                <a:latin typeface="Arial" panose="020B0604020202020204" pitchFamily="34" charset="0"/>
              </a:rPr>
              <a:t>: By Brendan Eich for dynamic web interactions.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Standardized</a:t>
            </a:r>
            <a:r>
              <a:rPr kumimoji="0" lang="en-US" altLang="en-US" sz="1600" b="0" i="0" u="none" strike="noStrike" cap="none" normalizeH="0" baseline="0" dirty="0">
                <a:ln>
                  <a:noFill/>
                </a:ln>
                <a:solidFill>
                  <a:schemeClr val="tx1"/>
                </a:solidFill>
                <a:effectLst/>
                <a:latin typeface="Arial" panose="020B0604020202020204" pitchFamily="34" charset="0"/>
              </a:rPr>
              <a:t>: As ECMAScript in 1997, with yearly updates.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Wide Adoption</a:t>
            </a:r>
            <a:r>
              <a:rPr kumimoji="0" lang="en-US" altLang="en-US" sz="1600" b="0" i="0" u="none" strike="noStrike" cap="none" normalizeH="0" baseline="0" dirty="0">
                <a:ln>
                  <a:noFill/>
                </a:ln>
                <a:solidFill>
                  <a:schemeClr val="tx1"/>
                </a:solidFill>
                <a:effectLst/>
                <a:latin typeface="Arial" panose="020B0604020202020204" pitchFamily="34" charset="0"/>
              </a:rPr>
              <a:t>: Used in browsers, web apps, and server-side (e.g., Node.js).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Fast Execution</a:t>
            </a:r>
            <a:r>
              <a:rPr kumimoji="0" lang="en-US" altLang="en-US" sz="1600" b="0" i="0" u="none" strike="noStrike" cap="none" normalizeH="0" baseline="0" dirty="0">
                <a:ln>
                  <a:noFill/>
                </a:ln>
                <a:solidFill>
                  <a:schemeClr val="tx1"/>
                </a:solidFill>
                <a:effectLst/>
                <a:latin typeface="Arial" panose="020B0604020202020204" pitchFamily="34" charset="0"/>
              </a:rPr>
              <a:t>: Runs with JIT compilation for speed. </a:t>
            </a:r>
          </a:p>
        </p:txBody>
      </p:sp>
      <p:pic>
        <p:nvPicPr>
          <p:cNvPr id="6" name="Picture 5" descr="A yellow and white logo&#10;&#10;Description automatically generated">
            <a:extLst>
              <a:ext uri="{FF2B5EF4-FFF2-40B4-BE49-F238E27FC236}">
                <a16:creationId xmlns:a16="http://schemas.microsoft.com/office/drawing/2014/main" id="{08A29C75-146C-920E-C7BC-A2FFC12234BD}"/>
              </a:ext>
            </a:extLst>
          </p:cNvPr>
          <p:cNvPicPr>
            <a:picLocks noChangeAspect="1"/>
          </p:cNvPicPr>
          <p:nvPr/>
        </p:nvPicPr>
        <p:blipFill>
          <a:blip r:embed="rId3"/>
          <a:stretch>
            <a:fillRect/>
          </a:stretch>
        </p:blipFill>
        <p:spPr>
          <a:xfrm>
            <a:off x="-362017" y="1864311"/>
            <a:ext cx="3620117" cy="203631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Variables</a:t>
            </a:r>
          </a:p>
        </p:txBody>
      </p:sp>
      <p:sp>
        <p:nvSpPr>
          <p:cNvPr id="2" name="Text Placeholder 1">
            <a:extLst>
              <a:ext uri="{FF2B5EF4-FFF2-40B4-BE49-F238E27FC236}">
                <a16:creationId xmlns:a16="http://schemas.microsoft.com/office/drawing/2014/main" id="{B76B4B34-584D-A156-FC8C-7F66A7343755}"/>
              </a:ext>
            </a:extLst>
          </p:cNvPr>
          <p:cNvSpPr>
            <a:spLocks noGrp="1" noChangeArrowheads="1"/>
          </p:cNvSpPr>
          <p:nvPr>
            <p:ph type="body" idx="1"/>
          </p:nvPr>
        </p:nvSpPr>
        <p:spPr bwMode="auto">
          <a:xfrm>
            <a:off x="435005" y="1429228"/>
            <a:ext cx="827399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Variable Declaration</a:t>
            </a:r>
            <a:r>
              <a:rPr kumimoji="0" lang="en-US" altLang="en-US" sz="1600" b="0" i="0" u="none" strike="noStrike" cap="none" normalizeH="0" baseline="0" dirty="0">
                <a:ln>
                  <a:noFill/>
                </a:ln>
                <a:solidFill>
                  <a:schemeClr val="tx1"/>
                </a:solidFill>
                <a:effectLst/>
                <a:latin typeface="Arial" panose="020B0604020202020204" pitchFamily="34" charset="0"/>
              </a:rPr>
              <a:t>: Declares a variable with </a:t>
            </a:r>
            <a:r>
              <a:rPr kumimoji="0" lang="en-US" altLang="en-US" sz="1600" b="0" i="0" u="none" strike="noStrike" cap="none" normalizeH="0" baseline="0" dirty="0">
                <a:ln>
                  <a:noFill/>
                </a:ln>
                <a:solidFill>
                  <a:schemeClr val="tx1"/>
                </a:solidFill>
                <a:effectLst/>
                <a:latin typeface="Arial Unicode MS"/>
              </a:rPr>
              <a:t>let</a:t>
            </a:r>
            <a:r>
              <a:rPr kumimoji="0" lang="en-US" altLang="en-US" sz="1600" b="0" i="0" u="none" strike="noStrike" cap="none" normalizeH="0" baseline="0" dirty="0">
                <a:ln>
                  <a:noFill/>
                </a:ln>
                <a:solidFill>
                  <a:schemeClr val="tx1"/>
                </a:solidFill>
                <a:effectLst/>
              </a:rPr>
              <a:t> followed by the name (e.g., </a:t>
            </a:r>
            <a:r>
              <a:rPr kumimoji="0" lang="en-US" altLang="en-US" sz="1600" b="0" i="0" u="none" strike="noStrike" cap="none" normalizeH="0" baseline="0" dirty="0">
                <a:ln>
                  <a:noFill/>
                </a:ln>
                <a:solidFill>
                  <a:schemeClr val="tx1"/>
                </a:solidFill>
                <a:effectLst/>
                <a:latin typeface="Arial Unicode MS"/>
              </a:rPr>
              <a:t>let score</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Assignment &amp; Initialization</a:t>
            </a:r>
            <a:r>
              <a:rPr kumimoji="0" lang="en-US" altLang="en-US" sz="1600" b="0" i="0" u="none" strike="noStrike" cap="none" normalizeH="0" baseline="0" dirty="0">
                <a:ln>
                  <a:noFill/>
                </a:ln>
                <a:solidFill>
                  <a:schemeClr val="tx1"/>
                </a:solidFill>
                <a:effectLst/>
                <a:latin typeface="Arial" panose="020B0604020202020204" pitchFamily="34" charset="0"/>
              </a:rPr>
              <a:t>: Assign values later (e.g., </a:t>
            </a:r>
            <a:r>
              <a:rPr kumimoji="0" lang="en-US" altLang="en-US" sz="1600" b="0" i="0" u="none" strike="noStrike" cap="none" normalizeH="0" baseline="0" dirty="0">
                <a:ln>
                  <a:noFill/>
                </a:ln>
                <a:solidFill>
                  <a:schemeClr val="tx1"/>
                </a:solidFill>
                <a:effectLst/>
                <a:latin typeface="Arial Unicode MS"/>
              </a:rPr>
              <a:t>score = 2</a:t>
            </a:r>
            <a:r>
              <a:rPr kumimoji="0" lang="en-US" altLang="en-US" sz="1600" b="0" i="0" u="none" strike="noStrike" cap="none" normalizeH="0" baseline="0" dirty="0">
                <a:ln>
                  <a:noFill/>
                </a:ln>
                <a:solidFill>
                  <a:schemeClr val="tx1"/>
                </a:solidFill>
                <a:effectLst/>
              </a:rPr>
              <a:t>) or during declaration (e.g., </a:t>
            </a:r>
            <a:r>
              <a:rPr kumimoji="0" lang="en-US" altLang="en-US" sz="1600" b="0" i="0" u="none" strike="noStrike" cap="none" normalizeH="0" baseline="0" dirty="0">
                <a:ln>
                  <a:noFill/>
                </a:ln>
                <a:solidFill>
                  <a:schemeClr val="tx1"/>
                </a:solidFill>
                <a:effectLst/>
                <a:latin typeface="Arial Unicode MS"/>
              </a:rPr>
              <a:t>let </a:t>
            </a:r>
            <a:r>
              <a:rPr kumimoji="0" lang="en-US" altLang="en-US" sz="1600" b="0" i="0" u="none" strike="noStrike" cap="none" normalizeH="0" baseline="0" dirty="0" err="1">
                <a:ln>
                  <a:noFill/>
                </a:ln>
                <a:solidFill>
                  <a:schemeClr val="tx1"/>
                </a:solidFill>
                <a:effectLst/>
                <a:latin typeface="Arial Unicode MS"/>
              </a:rPr>
              <a:t>maxValue</a:t>
            </a:r>
            <a:r>
              <a:rPr kumimoji="0" lang="en-US" altLang="en-US" sz="1600" b="0" i="0" u="none" strike="noStrike" cap="none" normalizeH="0" baseline="0" dirty="0">
                <a:ln>
                  <a:noFill/>
                </a:ln>
                <a:solidFill>
                  <a:schemeClr val="tx1"/>
                </a:solidFill>
                <a:effectLst/>
                <a:latin typeface="Arial Unicode MS"/>
              </a:rPr>
              <a:t> = 5</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Best Practice</a:t>
            </a:r>
            <a:r>
              <a:rPr kumimoji="0" lang="en-US" altLang="en-US" sz="1600" b="0" i="0" u="none" strike="noStrike" cap="none" normalizeH="0" baseline="0" dirty="0">
                <a:ln>
                  <a:noFill/>
                </a:ln>
                <a:solidFill>
                  <a:schemeClr val="tx1"/>
                </a:solidFill>
                <a:effectLst/>
                <a:latin typeface="Arial" panose="020B0604020202020204" pitchFamily="34" charset="0"/>
              </a:rPr>
              <a:t>: Always declare a variable before assigning a value. </a:t>
            </a:r>
          </a:p>
        </p:txBody>
      </p:sp>
    </p:spTree>
    <p:extLst>
      <p:ext uri="{BB962C8B-B14F-4D97-AF65-F5344CB8AC3E}">
        <p14:creationId xmlns:p14="http://schemas.microsoft.com/office/powerpoint/2010/main" val="296054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A0B81525-93D6-DFD8-D4E0-5F94CB4E96E2}"/>
              </a:ext>
            </a:extLst>
          </p:cNvPr>
          <p:cNvPicPr>
            <a:picLocks noChangeAspect="1"/>
          </p:cNvPicPr>
          <p:nvPr/>
        </p:nvPicPr>
        <p:blipFill>
          <a:blip r:embed="rId3"/>
          <a:stretch>
            <a:fillRect/>
          </a:stretch>
        </p:blipFill>
        <p:spPr>
          <a:xfrm>
            <a:off x="546309" y="1653382"/>
            <a:ext cx="7719865" cy="2270548"/>
          </a:xfrm>
          <a:prstGeom prst="rect">
            <a:avLst/>
          </a:prstGeom>
        </p:spPr>
      </p:pic>
      <p:sp>
        <p:nvSpPr>
          <p:cNvPr id="7" name="Google Shape;110;p26">
            <a:extLst>
              <a:ext uri="{FF2B5EF4-FFF2-40B4-BE49-F238E27FC236}">
                <a16:creationId xmlns:a16="http://schemas.microsoft.com/office/drawing/2014/main" id="{CD2F0E32-85E4-8D24-B5A9-EAFB055D92C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Variables Example</a:t>
            </a:r>
          </a:p>
        </p:txBody>
      </p:sp>
    </p:spTree>
    <p:extLst>
      <p:ext uri="{BB962C8B-B14F-4D97-AF65-F5344CB8AC3E}">
        <p14:creationId xmlns:p14="http://schemas.microsoft.com/office/powerpoint/2010/main" val="541060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9B6CED1-402E-3F21-2499-B85EBCEF3A9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CDD5BFB-D7EB-5DEE-16C3-E48E55E0B68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Identifiers and Constants</a:t>
            </a:r>
            <a:endParaRPr sz="3600" b="1" dirty="0">
              <a:latin typeface="Arial"/>
              <a:ea typeface="Arial"/>
              <a:cs typeface="Arial"/>
              <a:sym typeface="Arial"/>
            </a:endParaRPr>
          </a:p>
        </p:txBody>
      </p:sp>
      <p:sp>
        <p:nvSpPr>
          <p:cNvPr id="4" name="Rectangle 2">
            <a:extLst>
              <a:ext uri="{FF2B5EF4-FFF2-40B4-BE49-F238E27FC236}">
                <a16:creationId xmlns:a16="http://schemas.microsoft.com/office/drawing/2014/main" id="{BABCE531-83E0-A3E7-7FEB-8EA5397375A7}"/>
              </a:ext>
            </a:extLst>
          </p:cNvPr>
          <p:cNvSpPr>
            <a:spLocks noGrp="1" noChangeArrowheads="1"/>
          </p:cNvSpPr>
          <p:nvPr>
            <p:ph type="body" idx="1"/>
          </p:nvPr>
        </p:nvSpPr>
        <p:spPr bwMode="auto">
          <a:xfrm>
            <a:off x="387480" y="1263453"/>
            <a:ext cx="836903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Identifier Rules</a:t>
            </a:r>
            <a:r>
              <a:rPr kumimoji="0" lang="en-US" altLang="en-US" sz="1600" b="0" i="0" u="none" strike="noStrike" cap="none" normalizeH="0" baseline="0" dirty="0">
                <a:ln>
                  <a:noFill/>
                </a:ln>
                <a:solidFill>
                  <a:schemeClr val="tx1"/>
                </a:solidFill>
                <a:effectLst/>
                <a:latin typeface="+mj-lt"/>
              </a:rPr>
              <a:t>: Names can include letters, digits, underscores, or $, but cannot start with a digit or be a reserved word.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Camel Casing</a:t>
            </a:r>
            <a:r>
              <a:rPr kumimoji="0" lang="en-US" altLang="en-US" sz="1600" b="0" i="0" u="none" strike="noStrike" cap="none" normalizeH="0" baseline="0" dirty="0">
                <a:ln>
                  <a:noFill/>
                </a:ln>
                <a:solidFill>
                  <a:schemeClr val="tx1"/>
                </a:solidFill>
                <a:effectLst/>
                <a:latin typeface="+mj-lt"/>
              </a:rPr>
              <a:t>: Use camelCase for variables, starting with lowercase and capitalizing subsequent words (e.g., </a:t>
            </a:r>
            <a:r>
              <a:rPr kumimoji="0" lang="en-US" altLang="en-US" sz="1600" b="0" i="0" u="none" strike="noStrike" cap="none" normalizeH="0" baseline="0" dirty="0" err="1">
                <a:ln>
                  <a:noFill/>
                </a:ln>
                <a:solidFill>
                  <a:schemeClr val="tx1"/>
                </a:solidFill>
                <a:effectLst/>
                <a:latin typeface="+mj-lt"/>
              </a:rPr>
              <a:t>lastPrice</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Constants</a:t>
            </a:r>
            <a:r>
              <a:rPr kumimoji="0" lang="en-US" altLang="en-US" sz="1600" b="0" i="0" u="none" strike="noStrike" cap="none" normalizeH="0" baseline="0" dirty="0">
                <a:ln>
                  <a:noFill/>
                </a:ln>
                <a:solidFill>
                  <a:schemeClr val="tx1"/>
                </a:solidFill>
                <a:effectLst/>
                <a:latin typeface="+mj-lt"/>
              </a:rPr>
              <a:t>: Declared with const, constants are initialized variables that cannot change.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Best Practice</a:t>
            </a:r>
            <a:r>
              <a:rPr kumimoji="0" lang="en-US" altLang="en-US" sz="1600" b="0" i="0" u="none" strike="noStrike" cap="none" normalizeH="0" baseline="0" dirty="0">
                <a:ln>
                  <a:noFill/>
                </a:ln>
                <a:solidFill>
                  <a:schemeClr val="tx1"/>
                </a:solidFill>
                <a:effectLst/>
                <a:latin typeface="+mj-lt"/>
              </a:rPr>
              <a:t>: Always declare variables before assigning values. </a:t>
            </a:r>
          </a:p>
        </p:txBody>
      </p:sp>
    </p:spTree>
    <p:extLst>
      <p:ext uri="{BB962C8B-B14F-4D97-AF65-F5344CB8AC3E}">
        <p14:creationId xmlns:p14="http://schemas.microsoft.com/office/powerpoint/2010/main" val="280848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F6D6FCA-A299-A249-0C13-88719CE4C89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E437D14-8815-CA18-8974-08D63E20728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Common Data Types</a:t>
            </a:r>
          </a:p>
        </p:txBody>
      </p:sp>
      <p:pic>
        <p:nvPicPr>
          <p:cNvPr id="5" name="Picture 4">
            <a:extLst>
              <a:ext uri="{FF2B5EF4-FFF2-40B4-BE49-F238E27FC236}">
                <a16:creationId xmlns:a16="http://schemas.microsoft.com/office/drawing/2014/main" id="{AB99E0C8-B93F-AD95-9978-68DA209248E7}"/>
              </a:ext>
            </a:extLst>
          </p:cNvPr>
          <p:cNvPicPr>
            <a:picLocks noChangeAspect="1"/>
          </p:cNvPicPr>
          <p:nvPr/>
        </p:nvPicPr>
        <p:blipFill>
          <a:blip r:embed="rId3"/>
          <a:stretch>
            <a:fillRect/>
          </a:stretch>
        </p:blipFill>
        <p:spPr>
          <a:xfrm>
            <a:off x="655782" y="1232184"/>
            <a:ext cx="7499744" cy="3715354"/>
          </a:xfrm>
          <a:prstGeom prst="rect">
            <a:avLst/>
          </a:prstGeom>
        </p:spPr>
      </p:pic>
    </p:spTree>
    <p:extLst>
      <p:ext uri="{BB962C8B-B14F-4D97-AF65-F5344CB8AC3E}">
        <p14:creationId xmlns:p14="http://schemas.microsoft.com/office/powerpoint/2010/main" val="295225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2884FE3-7D6F-5066-812E-95AE2691F3C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75C006-2DF2-2366-CFA7-C39729108B4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Comments and Semicolons</a:t>
            </a:r>
            <a:endParaRPr sz="3600" b="1" dirty="0">
              <a:latin typeface="Arial"/>
              <a:ea typeface="Arial"/>
              <a:cs typeface="Arial"/>
              <a:sym typeface="Arial"/>
            </a:endParaRPr>
          </a:p>
        </p:txBody>
      </p:sp>
      <p:sp>
        <p:nvSpPr>
          <p:cNvPr id="4" name="Rectangle 2">
            <a:extLst>
              <a:ext uri="{FF2B5EF4-FFF2-40B4-BE49-F238E27FC236}">
                <a16:creationId xmlns:a16="http://schemas.microsoft.com/office/drawing/2014/main" id="{1CC512DC-E77A-5782-A29B-F2E3E005FE51}"/>
              </a:ext>
            </a:extLst>
          </p:cNvPr>
          <p:cNvSpPr>
            <a:spLocks noGrp="1" noChangeArrowheads="1"/>
          </p:cNvSpPr>
          <p:nvPr>
            <p:ph type="body" idx="1"/>
          </p:nvPr>
        </p:nvSpPr>
        <p:spPr bwMode="auto">
          <a:xfrm>
            <a:off x="387480" y="1538662"/>
            <a:ext cx="836903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Comments</a:t>
            </a:r>
            <a:r>
              <a:rPr kumimoji="0" lang="en-US" altLang="en-US" sz="1600" b="0" i="0" u="none" strike="noStrike" cap="none" normalizeH="0" baseline="0" dirty="0">
                <a:ln>
                  <a:noFill/>
                </a:ln>
                <a:solidFill>
                  <a:schemeClr val="tx1"/>
                </a:solidFill>
                <a:effectLst/>
                <a:latin typeface="Arial" panose="020B0604020202020204" pitchFamily="34" charset="0"/>
              </a:rPr>
              <a:t>: Use </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a:ln>
                  <a:noFill/>
                </a:ln>
                <a:solidFill>
                  <a:schemeClr val="tx1"/>
                </a:solidFill>
                <a:effectLst/>
              </a:rPr>
              <a:t> for single-line and </a:t>
            </a:r>
            <a:r>
              <a:rPr kumimoji="0" lang="en-US" altLang="en-US" sz="1600" b="0" i="0" u="none" strike="noStrike" cap="none" normalizeH="0" baseline="0" dirty="0">
                <a:ln>
                  <a:noFill/>
                </a:ln>
                <a:solidFill>
                  <a:schemeClr val="tx1"/>
                </a:solidFill>
                <a:effectLst/>
                <a:latin typeface="Arial Unicode MS"/>
              </a:rPr>
              <a:t>/* */</a:t>
            </a:r>
            <a:r>
              <a:rPr kumimoji="0" lang="en-US" altLang="en-US" sz="1600" b="0" i="0" u="none" strike="noStrike" cap="none" normalizeH="0" baseline="0" dirty="0">
                <a:ln>
                  <a:noFill/>
                </a:ln>
                <a:solidFill>
                  <a:schemeClr val="tx1"/>
                </a:solidFill>
                <a:effectLst/>
              </a:rPr>
              <a:t> for multi-line comments; ignored by the interpreter.</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Semicolons</a:t>
            </a:r>
            <a:r>
              <a:rPr kumimoji="0" lang="en-US" altLang="en-US" sz="1600" b="0" i="0" u="none" strike="noStrike" cap="none" normalizeH="0" baseline="0" dirty="0">
                <a:ln>
                  <a:noFill/>
                </a:ln>
                <a:solidFill>
                  <a:schemeClr val="tx1"/>
                </a:solidFill>
                <a:effectLst/>
                <a:latin typeface="Arial" panose="020B0604020202020204" pitchFamily="34" charset="0"/>
              </a:rPr>
              <a:t>: Not required unless two statements are on the same line; good practice is to avoid this.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Consistency</a:t>
            </a:r>
            <a:r>
              <a:rPr kumimoji="0" lang="en-US" altLang="en-US" sz="1600" b="0" i="0" u="none" strike="noStrike" cap="none" normalizeH="0" baseline="0" dirty="0">
                <a:ln>
                  <a:noFill/>
                </a:ln>
                <a:solidFill>
                  <a:schemeClr val="tx1"/>
                </a:solidFill>
                <a:effectLst/>
                <a:latin typeface="Arial" panose="020B0604020202020204" pitchFamily="34" charset="0"/>
              </a:rPr>
              <a:t>: Use semicolons consistently throughout the code, whether you include them or not. </a:t>
            </a:r>
          </a:p>
        </p:txBody>
      </p:sp>
    </p:spTree>
    <p:extLst>
      <p:ext uri="{BB962C8B-B14F-4D97-AF65-F5344CB8AC3E}">
        <p14:creationId xmlns:p14="http://schemas.microsoft.com/office/powerpoint/2010/main" val="8924167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Comments Example</a:t>
            </a:r>
          </a:p>
        </p:txBody>
      </p:sp>
      <p:pic>
        <p:nvPicPr>
          <p:cNvPr id="3" name="Picture 2">
            <a:extLst>
              <a:ext uri="{FF2B5EF4-FFF2-40B4-BE49-F238E27FC236}">
                <a16:creationId xmlns:a16="http://schemas.microsoft.com/office/drawing/2014/main" id="{F04FE3F7-E7ED-87B2-0DF0-0448367873F3}"/>
              </a:ext>
            </a:extLst>
          </p:cNvPr>
          <p:cNvPicPr>
            <a:picLocks noChangeAspect="1"/>
          </p:cNvPicPr>
          <p:nvPr/>
        </p:nvPicPr>
        <p:blipFill>
          <a:blip r:embed="rId3"/>
          <a:stretch>
            <a:fillRect/>
          </a:stretch>
        </p:blipFill>
        <p:spPr>
          <a:xfrm>
            <a:off x="2618912" y="1967609"/>
            <a:ext cx="3119167" cy="1459426"/>
          </a:xfrm>
          <a:prstGeom prst="rect">
            <a:avLst/>
          </a:prstGeom>
        </p:spPr>
      </p:pic>
    </p:spTree>
    <p:extLst>
      <p:ext uri="{BB962C8B-B14F-4D97-AF65-F5344CB8AC3E}">
        <p14:creationId xmlns:p14="http://schemas.microsoft.com/office/powerpoint/2010/main" val="1277901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DDFB003-4A98-D658-F767-9AB63741BDE9}"/>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B7238D1E-AEC9-BF24-DC52-61E38D469D4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a:latin typeface="+mj-lt"/>
              </a:rPr>
              <a:t>Semicolon</a:t>
            </a:r>
            <a:r>
              <a:rPr lang="en-US" sz="3600" b="1" i="0" dirty="0">
                <a:effectLst/>
                <a:latin typeface="+mj-lt"/>
              </a:rPr>
              <a:t> Example</a:t>
            </a:r>
          </a:p>
        </p:txBody>
      </p:sp>
      <p:pic>
        <p:nvPicPr>
          <p:cNvPr id="4" name="Picture 3">
            <a:extLst>
              <a:ext uri="{FF2B5EF4-FFF2-40B4-BE49-F238E27FC236}">
                <a16:creationId xmlns:a16="http://schemas.microsoft.com/office/drawing/2014/main" id="{E42DC404-C0CA-4FCE-DED1-81929264BC3D}"/>
              </a:ext>
            </a:extLst>
          </p:cNvPr>
          <p:cNvPicPr>
            <a:picLocks noChangeAspect="1"/>
          </p:cNvPicPr>
          <p:nvPr/>
        </p:nvPicPr>
        <p:blipFill>
          <a:blip r:embed="rId3"/>
          <a:stretch>
            <a:fillRect/>
          </a:stretch>
        </p:blipFill>
        <p:spPr>
          <a:xfrm>
            <a:off x="1378109" y="1832377"/>
            <a:ext cx="5954455" cy="1762832"/>
          </a:xfrm>
          <a:prstGeom prst="rect">
            <a:avLst/>
          </a:prstGeom>
        </p:spPr>
      </p:pic>
    </p:spTree>
    <p:extLst>
      <p:ext uri="{BB962C8B-B14F-4D97-AF65-F5344CB8AC3E}">
        <p14:creationId xmlns:p14="http://schemas.microsoft.com/office/powerpoint/2010/main" val="210680314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2025-01-25T17:46:19+00:00</DateTime>
  </documentManagement>
</p:properties>
</file>

<file path=customXml/itemProps1.xml><?xml version="1.0" encoding="utf-8"?>
<ds:datastoreItem xmlns:ds="http://schemas.openxmlformats.org/officeDocument/2006/customXml" ds:itemID="{B6A86D73-B4DE-410B-9E18-7D444A0F2F37}"/>
</file>

<file path=customXml/itemProps2.xml><?xml version="1.0" encoding="utf-8"?>
<ds:datastoreItem xmlns:ds="http://schemas.openxmlformats.org/officeDocument/2006/customXml" ds:itemID="{AB67EAC3-1BC9-4668-8C6C-15CC0D61FA18}"/>
</file>

<file path=customXml/itemProps3.xml><?xml version="1.0" encoding="utf-8"?>
<ds:datastoreItem xmlns:ds="http://schemas.openxmlformats.org/officeDocument/2006/customXml" ds:itemID="{06664845-26E7-4B07-B930-7D190954497C}"/>
</file>

<file path=docProps/app.xml><?xml version="1.0" encoding="utf-8"?>
<Properties xmlns="http://schemas.openxmlformats.org/officeDocument/2006/extended-properties" xmlns:vt="http://schemas.openxmlformats.org/officeDocument/2006/docPropsVTypes">
  <TotalTime>1916</TotalTime>
  <Words>871</Words>
  <Application>Microsoft Office PowerPoint</Application>
  <PresentationFormat>On-screen Show (16:9)</PresentationFormat>
  <Paragraphs>34</Paragraphs>
  <Slides>9</Slides>
  <Notes>9</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9</vt:i4>
      </vt:variant>
    </vt:vector>
  </HeadingPairs>
  <TitlesOfParts>
    <vt:vector size="15" baseType="lpstr">
      <vt:lpstr>Proxima Nova</vt:lpstr>
      <vt:lpstr>Roboto</vt:lpstr>
      <vt:lpstr>Arial Unicode MS</vt:lpstr>
      <vt:lpstr>Arial</vt:lpstr>
      <vt:lpstr>Simple Light</vt:lpstr>
      <vt:lpstr>Spearmint</vt:lpstr>
      <vt:lpstr>JS Syntax &amp; Variables</vt:lpstr>
      <vt:lpstr>Background</vt:lpstr>
      <vt:lpstr>Variables</vt:lpstr>
      <vt:lpstr>Variables Example</vt:lpstr>
      <vt:lpstr>Identifiers and Constants</vt:lpstr>
      <vt:lpstr>Common Data Types</vt:lpstr>
      <vt:lpstr>Comments and Semicolons</vt:lpstr>
      <vt:lpstr>Comments Example</vt:lpstr>
      <vt:lpstr>Semicolon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47</cp:revision>
  <dcterms:modified xsi:type="dcterms:W3CDTF">2025-01-23T21:49:17Z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