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23" r:id="rId5"/>
    <p:sldId id="316" r:id="rId6"/>
    <p:sldId id="329" r:id="rId7"/>
    <p:sldId id="327" r:id="rId8"/>
    <p:sldId id="299" r:id="rId9"/>
    <p:sldId id="287" r:id="rId10"/>
    <p:sldId id="333" r:id="rId11"/>
    <p:sldId id="334"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Maps.</a:t>
            </a:r>
            <a:r>
              <a:rPr lang="en-US" dirty="0"/>
              <a:t> In this lecture, we will cover key concepts, including using objects as maps, iterating through properties with the for-in loop, exploring additional object map properties, and understanding the advanced features of Map objects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B26EA-2449-E186-49F4-E13D81666DE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2A9802E-C1AF-0B91-4634-097D41139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B6C21D-1861-F949-D534-F00C05AC96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using the Map object in JavaScript. The set method adds key-value pairs like state abbreviations and capitals. The size property shows the total number of entries. The has method checks if a key exists, and get retrieves its value. A for-of loop iterates through all entries, displaying state abbreviations and their capitals. This highlights the Map object’s flexibility and efficiency. Thanks for watching the lecture.</a:t>
            </a:r>
          </a:p>
          <a:p>
            <a:pPr marL="139700" indent="0">
              <a:buNone/>
            </a:pPr>
            <a:endParaRPr lang="en-US" dirty="0"/>
          </a:p>
        </p:txBody>
      </p:sp>
    </p:spTree>
    <p:extLst>
      <p:ext uri="{BB962C8B-B14F-4D97-AF65-F5344CB8AC3E}">
        <p14:creationId xmlns:p14="http://schemas.microsoft.com/office/powerpoint/2010/main" val="30788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 us explore objects as maps. A map is a data structure that associates keys with values, treating each pair as an element. In JavaScript, objects can function as maps, where keys are property names and values are property values. Elements in an object-as-map can be accessed using bracket notation, such as my Map with value key. This approach allows for efficient data storage and retrieval.</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an example of using an object as a map in JavaScript. The </a:t>
            </a:r>
            <a:r>
              <a:rPr lang="en-US" dirty="0" err="1"/>
              <a:t>stateCapitals</a:t>
            </a:r>
            <a:r>
              <a:rPr lang="en-US" dirty="0"/>
              <a:t> object stores state abbreviations as keys and their capitals as values. Using bracket notation, we can access values, such as </a:t>
            </a:r>
            <a:r>
              <a:rPr lang="en-US" dirty="0" err="1"/>
              <a:t>stateCapitals</a:t>
            </a:r>
            <a:r>
              <a:rPr lang="en-US" dirty="0"/>
              <a:t>["CO"], which outputs Denver. Additionally, we can add new key-value pairs, like setting </a:t>
            </a:r>
            <a:r>
              <a:rPr lang="en-US" dirty="0" err="1"/>
              <a:t>stateCapitals</a:t>
            </a:r>
            <a:r>
              <a:rPr lang="en-US" dirty="0"/>
              <a:t>["TX"] to Austin. This demonstrates how objects serve as simple and efficient maps.</a:t>
            </a:r>
          </a:p>
          <a:p>
            <a:pPr marL="139700" indent="0">
              <a:buNone/>
            </a:pPr>
            <a:endParaRPr lang="en-US" dirty="0"/>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 us look at the for-in loop, which is used to iterate over an object's properties in arbitrary order. This makes it ideal for traversing object map elements. The syntax involves a variable on the left side of the in keyword and an object on the right. During each iteration, the variable is assigned the name of one of the object's properties, allowing us to access or manipulate its values.</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939F41-6763-F1FF-286A-FE1E0A2C7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0C35121-436E-6AE8-4AC6-453A258DFE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F37C41-5B59-8328-2687-30E6EE284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the syntax for the for-in loop in JavaScript. The loop begins with the for keyword, followed by parentheses. Inside the parentheses, a variable is declared using let, followed by the in keyword and the object to iterate over. The loop body, enclosed in curly braces, contains the code to execute for each property in the object. This structure is used to access and process object properties.</a:t>
            </a:r>
          </a:p>
          <a:p>
            <a:pPr marL="139700" indent="0">
              <a:buNone/>
            </a:pPr>
            <a:endParaRPr lang="en-US" dirty="0"/>
          </a:p>
        </p:txBody>
      </p:sp>
    </p:spTree>
    <p:extLst>
      <p:ext uri="{BB962C8B-B14F-4D97-AF65-F5344CB8AC3E}">
        <p14:creationId xmlns:p14="http://schemas.microsoft.com/office/powerpoint/2010/main" val="220821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41DDC4E-5C09-A800-39B4-7E210AB41D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FE7FC7-CC88-C626-7037-9089BBD52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16CFC3-3FBA-5BB7-DCE9-FD9C3035D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an example of using the for-in loop to iterate through an object's properties. The </a:t>
            </a:r>
            <a:r>
              <a:rPr lang="en-US" dirty="0" err="1"/>
              <a:t>stateCapitals</a:t>
            </a:r>
            <a:r>
              <a:rPr lang="en-US" dirty="0"/>
              <a:t> object stores state abbreviations as keys and their capitals as values. The loop iterates over each key in the object, logging both the state abbreviation and its corresponding capital. This demonstrates how the for-in loop efficiently accesses all properties of an object.</a:t>
            </a:r>
          </a:p>
          <a:p>
            <a:pPr marL="139700" indent="0">
              <a:buNone/>
            </a:pPr>
            <a:endParaRPr lang="en-US" dirty="0"/>
          </a:p>
        </p:txBody>
      </p:sp>
    </p:spTree>
    <p:extLst>
      <p:ext uri="{BB962C8B-B14F-4D97-AF65-F5344CB8AC3E}">
        <p14:creationId xmlns:p14="http://schemas.microsoft.com/office/powerpoint/2010/main" val="17976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addition to iteration, there are other key operations for object maps. To get the number of properties in an object, use Object dot keys into OBJ dot length. To check if a property exists, use the in operator, for example, key in OBJ. To remove a property, use the delete operator, such as delete OBJ dot key. These operations enhance the flexibility and functionality of working with object maps.</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is an example demonstrating common object map operations. The Object dot keys method retrieves all keys, while its length gives the count. The in operator checks if a key, like NM exists. The delete operator removes a key-value pair, such as NM. After deletion, checking for NM evaluates to false, and accessing its value returns undefined. This highlights key operations for managing object maps.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A379667-10BB-75A5-300D-E640FAB091F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8F5F9BC-2511-0650-087D-5023C8DBC7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5829B89-0BD1-A78B-1DF6-D9796FFEF7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Map object is a modern and efficient way to store key-value pairs in JavaScript, offering enhanced functionality compared to plain objects. Key methods include set to add or update entries, get to retrieve values, has to check for key existence, and delete to remove entries. The size property provides the count of elements. These features make Map objects versatile for managing dynamic data.</a:t>
            </a:r>
          </a:p>
          <a:p>
            <a:pPr marL="139700" indent="0">
              <a:buNone/>
            </a:pPr>
            <a:endParaRPr lang="en-US" dirty="0"/>
          </a:p>
        </p:txBody>
      </p:sp>
    </p:spTree>
    <p:extLst>
      <p:ext uri="{BB962C8B-B14F-4D97-AF65-F5344CB8AC3E}">
        <p14:creationId xmlns:p14="http://schemas.microsoft.com/office/powerpoint/2010/main" val="80180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Maps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Objects as Maps | For-in Loop | Other Object Map Properties | Map Objects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34DE830-E469-D93E-201B-D029431CB855}"/>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4471FF35-CDB0-2B52-F2E9-64D8C573426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Example</a:t>
            </a:r>
            <a:endParaRPr lang="en-US" sz="4800" b="1" i="0" dirty="0">
              <a:effectLst/>
              <a:latin typeface="+mj-lt"/>
            </a:endParaRPr>
          </a:p>
        </p:txBody>
      </p:sp>
      <p:pic>
        <p:nvPicPr>
          <p:cNvPr id="4" name="Picture 3">
            <a:extLst>
              <a:ext uri="{FF2B5EF4-FFF2-40B4-BE49-F238E27FC236}">
                <a16:creationId xmlns:a16="http://schemas.microsoft.com/office/drawing/2014/main" id="{905BC108-331F-8D77-93B2-3423E4A69484}"/>
              </a:ext>
            </a:extLst>
          </p:cNvPr>
          <p:cNvPicPr>
            <a:picLocks noChangeAspect="1"/>
          </p:cNvPicPr>
          <p:nvPr/>
        </p:nvPicPr>
        <p:blipFill>
          <a:blip r:embed="rId3"/>
          <a:stretch>
            <a:fillRect/>
          </a:stretch>
        </p:blipFill>
        <p:spPr>
          <a:xfrm>
            <a:off x="518966" y="1549128"/>
            <a:ext cx="8106067" cy="2747665"/>
          </a:xfrm>
          <a:prstGeom prst="rect">
            <a:avLst/>
          </a:prstGeom>
        </p:spPr>
      </p:pic>
    </p:spTree>
    <p:extLst>
      <p:ext uri="{BB962C8B-B14F-4D97-AF65-F5344CB8AC3E}">
        <p14:creationId xmlns:p14="http://schemas.microsoft.com/office/powerpoint/2010/main" val="151405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latin typeface="+mj-lt"/>
                <a:ea typeface="Arial"/>
                <a:cs typeface="Arial"/>
                <a:sym typeface="Arial"/>
              </a:rPr>
              <a:t>Object As Maps</a:t>
            </a:r>
            <a:endParaRPr sz="3600" b="1" dirty="0">
              <a:latin typeface="+mj-lt"/>
              <a:ea typeface="Arial"/>
              <a:cs typeface="Arial"/>
              <a:sym typeface="Arial"/>
            </a:endParaRPr>
          </a:p>
        </p:txBody>
      </p:sp>
      <p:sp>
        <p:nvSpPr>
          <p:cNvPr id="3" name="Rectangle 1">
            <a:extLst>
              <a:ext uri="{FF2B5EF4-FFF2-40B4-BE49-F238E27FC236}">
                <a16:creationId xmlns:a16="http://schemas.microsoft.com/office/drawing/2014/main" id="{3E265829-454D-BFAC-4172-2294343A4D9E}"/>
              </a:ext>
            </a:extLst>
          </p:cNvPr>
          <p:cNvSpPr>
            <a:spLocks noGrp="1" noChangeArrowheads="1"/>
          </p:cNvSpPr>
          <p:nvPr>
            <p:ph type="body" idx="1"/>
          </p:nvPr>
        </p:nvSpPr>
        <p:spPr bwMode="auto">
          <a:xfrm>
            <a:off x="2929631" y="1200942"/>
            <a:ext cx="59026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Map Definition</a:t>
            </a:r>
            <a:r>
              <a:rPr kumimoji="0" lang="en-US" altLang="en-US" sz="1600" b="0" i="0" u="none" strike="noStrike" cap="none" normalizeH="0" baseline="0" dirty="0">
                <a:ln>
                  <a:noFill/>
                </a:ln>
                <a:solidFill>
                  <a:schemeClr val="tx1"/>
                </a:solidFill>
                <a:effectLst/>
                <a:latin typeface="Arial" panose="020B0604020202020204" pitchFamily="34" charset="0"/>
              </a:rPr>
              <a:t>: A map (or associative array) is a data structure that maps keys to values, with each key/value pair referred to as an element.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Objects as Maps</a:t>
            </a:r>
            <a:r>
              <a:rPr kumimoji="0" lang="en-US" altLang="en-US" sz="1600" b="0" i="0" u="none" strike="noStrike" cap="none" normalizeH="0" baseline="0" dirty="0">
                <a:ln>
                  <a:noFill/>
                </a:ln>
                <a:solidFill>
                  <a:schemeClr val="tx1"/>
                </a:solidFill>
                <a:effectLst/>
                <a:latin typeface="Arial" panose="020B0604020202020204" pitchFamily="34" charset="0"/>
              </a:rPr>
              <a:t>: In JavaScript, objects can function as maps, where the key is the property name, and the value is the property's value.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Accessing Elements</a:t>
            </a:r>
            <a:r>
              <a:rPr kumimoji="0" lang="en-US" altLang="en-US" sz="1600" b="0" i="0" u="none" strike="noStrike" cap="none" normalizeH="0" baseline="0" dirty="0">
                <a:ln>
                  <a:noFill/>
                </a:ln>
                <a:solidFill>
                  <a:schemeClr val="tx1"/>
                </a:solidFill>
                <a:effectLst/>
                <a:latin typeface="Arial" panose="020B0604020202020204" pitchFamily="34" charset="0"/>
              </a:rPr>
              <a:t>: Individual elements in an object-as-map can be accessed using bracket notation, e.g., </a:t>
            </a:r>
            <a:r>
              <a:rPr kumimoji="0" lang="en-US" altLang="en-US" sz="1600" b="0" i="0" u="none" strike="noStrike" cap="none" normalizeH="0" baseline="0" dirty="0" err="1">
                <a:ln>
                  <a:noFill/>
                </a:ln>
                <a:solidFill>
                  <a:schemeClr val="tx1"/>
                </a:solidFill>
                <a:effectLst/>
                <a:latin typeface="Arial Unicode MS"/>
              </a:rPr>
              <a:t>myMap</a:t>
            </a:r>
            <a:r>
              <a:rPr kumimoji="0" lang="en-US" altLang="en-US" sz="1600" b="0" i="0" u="none" strike="noStrike" cap="none" normalizeH="0" baseline="0" dirty="0">
                <a:ln>
                  <a:noFill/>
                </a:ln>
                <a:solidFill>
                  <a:schemeClr val="tx1"/>
                </a:solidFill>
                <a:effectLst/>
                <a:latin typeface="Arial Unicode MS"/>
              </a:rPr>
              <a:t>["key"]</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5" name="Picture 4" descr="A yellow circle with black text&#10;&#10;Description automatically generated">
            <a:extLst>
              <a:ext uri="{FF2B5EF4-FFF2-40B4-BE49-F238E27FC236}">
                <a16:creationId xmlns:a16="http://schemas.microsoft.com/office/drawing/2014/main" id="{A569CB5F-C521-8049-85A9-B039BC15875C}"/>
              </a:ext>
            </a:extLst>
          </p:cNvPr>
          <p:cNvPicPr>
            <a:picLocks noChangeAspect="1"/>
          </p:cNvPicPr>
          <p:nvPr/>
        </p:nvPicPr>
        <p:blipFill>
          <a:blip r:embed="rId3"/>
          <a:srcRect l="14099" t="14671" r="13754" b="14562"/>
          <a:stretch/>
        </p:blipFill>
        <p:spPr>
          <a:xfrm>
            <a:off x="571679" y="1660124"/>
            <a:ext cx="2136010" cy="2095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210BE1D7-3C26-706F-53FA-3F2E415343F0}"/>
              </a:ext>
            </a:extLst>
          </p:cNvPr>
          <p:cNvPicPr>
            <a:picLocks noChangeAspect="1"/>
          </p:cNvPicPr>
          <p:nvPr/>
        </p:nvPicPr>
        <p:blipFill>
          <a:blip r:embed="rId3"/>
          <a:stretch>
            <a:fillRect/>
          </a:stretch>
        </p:blipFill>
        <p:spPr>
          <a:xfrm>
            <a:off x="1207478" y="1743141"/>
            <a:ext cx="6729043" cy="2331922"/>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For-in Loop</a:t>
            </a:r>
            <a:endParaRPr lang="en-US" sz="3600" b="1" i="0" dirty="0">
              <a:effectLst/>
              <a:latin typeface="+mj-lt"/>
            </a:endParaRPr>
          </a:p>
        </p:txBody>
      </p:sp>
      <p:sp>
        <p:nvSpPr>
          <p:cNvPr id="3" name="Rectangle 1">
            <a:extLst>
              <a:ext uri="{FF2B5EF4-FFF2-40B4-BE49-F238E27FC236}">
                <a16:creationId xmlns:a16="http://schemas.microsoft.com/office/drawing/2014/main" id="{3A7D7E0F-A7C6-BAB0-E5E3-1A2E4DE05DA8}"/>
              </a:ext>
            </a:extLst>
          </p:cNvPr>
          <p:cNvSpPr>
            <a:spLocks noGrp="1" noChangeArrowheads="1"/>
          </p:cNvSpPr>
          <p:nvPr>
            <p:ph type="body" idx="1"/>
          </p:nvPr>
        </p:nvSpPr>
        <p:spPr bwMode="auto">
          <a:xfrm>
            <a:off x="311150" y="1417588"/>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The for-in loop is used to iterate over an object's properties in arbitrary order, making it ideal for looping through object map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The loop declares a variable on the left side of the in keyword and an object on the right.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Iteration</a:t>
            </a:r>
            <a:r>
              <a:rPr kumimoji="0" lang="en-US" altLang="en-US" sz="1600" b="0" i="0" u="none" strike="noStrike" cap="none" normalizeH="0" baseline="0" dirty="0">
                <a:ln>
                  <a:noFill/>
                </a:ln>
                <a:solidFill>
                  <a:schemeClr val="tx1"/>
                </a:solidFill>
                <a:effectLst/>
                <a:latin typeface="+mj-lt"/>
              </a:rPr>
              <a:t>: During each iteration, the variable is assigned the name of one of the object's properties. </a:t>
            </a:r>
          </a:p>
        </p:txBody>
      </p:sp>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8B37F95-F8BB-5319-4819-8F406C20322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B395E05B-3426-D464-6421-A688238CAFE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For-In Loop Syntax</a:t>
            </a:r>
            <a:endParaRPr lang="en-US" sz="4800" b="1" i="0" dirty="0">
              <a:effectLst/>
              <a:latin typeface="+mj-lt"/>
            </a:endParaRPr>
          </a:p>
        </p:txBody>
      </p:sp>
      <p:pic>
        <p:nvPicPr>
          <p:cNvPr id="4" name="Picture 3">
            <a:extLst>
              <a:ext uri="{FF2B5EF4-FFF2-40B4-BE49-F238E27FC236}">
                <a16:creationId xmlns:a16="http://schemas.microsoft.com/office/drawing/2014/main" id="{189C739E-580E-BB9F-5D13-3F6DA1A69368}"/>
              </a:ext>
            </a:extLst>
          </p:cNvPr>
          <p:cNvPicPr>
            <a:picLocks noChangeAspect="1"/>
          </p:cNvPicPr>
          <p:nvPr/>
        </p:nvPicPr>
        <p:blipFill>
          <a:blip r:embed="rId3"/>
          <a:stretch>
            <a:fillRect/>
          </a:stretch>
        </p:blipFill>
        <p:spPr>
          <a:xfrm>
            <a:off x="2346778" y="1949907"/>
            <a:ext cx="4450443" cy="1243685"/>
          </a:xfrm>
          <a:prstGeom prst="rect">
            <a:avLst/>
          </a:prstGeom>
        </p:spPr>
      </p:pic>
    </p:spTree>
    <p:extLst>
      <p:ext uri="{BB962C8B-B14F-4D97-AF65-F5344CB8AC3E}">
        <p14:creationId xmlns:p14="http://schemas.microsoft.com/office/powerpoint/2010/main" val="100692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8A8BE0F-1AE0-1451-81DF-00E81AB420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982D5767-CB0E-FEB7-AD58-08C3076265E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effectLst/>
                <a:latin typeface="+mj-lt"/>
              </a:rPr>
              <a:t>Example</a:t>
            </a:r>
          </a:p>
        </p:txBody>
      </p:sp>
      <p:pic>
        <p:nvPicPr>
          <p:cNvPr id="4" name="Picture 3">
            <a:extLst>
              <a:ext uri="{FF2B5EF4-FFF2-40B4-BE49-F238E27FC236}">
                <a16:creationId xmlns:a16="http://schemas.microsoft.com/office/drawing/2014/main" id="{F590E542-5A5C-423A-E548-EEB916E29B2B}"/>
              </a:ext>
            </a:extLst>
          </p:cNvPr>
          <p:cNvPicPr>
            <a:picLocks noChangeAspect="1"/>
          </p:cNvPicPr>
          <p:nvPr/>
        </p:nvPicPr>
        <p:blipFill>
          <a:blip r:embed="rId3"/>
          <a:stretch>
            <a:fillRect/>
          </a:stretch>
        </p:blipFill>
        <p:spPr>
          <a:xfrm>
            <a:off x="604172" y="1812374"/>
            <a:ext cx="7935655" cy="2457786"/>
          </a:xfrm>
          <a:prstGeom prst="rect">
            <a:avLst/>
          </a:prstGeom>
        </p:spPr>
      </p:pic>
    </p:spTree>
    <p:extLst>
      <p:ext uri="{BB962C8B-B14F-4D97-AF65-F5344CB8AC3E}">
        <p14:creationId xmlns:p14="http://schemas.microsoft.com/office/powerpoint/2010/main" val="418452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Other object map operations</a:t>
            </a:r>
          </a:p>
        </p:txBody>
      </p:sp>
      <p:sp>
        <p:nvSpPr>
          <p:cNvPr id="3" name="Rectangle 1">
            <a:extLst>
              <a:ext uri="{FF2B5EF4-FFF2-40B4-BE49-F238E27FC236}">
                <a16:creationId xmlns:a16="http://schemas.microsoft.com/office/drawing/2014/main" id="{92B1B483-8B57-0C16-FF0F-398C0A3B2D14}"/>
              </a:ext>
            </a:extLst>
          </p:cNvPr>
          <p:cNvSpPr>
            <a:spLocks noGrp="1" noChangeArrowheads="1"/>
          </p:cNvSpPr>
          <p:nvPr>
            <p:ph type="body" idx="1"/>
          </p:nvPr>
        </p:nvSpPr>
        <p:spPr bwMode="auto">
          <a:xfrm>
            <a:off x="373844" y="1309053"/>
            <a:ext cx="852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1600" b="0" i="0" dirty="0">
                <a:solidFill>
                  <a:srgbClr val="000000"/>
                </a:solidFill>
                <a:effectLst/>
                <a:latin typeface="+mj-lt"/>
              </a:rPr>
              <a:t>Other common operations performed on object maps include:</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Get Number of Elements</a:t>
            </a:r>
            <a:r>
              <a:rPr kumimoji="0" lang="en-US" altLang="en-US" sz="1600" b="0" i="0" u="none" strike="noStrike" cap="none" normalizeH="0" baseline="0" dirty="0">
                <a:ln>
                  <a:noFill/>
                </a:ln>
                <a:solidFill>
                  <a:schemeClr val="tx1"/>
                </a:solidFill>
                <a:effectLst/>
                <a:latin typeface="+mj-lt"/>
              </a:rPr>
              <a:t>: Use </a:t>
            </a:r>
            <a:r>
              <a:rPr kumimoji="0" lang="en-US" altLang="en-US" sz="1600" b="0" i="0" u="none" strike="noStrike" cap="none" normalizeH="0" baseline="0" dirty="0" err="1">
                <a:ln>
                  <a:noFill/>
                </a:ln>
                <a:solidFill>
                  <a:schemeClr val="tx1"/>
                </a:solidFill>
                <a:effectLst/>
                <a:latin typeface="+mj-lt"/>
              </a:rPr>
              <a:t>Object.keys</a:t>
            </a:r>
            <a:r>
              <a:rPr kumimoji="0" lang="en-US" altLang="en-US" sz="1600" b="0" i="0" u="none" strike="noStrike" cap="none" normalizeH="0" baseline="0" dirty="0">
                <a:ln>
                  <a:noFill/>
                </a:ln>
                <a:solidFill>
                  <a:schemeClr val="tx1"/>
                </a:solidFill>
                <a:effectLst/>
                <a:latin typeface="+mj-lt"/>
              </a:rPr>
              <a:t>(obj).length to get the number of properties in an object, as </a:t>
            </a:r>
            <a:r>
              <a:rPr kumimoji="0" lang="en-US" altLang="en-US" sz="1600" b="0" i="0" u="none" strike="noStrike" cap="none" normalizeH="0" baseline="0" dirty="0" err="1">
                <a:ln>
                  <a:noFill/>
                </a:ln>
                <a:solidFill>
                  <a:schemeClr val="tx1"/>
                </a:solidFill>
                <a:effectLst/>
                <a:latin typeface="+mj-lt"/>
              </a:rPr>
              <a:t>Object.keys</a:t>
            </a:r>
            <a:r>
              <a:rPr kumimoji="0" lang="en-US" altLang="en-US" sz="1600" b="0" i="0" u="none" strike="noStrike" cap="none" normalizeH="0" baseline="0" dirty="0">
                <a:ln>
                  <a:noFill/>
                </a:ln>
                <a:solidFill>
                  <a:schemeClr val="tx1"/>
                </a:solidFill>
                <a:effectLst/>
                <a:latin typeface="+mj-lt"/>
              </a:rPr>
              <a:t>() returns an array of property names.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Check for Key</a:t>
            </a:r>
            <a:r>
              <a:rPr kumimoji="0" lang="en-US" altLang="en-US" sz="1600" b="0" i="0" u="none" strike="noStrike" cap="none" normalizeH="0" baseline="0" dirty="0">
                <a:ln>
                  <a:noFill/>
                </a:ln>
                <a:solidFill>
                  <a:schemeClr val="tx1"/>
                </a:solidFill>
                <a:effectLst/>
                <a:latin typeface="+mj-lt"/>
              </a:rPr>
              <a:t>: Use the in operator to check if an object contains a specific property ("key" in obj returns true or false).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Remove Element</a:t>
            </a:r>
            <a:r>
              <a:rPr kumimoji="0" lang="en-US" altLang="en-US" sz="1600" b="0" i="0" u="none" strike="noStrike" cap="none" normalizeH="0" baseline="0" dirty="0">
                <a:ln>
                  <a:noFill/>
                </a:ln>
                <a:solidFill>
                  <a:schemeClr val="tx1"/>
                </a:solidFill>
                <a:effectLst/>
                <a:latin typeface="+mj-lt"/>
              </a:rPr>
              <a:t>: Use the delete operator to remove a key/property from an object or map (delete </a:t>
            </a:r>
            <a:r>
              <a:rPr kumimoji="0" lang="en-US" altLang="en-US" sz="1600" b="0" i="0" u="none" strike="noStrike" cap="none" normalizeH="0" baseline="0" dirty="0" err="1">
                <a:ln>
                  <a:noFill/>
                </a:ln>
                <a:solidFill>
                  <a:schemeClr val="tx1"/>
                </a:solidFill>
                <a:effectLst/>
                <a:latin typeface="+mj-lt"/>
              </a:rPr>
              <a:t>obj.key</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9605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solidFill>
                  <a:schemeClr val="accent1">
                    <a:lumMod val="50000"/>
                  </a:schemeClr>
                </a:solidFill>
                <a:effectLst/>
                <a:latin typeface="+mj-lt"/>
              </a:rPr>
              <a:t>Example</a:t>
            </a:r>
            <a:endParaRPr lang="en-US" sz="44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6C418962-B20F-8202-53FE-E80D077F5D3D}"/>
              </a:ext>
            </a:extLst>
          </p:cNvPr>
          <p:cNvPicPr>
            <a:picLocks noChangeAspect="1"/>
          </p:cNvPicPr>
          <p:nvPr/>
        </p:nvPicPr>
        <p:blipFill>
          <a:blip r:embed="rId3"/>
          <a:stretch>
            <a:fillRect/>
          </a:stretch>
        </p:blipFill>
        <p:spPr>
          <a:xfrm>
            <a:off x="2936552" y="1118587"/>
            <a:ext cx="3270896" cy="3882871"/>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159516-91A3-D500-EC82-F1012DD810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495B3C7-AEF2-26B2-B660-1D0E285043C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Map object</a:t>
            </a:r>
            <a:endParaRPr lang="en-US" sz="4800" b="1" i="0" dirty="0">
              <a:effectLst/>
              <a:latin typeface="+mj-lt"/>
            </a:endParaRPr>
          </a:p>
        </p:txBody>
      </p:sp>
      <p:sp>
        <p:nvSpPr>
          <p:cNvPr id="2" name="Text Placeholder 1">
            <a:extLst>
              <a:ext uri="{FF2B5EF4-FFF2-40B4-BE49-F238E27FC236}">
                <a16:creationId xmlns:a16="http://schemas.microsoft.com/office/drawing/2014/main" id="{1B665C84-823D-5A1B-F329-1286B3AFEE4F}"/>
              </a:ext>
            </a:extLst>
          </p:cNvPr>
          <p:cNvSpPr>
            <a:spLocks noGrp="1" noChangeArrowheads="1"/>
          </p:cNvSpPr>
          <p:nvPr>
            <p:ph type="body" idx="1"/>
          </p:nvPr>
        </p:nvSpPr>
        <p:spPr bwMode="auto">
          <a:xfrm>
            <a:off x="311700" y="1561396"/>
            <a:ext cx="852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dirty="0">
                <a:solidFill>
                  <a:schemeClr val="accent1">
                    <a:lumMod val="50000"/>
                  </a:schemeClr>
                </a:solidFill>
                <a:latin typeface="+mj-lt"/>
              </a:rPr>
              <a:t>The </a:t>
            </a:r>
            <a:r>
              <a:rPr lang="en-US" sz="1600" b="1" dirty="0">
                <a:solidFill>
                  <a:schemeClr val="accent1">
                    <a:lumMod val="50000"/>
                  </a:schemeClr>
                </a:solidFill>
                <a:latin typeface="+mj-lt"/>
              </a:rPr>
              <a:t>Map object</a:t>
            </a:r>
            <a:r>
              <a:rPr lang="en-US" sz="1600" dirty="0">
                <a:solidFill>
                  <a:schemeClr val="accent1">
                    <a:lumMod val="50000"/>
                  </a:schemeClr>
                </a:solidFill>
                <a:latin typeface="+mj-lt"/>
              </a:rPr>
              <a:t> is a modern alternative for storing key-value pairs with useful methods and properties include:</a:t>
            </a: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set(key, value)</a:t>
            </a:r>
            <a:r>
              <a:rPr kumimoji="0" lang="en-US" altLang="en-US" sz="1600" b="0" i="0" u="none" strike="noStrike" cap="none" normalizeH="0" baseline="0" dirty="0">
                <a:ln>
                  <a:noFill/>
                </a:ln>
                <a:solidFill>
                  <a:schemeClr val="accent1">
                    <a:lumMod val="50000"/>
                  </a:schemeClr>
                </a:solidFill>
                <a:effectLst/>
                <a:latin typeface="+mj-lt"/>
              </a:rPr>
              <a:t>: Adds or updates a key-value pair in the map.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get(key)</a:t>
            </a:r>
            <a:r>
              <a:rPr kumimoji="0" lang="en-US" altLang="en-US" sz="1600" b="0" i="0" u="none" strike="noStrike" cap="none" normalizeH="0" baseline="0" dirty="0">
                <a:ln>
                  <a:noFill/>
                </a:ln>
                <a:solidFill>
                  <a:schemeClr val="accent1">
                    <a:lumMod val="50000"/>
                  </a:schemeClr>
                </a:solidFill>
                <a:effectLst/>
                <a:latin typeface="+mj-lt"/>
              </a:rPr>
              <a:t>: Retrieves the value associated with a key.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has(key)</a:t>
            </a:r>
            <a:r>
              <a:rPr kumimoji="0" lang="en-US" altLang="en-US" sz="1600" b="0" i="0" u="none" strike="noStrike" cap="none" normalizeH="0" baseline="0" dirty="0">
                <a:ln>
                  <a:noFill/>
                </a:ln>
                <a:solidFill>
                  <a:schemeClr val="accent1">
                    <a:lumMod val="50000"/>
                  </a:schemeClr>
                </a:solidFill>
                <a:effectLst/>
                <a:latin typeface="+mj-lt"/>
              </a:rPr>
              <a:t>: Returns true if the map contains the key, otherwise false.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delete(key)</a:t>
            </a:r>
            <a:r>
              <a:rPr kumimoji="0" lang="en-US" altLang="en-US" sz="1600" b="0" i="0" u="none" strike="noStrike" cap="none" normalizeH="0" baseline="0" dirty="0">
                <a:ln>
                  <a:noFill/>
                </a:ln>
                <a:solidFill>
                  <a:schemeClr val="accent1">
                    <a:lumMod val="50000"/>
                  </a:schemeClr>
                </a:solidFill>
                <a:effectLst/>
                <a:latin typeface="+mj-lt"/>
              </a:rPr>
              <a:t>: Removes a key-value pair from the map.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size</a:t>
            </a:r>
            <a:r>
              <a:rPr kumimoji="0" lang="en-US" altLang="en-US" sz="1600" b="0" i="0" u="none" strike="noStrike" cap="none" normalizeH="0" baseline="0" dirty="0">
                <a:ln>
                  <a:noFill/>
                </a:ln>
                <a:solidFill>
                  <a:schemeClr val="accent1">
                    <a:lumMod val="50000"/>
                  </a:schemeClr>
                </a:solidFill>
                <a:effectLst/>
                <a:latin typeface="+mj-lt"/>
              </a:rPr>
              <a:t>: Returns the number of elements in the map. </a:t>
            </a:r>
          </a:p>
        </p:txBody>
      </p:sp>
    </p:spTree>
    <p:extLst>
      <p:ext uri="{BB962C8B-B14F-4D97-AF65-F5344CB8AC3E}">
        <p14:creationId xmlns:p14="http://schemas.microsoft.com/office/powerpoint/2010/main" val="615709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2025-01-31T19:53:29+00:00</DateTime>
  </documentManagement>
</p:properties>
</file>

<file path=customXml/itemProps1.xml><?xml version="1.0" encoding="utf-8"?>
<ds:datastoreItem xmlns:ds="http://schemas.openxmlformats.org/officeDocument/2006/customXml" ds:itemID="{5BE9E65B-4AA6-42EB-9099-FC03C310F9D8}"/>
</file>

<file path=customXml/itemProps2.xml><?xml version="1.0" encoding="utf-8"?>
<ds:datastoreItem xmlns:ds="http://schemas.openxmlformats.org/officeDocument/2006/customXml" ds:itemID="{AE0A108C-8D03-4877-912E-0B56EB330557}"/>
</file>

<file path=customXml/itemProps3.xml><?xml version="1.0" encoding="utf-8"?>
<ds:datastoreItem xmlns:ds="http://schemas.openxmlformats.org/officeDocument/2006/customXml" ds:itemID="{7ECB0C7C-3867-46B1-827C-2201E2AE9C43}"/>
</file>

<file path=docProps/app.xml><?xml version="1.0" encoding="utf-8"?>
<Properties xmlns="http://schemas.openxmlformats.org/officeDocument/2006/extended-properties" xmlns:vt="http://schemas.openxmlformats.org/officeDocument/2006/docPropsVTypes">
  <TotalTime>2087</TotalTime>
  <Words>1093</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Roboto</vt:lpstr>
      <vt:lpstr>Arial Unicode MS</vt:lpstr>
      <vt:lpstr>Proxima Nova</vt:lpstr>
      <vt:lpstr>Simple Light</vt:lpstr>
      <vt:lpstr>Spearmint</vt:lpstr>
      <vt:lpstr>Maps</vt:lpstr>
      <vt:lpstr>Object As Maps</vt:lpstr>
      <vt:lpstr>Example</vt:lpstr>
      <vt:lpstr>For-in Loop</vt:lpstr>
      <vt:lpstr>For-In Loop Syntax</vt:lpstr>
      <vt:lpstr>Example</vt:lpstr>
      <vt:lpstr>Other object map operations</vt:lpstr>
      <vt:lpstr>Example</vt:lpstr>
      <vt:lpstr>Map object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58</cp:revision>
  <dcterms:modified xsi:type="dcterms:W3CDTF">2025-01-27T17:48:44Z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