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323" r:id="rId5"/>
    <p:sldId id="316" r:id="rId6"/>
    <p:sldId id="329" r:id="rId7"/>
    <p:sldId id="335" r:id="rId8"/>
    <p:sldId id="287" r:id="rId9"/>
    <p:sldId id="299" r:id="rId10"/>
    <p:sldId id="334"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string objects. In this lecture we will go through </a:t>
            </a:r>
            <a:r>
              <a:rPr lang="en-US" sz="1100" b="0" dirty="0">
                <a:solidFill>
                  <a:schemeClr val="accent1">
                    <a:lumMod val="50000"/>
                  </a:schemeClr>
                </a:solidFill>
                <a:latin typeface="+mj-lt"/>
                <a:ea typeface="Roboto"/>
                <a:cs typeface="Roboto"/>
                <a:sym typeface="Roboto"/>
              </a:rPr>
              <a:t>introduction to string object, searching and replacing a string, some other string methods, template literals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String object in JavaScript provides methods to manipulate strings, extract substrings, and check for string inclusion. String literals are automatically converted to String objects when methods are called. The char At method retrieves a character at a specific index, while the length property returns the total number of characters in a string. These tools are essential for working with text in JavaScript.</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counts spaces in a string using a for loop. The string "I love JS" is iterated character by character using the char At method. Each time a space is encountered, the </a:t>
            </a:r>
            <a:r>
              <a:rPr lang="en-US" dirty="0" err="1"/>
              <a:t>totalSpaces</a:t>
            </a:r>
            <a:r>
              <a:rPr lang="en-US" dirty="0"/>
              <a:t> counter is incremented. At the end, the total number of spaces is logged as "2 spaces." This demonstrates how to analyze strings and count specific characters efficiently in JavaScript.</a:t>
            </a:r>
          </a:p>
          <a:p>
            <a:pPr marL="139700" indent="0">
              <a:buNone/>
            </a:pPr>
            <a:endParaRPr lang="en-US" dirty="0"/>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String object in JavaScript offers methods for searching and replacing text. The index Of method returns the index of the first occurrence of a substring or -1 if not found. The last Index Of method finds the last occurrence of a substring or returns -1 if absent. The replace method allows replacing a substring with another, returning the updated string. These tools simplify text manipulation tasks.</a:t>
            </a:r>
          </a:p>
          <a:p>
            <a:pPr marL="139700" indent="0">
              <a:buNone/>
            </a:pPr>
            <a:endParaRPr lang="en-US" dirty="0"/>
          </a:p>
        </p:txBody>
      </p:sp>
    </p:spTree>
    <p:extLst>
      <p:ext uri="{BB962C8B-B14F-4D97-AF65-F5344CB8AC3E}">
        <p14:creationId xmlns:p14="http://schemas.microsoft.com/office/powerpoint/2010/main" val="283530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939F41-6763-F1FF-286A-FE1E0A2C7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0C35121-436E-6AE8-4AC6-453A258DFE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F37C41-5B59-8328-2687-30E6EE284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searching a string using index of and last Index of methods. The string Seek and you will find is used. Index of returns the first occurrence of and at index 5 and e at index 1. last Index of finds the last occurrence of e at index 2. Searching for SEEK returns -1 since the search is case sensitive. These methods help locate substrings efficiently in JavaScript.</a:t>
            </a:r>
          </a:p>
          <a:p>
            <a:pPr marL="139700" indent="0">
              <a:buNone/>
            </a:pPr>
            <a:endParaRPr lang="en-US" dirty="0"/>
          </a:p>
        </p:txBody>
      </p:sp>
    </p:spTree>
    <p:extLst>
      <p:ext uri="{BB962C8B-B14F-4D97-AF65-F5344CB8AC3E}">
        <p14:creationId xmlns:p14="http://schemas.microsoft.com/office/powerpoint/2010/main" val="220821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F328428-5BD4-A043-77E2-57707A2E8A4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D9ADEF7-2866-AB55-4ED2-A3F2A10938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BA6763A-304B-F863-040D-B09066079F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how to replace substrings using the replace method. In the string Seek and you will find replacing find with discover updates it to Seek and you will discover. Replacing Seek with Search changes it to Search and you will discover. However, replacing SEARCH with search makes no change, as replace is case sensitive. This demonstrates efficient string updates.</a:t>
            </a:r>
          </a:p>
          <a:p>
            <a:pPr marL="139700" indent="0">
              <a:buNone/>
            </a:pPr>
            <a:endParaRPr lang="en-US" dirty="0"/>
          </a:p>
        </p:txBody>
      </p:sp>
    </p:spTree>
    <p:extLst>
      <p:ext uri="{BB962C8B-B14F-4D97-AF65-F5344CB8AC3E}">
        <p14:creationId xmlns:p14="http://schemas.microsoft.com/office/powerpoint/2010/main" val="237341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are additional string methods in JavaScript. The sub str and substring methods extract parts of a string based on indices. The split method divides a string into an array using a delimiter. The to Lower Case and to Upper Case methods change the string to lowercase or uppercase. Finally, the trim method removes leading and trailing whitespace. These methods simplify string manipulation tasks.</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Template literals are strings enclosed in backticks, allowing embedded expressions using the dollar expression syntax. For example, test dollar 1 plus 2 evaluates to test 3. This eliminates the need for string concatenation, making string construction cleaner and more readable. Template literals are especially useful for dynamic strings and multi line text, improving code clarity and efficiency.</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B26EA-2449-E186-49F4-E13D81666DE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2A9802E-C1AF-0B91-4634-097D41139F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B6C21D-1861-F949-D534-F00C05AC96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how template literals simplify string construction. Without template literals, concatenation is used to combine values like x asterisk y equal to 6. With template literals, expressions are embedded using dollar expression, producing the same result more cleanly. Additionally, template literals support multi line strings, as shown in line 1 line 2. This enhances readability and reduces code complexity. Thanks for watching the lecture.</a:t>
            </a:r>
          </a:p>
          <a:p>
            <a:pPr marL="139700" indent="0">
              <a:buNone/>
            </a:pPr>
            <a:endParaRPr lang="en-US" dirty="0"/>
          </a:p>
        </p:txBody>
      </p:sp>
    </p:spTree>
    <p:extLst>
      <p:ext uri="{BB962C8B-B14F-4D97-AF65-F5344CB8AC3E}">
        <p14:creationId xmlns:p14="http://schemas.microsoft.com/office/powerpoint/2010/main" val="307888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String Object</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Intro to String Object | Searching and Replacing | Other Sting Methods | Template Literals</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latin typeface="+mj-lt"/>
                <a:ea typeface="Arial"/>
                <a:cs typeface="Arial"/>
                <a:sym typeface="Arial"/>
              </a:rPr>
              <a:t>Introduction to String Object</a:t>
            </a:r>
            <a:endParaRPr sz="3600" b="1" dirty="0">
              <a:latin typeface="+mj-lt"/>
              <a:ea typeface="Arial"/>
              <a:cs typeface="Arial"/>
              <a:sym typeface="Arial"/>
            </a:endParaRPr>
          </a:p>
        </p:txBody>
      </p:sp>
      <p:sp>
        <p:nvSpPr>
          <p:cNvPr id="2" name="Text Placeholder 1">
            <a:extLst>
              <a:ext uri="{FF2B5EF4-FFF2-40B4-BE49-F238E27FC236}">
                <a16:creationId xmlns:a16="http://schemas.microsoft.com/office/drawing/2014/main" id="{73CCD712-5911-F74D-EA46-89719DE2EFCE}"/>
              </a:ext>
            </a:extLst>
          </p:cNvPr>
          <p:cNvSpPr>
            <a:spLocks noGrp="1" noChangeArrowheads="1"/>
          </p:cNvSpPr>
          <p:nvPr>
            <p:ph type="body" idx="1"/>
          </p:nvPr>
        </p:nvSpPr>
        <p:spPr bwMode="auto">
          <a:xfrm>
            <a:off x="3009530" y="1195913"/>
            <a:ext cx="58227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String Object</a:t>
            </a:r>
            <a:r>
              <a:rPr kumimoji="0" lang="en-US" altLang="en-US" sz="1600" b="0" i="0" u="none" strike="noStrike" cap="none" normalizeH="0" baseline="0" dirty="0">
                <a:ln>
                  <a:noFill/>
                </a:ln>
                <a:solidFill>
                  <a:schemeClr val="tx1"/>
                </a:solidFill>
                <a:effectLst/>
                <a:latin typeface="+mj-lt"/>
              </a:rPr>
              <a:t>: Defines methods to manipulate strings, extract substrings, and test for string inclusion; string literals are auto-converted to String objects when a method is called.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charAt</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Returns the character at a specified index (e.g., "test".</a:t>
            </a:r>
            <a:r>
              <a:rPr kumimoji="0" lang="en-US" altLang="en-US" sz="1600" b="0" i="0" u="none" strike="noStrike" cap="none" normalizeH="0" baseline="0" dirty="0" err="1">
                <a:ln>
                  <a:noFill/>
                </a:ln>
                <a:solidFill>
                  <a:schemeClr val="tx1"/>
                </a:solidFill>
                <a:effectLst/>
                <a:latin typeface="+mj-lt"/>
              </a:rPr>
              <a:t>charAt</a:t>
            </a:r>
            <a:r>
              <a:rPr kumimoji="0" lang="en-US" altLang="en-US" sz="1600" b="0" i="0" u="none" strike="noStrike" cap="none" normalizeH="0" baseline="0" dirty="0">
                <a:ln>
                  <a:noFill/>
                </a:ln>
                <a:solidFill>
                  <a:schemeClr val="tx1"/>
                </a:solidFill>
                <a:effectLst/>
                <a:latin typeface="+mj-lt"/>
              </a:rPr>
              <a:t>(1) returns "e"); returns an empty string if the index is out of bounds.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length</a:t>
            </a:r>
            <a:r>
              <a:rPr kumimoji="0" lang="en-US" altLang="en-US" sz="1600" b="0" i="0" u="none" strike="noStrike" cap="none" normalizeH="0" baseline="0" dirty="0">
                <a:ln>
                  <a:noFill/>
                </a:ln>
                <a:solidFill>
                  <a:schemeClr val="tx1"/>
                </a:solidFill>
                <a:effectLst/>
                <a:latin typeface="+mj-lt"/>
              </a:rPr>
              <a:t>: Returns the number of characters in a string (e.g., "</a:t>
            </a:r>
            <a:r>
              <a:rPr kumimoji="0" lang="en-US" altLang="en-US" sz="1600" b="0" i="0" u="none" strike="noStrike" cap="none" normalizeH="0" baseline="0" dirty="0" err="1">
                <a:ln>
                  <a:noFill/>
                </a:ln>
                <a:solidFill>
                  <a:schemeClr val="tx1"/>
                </a:solidFill>
                <a:effectLst/>
                <a:latin typeface="+mj-lt"/>
              </a:rPr>
              <a:t>test".length</a:t>
            </a:r>
            <a:r>
              <a:rPr kumimoji="0" lang="en-US" altLang="en-US" sz="1600" b="0" i="0" u="none" strike="noStrike" cap="none" normalizeH="0" baseline="0" dirty="0">
                <a:ln>
                  <a:noFill/>
                </a:ln>
                <a:solidFill>
                  <a:schemeClr val="tx1"/>
                </a:solidFill>
                <a:effectLst/>
                <a:latin typeface="+mj-lt"/>
              </a:rPr>
              <a:t> returns 4). </a:t>
            </a:r>
          </a:p>
        </p:txBody>
      </p:sp>
      <p:pic>
        <p:nvPicPr>
          <p:cNvPr id="6" name="Picture 5" descr="A blue rectangular sign with white text&#10;&#10;Description automatically generated">
            <a:extLst>
              <a:ext uri="{FF2B5EF4-FFF2-40B4-BE49-F238E27FC236}">
                <a16:creationId xmlns:a16="http://schemas.microsoft.com/office/drawing/2014/main" id="{68A2B50F-A26C-20A4-E558-13F5BB42E555}"/>
              </a:ext>
            </a:extLst>
          </p:cNvPr>
          <p:cNvPicPr>
            <a:picLocks noChangeAspect="1"/>
          </p:cNvPicPr>
          <p:nvPr/>
        </p:nvPicPr>
        <p:blipFill>
          <a:blip r:embed="rId3"/>
          <a:srcRect t="16010" r="62379" b="14405"/>
          <a:stretch/>
        </p:blipFill>
        <p:spPr>
          <a:xfrm>
            <a:off x="396534" y="1313366"/>
            <a:ext cx="2293398" cy="3181414"/>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 of Counting Spaces in String</a:t>
            </a:r>
          </a:p>
        </p:txBody>
      </p:sp>
      <p:pic>
        <p:nvPicPr>
          <p:cNvPr id="4" name="Picture 3">
            <a:extLst>
              <a:ext uri="{FF2B5EF4-FFF2-40B4-BE49-F238E27FC236}">
                <a16:creationId xmlns:a16="http://schemas.microsoft.com/office/drawing/2014/main" id="{01BBCD81-4D23-21A0-94F1-232642BE5902}"/>
              </a:ext>
            </a:extLst>
          </p:cNvPr>
          <p:cNvPicPr>
            <a:picLocks noChangeAspect="1"/>
          </p:cNvPicPr>
          <p:nvPr/>
        </p:nvPicPr>
        <p:blipFill>
          <a:blip r:embed="rId3"/>
          <a:stretch>
            <a:fillRect/>
          </a:stretch>
        </p:blipFill>
        <p:spPr>
          <a:xfrm>
            <a:off x="1122261" y="1743534"/>
            <a:ext cx="6549107" cy="2411216"/>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Searching and replacing</a:t>
            </a:r>
          </a:p>
        </p:txBody>
      </p:sp>
      <p:sp>
        <p:nvSpPr>
          <p:cNvPr id="2" name="Text Placeholder 1">
            <a:extLst>
              <a:ext uri="{FF2B5EF4-FFF2-40B4-BE49-F238E27FC236}">
                <a16:creationId xmlns:a16="http://schemas.microsoft.com/office/drawing/2014/main" id="{92BB2165-FB0A-B6EC-F83F-39CFF8627220}"/>
              </a:ext>
            </a:extLst>
          </p:cNvPr>
          <p:cNvSpPr>
            <a:spLocks noGrp="1" noChangeArrowheads="1"/>
          </p:cNvSpPr>
          <p:nvPr>
            <p:ph type="body" idx="1"/>
          </p:nvPr>
        </p:nvSpPr>
        <p:spPr bwMode="auto">
          <a:xfrm>
            <a:off x="311700" y="1378549"/>
            <a:ext cx="820609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rgbClr val="000000"/>
                </a:solidFill>
                <a:effectLst/>
                <a:latin typeface="+mj-lt"/>
              </a:rPr>
              <a:t>The String object provides methods to search and replace strings:</a:t>
            </a:r>
            <a:r>
              <a:rPr kumimoji="0" lang="en-US" altLang="en-US" sz="1600" b="0" i="0" u="none" strike="noStrike" cap="none" normalizeH="0" baseline="0" dirty="0">
                <a:ln>
                  <a:noFill/>
                </a:ln>
                <a:solidFill>
                  <a:schemeClr val="tx1"/>
                </a:solidFill>
                <a:effectLst/>
                <a:latin typeface="+mj-lt"/>
              </a:rPr>
              <a:t> </a:t>
            </a:r>
            <a:endParaRPr kumimoji="0" lang="en-US" altLang="en-US" sz="1600" b="1"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indexOf</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Returns the first occurrence index of a search string or -1 if not found.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lastIndexOf</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Returns the last occurrence index of a search string or -1 if not found.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replace()</a:t>
            </a:r>
            <a:r>
              <a:rPr kumimoji="0" lang="en-US" altLang="en-US" sz="1600" b="0" i="0" u="none" strike="noStrike" cap="none" normalizeH="0" baseline="0" dirty="0">
                <a:ln>
                  <a:noFill/>
                </a:ln>
                <a:solidFill>
                  <a:schemeClr val="tx1"/>
                </a:solidFill>
                <a:effectLst/>
                <a:latin typeface="+mj-lt"/>
              </a:rPr>
              <a:t>: Replaces one string with another and returns the updated string. </a:t>
            </a:r>
          </a:p>
        </p:txBody>
      </p:sp>
    </p:spTree>
    <p:extLst>
      <p:ext uri="{BB962C8B-B14F-4D97-AF65-F5344CB8AC3E}">
        <p14:creationId xmlns:p14="http://schemas.microsoft.com/office/powerpoint/2010/main" val="12779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8B37F95-F8BB-5319-4819-8F406C20322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B395E05B-3426-D464-6421-A688238CAFE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Example</a:t>
            </a:r>
            <a:endParaRPr lang="en-US" sz="4800" b="1" i="0" dirty="0">
              <a:effectLst/>
              <a:latin typeface="+mj-lt"/>
            </a:endParaRPr>
          </a:p>
        </p:txBody>
      </p:sp>
      <p:pic>
        <p:nvPicPr>
          <p:cNvPr id="3" name="Picture 2">
            <a:extLst>
              <a:ext uri="{FF2B5EF4-FFF2-40B4-BE49-F238E27FC236}">
                <a16:creationId xmlns:a16="http://schemas.microsoft.com/office/drawing/2014/main" id="{D5413F5D-F06E-A2B1-E96D-98982F749702}"/>
              </a:ext>
            </a:extLst>
          </p:cNvPr>
          <p:cNvPicPr>
            <a:picLocks noChangeAspect="1"/>
          </p:cNvPicPr>
          <p:nvPr/>
        </p:nvPicPr>
        <p:blipFill>
          <a:blip r:embed="rId3"/>
          <a:stretch>
            <a:fillRect/>
          </a:stretch>
        </p:blipFill>
        <p:spPr>
          <a:xfrm>
            <a:off x="1407410" y="2062381"/>
            <a:ext cx="6329180" cy="1568583"/>
          </a:xfrm>
          <a:prstGeom prst="rect">
            <a:avLst/>
          </a:prstGeom>
        </p:spPr>
      </p:pic>
      <p:sp>
        <p:nvSpPr>
          <p:cNvPr id="5" name="Google Shape;110;p26">
            <a:extLst>
              <a:ext uri="{FF2B5EF4-FFF2-40B4-BE49-F238E27FC236}">
                <a16:creationId xmlns:a16="http://schemas.microsoft.com/office/drawing/2014/main" id="{3D0BD227-BDE0-B85C-856C-AA03B99B723C}"/>
              </a:ext>
            </a:extLst>
          </p:cNvPr>
          <p:cNvSpPr txBox="1">
            <a:spLocks/>
          </p:cNvSpPr>
          <p:nvPr/>
        </p:nvSpPr>
        <p:spPr>
          <a:xfrm>
            <a:off x="311700" y="125370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i="0" dirty="0">
                <a:solidFill>
                  <a:srgbClr val="1E282E"/>
                </a:solidFill>
                <a:effectLst/>
                <a:latin typeface="Arial" panose="020B0604020202020204" pitchFamily="34" charset="0"/>
                <a:ea typeface="Proxima Nova" panose="020B0604020202020204" charset="0"/>
                <a:cs typeface="Proxima Nova" panose="020B0604020202020204" charset="0"/>
              </a:rPr>
              <a:t>Searching for a string with </a:t>
            </a:r>
            <a:r>
              <a:rPr lang="en-US" sz="1600" i="0" dirty="0" err="1">
                <a:solidFill>
                  <a:srgbClr val="1E282E"/>
                </a:solidFill>
                <a:effectLst/>
                <a:latin typeface="Arial" panose="020B0604020202020204" pitchFamily="34" charset="0"/>
                <a:ea typeface="Proxima Nova" panose="020B0604020202020204" charset="0"/>
                <a:cs typeface="Proxima Nova" panose="020B0604020202020204" charset="0"/>
              </a:rPr>
              <a:t>indexOf</a:t>
            </a:r>
            <a:r>
              <a:rPr lang="en-US" sz="1600" i="0" dirty="0">
                <a:solidFill>
                  <a:srgbClr val="1E282E"/>
                </a:solidFill>
                <a:effectLst/>
                <a:latin typeface="Arial" panose="020B0604020202020204" pitchFamily="34" charset="0"/>
                <a:ea typeface="Proxima Nova" panose="020B0604020202020204" charset="0"/>
                <a:cs typeface="Proxima Nova" panose="020B0604020202020204" charset="0"/>
              </a:rPr>
              <a:t>() and </a:t>
            </a:r>
            <a:r>
              <a:rPr lang="en-US" sz="1600" i="0" dirty="0" err="1">
                <a:solidFill>
                  <a:srgbClr val="1E282E"/>
                </a:solidFill>
                <a:effectLst/>
                <a:latin typeface="Arial" panose="020B0604020202020204" pitchFamily="34" charset="0"/>
                <a:ea typeface="Proxima Nova" panose="020B0604020202020204" charset="0"/>
                <a:cs typeface="Proxima Nova" panose="020B0604020202020204" charset="0"/>
              </a:rPr>
              <a:t>lastIndexOf</a:t>
            </a:r>
            <a:r>
              <a:rPr lang="en-US" sz="1600" i="0" dirty="0">
                <a:solidFill>
                  <a:srgbClr val="1E282E"/>
                </a:solidFill>
                <a:effectLst/>
                <a:latin typeface="Arial" panose="020B0604020202020204" pitchFamily="34" charset="0"/>
                <a:ea typeface="Proxima Nova" panose="020B0604020202020204" charset="0"/>
                <a:cs typeface="Proxima Nova" panose="020B0604020202020204" charset="0"/>
              </a:rPr>
              <a:t>().</a:t>
            </a:r>
            <a:endParaRPr lang="en-US" sz="1600" dirty="0">
              <a:latin typeface="+mj-lt"/>
            </a:endParaRPr>
          </a:p>
        </p:txBody>
      </p:sp>
    </p:spTree>
    <p:extLst>
      <p:ext uri="{BB962C8B-B14F-4D97-AF65-F5344CB8AC3E}">
        <p14:creationId xmlns:p14="http://schemas.microsoft.com/office/powerpoint/2010/main" val="100692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EC1A0DB-56BF-1E1B-C1D8-5E34343A74F0}"/>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924771EA-E434-88F8-501C-0DB76A3A8DF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Example</a:t>
            </a:r>
            <a:endParaRPr lang="en-US" sz="4800" b="1" i="0" dirty="0">
              <a:effectLst/>
              <a:latin typeface="+mj-lt"/>
            </a:endParaRPr>
          </a:p>
        </p:txBody>
      </p:sp>
      <p:sp>
        <p:nvSpPr>
          <p:cNvPr id="5" name="Google Shape;110;p26">
            <a:extLst>
              <a:ext uri="{FF2B5EF4-FFF2-40B4-BE49-F238E27FC236}">
                <a16:creationId xmlns:a16="http://schemas.microsoft.com/office/drawing/2014/main" id="{E6906CE5-6BF6-38F2-DC2F-77777BE664F3}"/>
              </a:ext>
            </a:extLst>
          </p:cNvPr>
          <p:cNvSpPr txBox="1">
            <a:spLocks/>
          </p:cNvSpPr>
          <p:nvPr/>
        </p:nvSpPr>
        <p:spPr>
          <a:xfrm>
            <a:off x="311700" y="125370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b="0" i="0" dirty="0">
                <a:solidFill>
                  <a:srgbClr val="1E282E"/>
                </a:solidFill>
                <a:effectLst/>
                <a:latin typeface="+mj-lt"/>
              </a:rPr>
              <a:t>Replacing a string with replace().</a:t>
            </a:r>
            <a:endParaRPr lang="en-US" sz="1600" dirty="0">
              <a:latin typeface="+mj-lt"/>
            </a:endParaRPr>
          </a:p>
        </p:txBody>
      </p:sp>
      <p:pic>
        <p:nvPicPr>
          <p:cNvPr id="4" name="Picture 3">
            <a:extLst>
              <a:ext uri="{FF2B5EF4-FFF2-40B4-BE49-F238E27FC236}">
                <a16:creationId xmlns:a16="http://schemas.microsoft.com/office/drawing/2014/main" id="{8126D11D-B3C7-280B-D843-3FAE9D253DFA}"/>
              </a:ext>
            </a:extLst>
          </p:cNvPr>
          <p:cNvPicPr>
            <a:picLocks noChangeAspect="1"/>
          </p:cNvPicPr>
          <p:nvPr/>
        </p:nvPicPr>
        <p:blipFill>
          <a:blip r:embed="rId3"/>
          <a:stretch>
            <a:fillRect/>
          </a:stretch>
        </p:blipFill>
        <p:spPr>
          <a:xfrm>
            <a:off x="1045203" y="2146484"/>
            <a:ext cx="7263748" cy="1081451"/>
          </a:xfrm>
          <a:prstGeom prst="rect">
            <a:avLst/>
          </a:prstGeom>
        </p:spPr>
      </p:pic>
    </p:spTree>
    <p:extLst>
      <p:ext uri="{BB962C8B-B14F-4D97-AF65-F5344CB8AC3E}">
        <p14:creationId xmlns:p14="http://schemas.microsoft.com/office/powerpoint/2010/main" val="47504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200" b="1" i="0" dirty="0">
                <a:solidFill>
                  <a:schemeClr val="accent1">
                    <a:lumMod val="50000"/>
                  </a:schemeClr>
                </a:solidFill>
                <a:effectLst/>
                <a:latin typeface="+mj-lt"/>
              </a:rPr>
              <a:t>Other String Methods</a:t>
            </a:r>
            <a:endParaRPr lang="en-US" sz="44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FEF221EC-BD32-1983-809C-D5DDC0381CF6}"/>
              </a:ext>
            </a:extLst>
          </p:cNvPr>
          <p:cNvPicPr>
            <a:picLocks noChangeAspect="1"/>
          </p:cNvPicPr>
          <p:nvPr/>
        </p:nvPicPr>
        <p:blipFill>
          <a:blip r:embed="rId3"/>
          <a:stretch>
            <a:fillRect/>
          </a:stretch>
        </p:blipFill>
        <p:spPr>
          <a:xfrm>
            <a:off x="1191216" y="1174749"/>
            <a:ext cx="6761567" cy="3715459"/>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4000" b="1" i="0" dirty="0">
                <a:effectLst/>
                <a:latin typeface="+mj-lt"/>
              </a:rPr>
              <a:t>Template literals</a:t>
            </a:r>
            <a:endParaRPr lang="en-US" sz="5400" b="1" i="0" dirty="0">
              <a:solidFill>
                <a:schemeClr val="accent1">
                  <a:lumMod val="50000"/>
                </a:schemeClr>
              </a:solidFill>
              <a:effectLst/>
              <a:latin typeface="+mj-lt"/>
            </a:endParaRPr>
          </a:p>
        </p:txBody>
      </p:sp>
      <p:sp>
        <p:nvSpPr>
          <p:cNvPr id="2" name="Text Placeholder 1">
            <a:extLst>
              <a:ext uri="{FF2B5EF4-FFF2-40B4-BE49-F238E27FC236}">
                <a16:creationId xmlns:a16="http://schemas.microsoft.com/office/drawing/2014/main" id="{B8D8BC39-3B67-1ECE-A5F7-DA7AA5AB3121}"/>
              </a:ext>
            </a:extLst>
          </p:cNvPr>
          <p:cNvSpPr>
            <a:spLocks noGrp="1" noChangeArrowheads="1"/>
          </p:cNvSpPr>
          <p:nvPr>
            <p:ph type="body" idx="1"/>
          </p:nvPr>
        </p:nvSpPr>
        <p:spPr bwMode="auto">
          <a:xfrm>
            <a:off x="373063" y="1493789"/>
            <a:ext cx="84592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Definition</a:t>
            </a:r>
            <a:r>
              <a:rPr kumimoji="0" lang="en-US" altLang="en-US" sz="1600" b="0" i="0" u="none" strike="noStrike" cap="none" normalizeH="0" baseline="0" dirty="0">
                <a:ln>
                  <a:noFill/>
                </a:ln>
                <a:solidFill>
                  <a:schemeClr val="tx1"/>
                </a:solidFill>
                <a:effectLst/>
                <a:latin typeface="+mj-lt"/>
              </a:rPr>
              <a:t>: Template literals are strings enclosed in backticks (`) that support embedding expressions.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Syntax</a:t>
            </a:r>
            <a:r>
              <a:rPr kumimoji="0" lang="en-US" altLang="en-US" sz="1600" b="0" i="0" u="none" strike="noStrike" cap="none" normalizeH="0" baseline="0" dirty="0">
                <a:ln>
                  <a:noFill/>
                </a:ln>
                <a:solidFill>
                  <a:schemeClr val="tx1"/>
                </a:solidFill>
                <a:effectLst/>
                <a:latin typeface="+mj-lt"/>
              </a:rPr>
              <a:t>: Expressions are embedded using ${expression} (e.g., `test ${1 + 2}` evaluates to "test 3").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Benefit</a:t>
            </a:r>
            <a:r>
              <a:rPr kumimoji="0" lang="en-US" altLang="en-US" sz="1600" b="0" i="0" u="none" strike="noStrike" cap="none" normalizeH="0" baseline="0" dirty="0">
                <a:ln>
                  <a:noFill/>
                </a:ln>
                <a:solidFill>
                  <a:schemeClr val="tx1"/>
                </a:solidFill>
                <a:effectLst/>
                <a:latin typeface="+mj-lt"/>
              </a:rPr>
              <a:t>: Eliminates the need for string concatenation, making string construction cleaner and more readable. </a:t>
            </a:r>
          </a:p>
        </p:txBody>
      </p:sp>
    </p:spTree>
    <p:extLst>
      <p:ext uri="{BB962C8B-B14F-4D97-AF65-F5344CB8AC3E}">
        <p14:creationId xmlns:p14="http://schemas.microsoft.com/office/powerpoint/2010/main" val="296054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34DE830-E469-D93E-201B-D029431CB855}"/>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4471FF35-CDB0-2B52-F2E9-64D8C573426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Example</a:t>
            </a:r>
            <a:endParaRPr lang="en-US" sz="4800" b="1" i="0" dirty="0">
              <a:effectLst/>
              <a:latin typeface="+mj-lt"/>
            </a:endParaRPr>
          </a:p>
        </p:txBody>
      </p:sp>
      <p:pic>
        <p:nvPicPr>
          <p:cNvPr id="3" name="Picture 2">
            <a:extLst>
              <a:ext uri="{FF2B5EF4-FFF2-40B4-BE49-F238E27FC236}">
                <a16:creationId xmlns:a16="http://schemas.microsoft.com/office/drawing/2014/main" id="{BF667422-479D-BD37-2267-B1A2ACDED726}"/>
              </a:ext>
            </a:extLst>
          </p:cNvPr>
          <p:cNvPicPr>
            <a:picLocks noChangeAspect="1"/>
          </p:cNvPicPr>
          <p:nvPr/>
        </p:nvPicPr>
        <p:blipFill>
          <a:blip r:embed="rId3"/>
          <a:stretch>
            <a:fillRect/>
          </a:stretch>
        </p:blipFill>
        <p:spPr>
          <a:xfrm>
            <a:off x="1222816" y="1857725"/>
            <a:ext cx="6698367" cy="2252636"/>
          </a:xfrm>
          <a:prstGeom prst="rect">
            <a:avLst/>
          </a:prstGeom>
        </p:spPr>
      </p:pic>
    </p:spTree>
    <p:extLst>
      <p:ext uri="{BB962C8B-B14F-4D97-AF65-F5344CB8AC3E}">
        <p14:creationId xmlns:p14="http://schemas.microsoft.com/office/powerpoint/2010/main" val="15140572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2025-01-31T19:53:30+00:00</DateTime>
  </documentManagement>
</p:properties>
</file>

<file path=customXml/itemProps1.xml><?xml version="1.0" encoding="utf-8"?>
<ds:datastoreItem xmlns:ds="http://schemas.openxmlformats.org/officeDocument/2006/customXml" ds:itemID="{F7131E25-30B3-4296-9B5A-BD80891E83FC}"/>
</file>

<file path=customXml/itemProps2.xml><?xml version="1.0" encoding="utf-8"?>
<ds:datastoreItem xmlns:ds="http://schemas.openxmlformats.org/officeDocument/2006/customXml" ds:itemID="{0EEE404B-4709-480D-A761-A926E055E8ED}"/>
</file>

<file path=customXml/itemProps3.xml><?xml version="1.0" encoding="utf-8"?>
<ds:datastoreItem xmlns:ds="http://schemas.openxmlformats.org/officeDocument/2006/customXml" ds:itemID="{137C193E-8105-4281-9276-8479D17C8690}"/>
</file>

<file path=docProps/app.xml><?xml version="1.0" encoding="utf-8"?>
<Properties xmlns="http://schemas.openxmlformats.org/officeDocument/2006/extended-properties" xmlns:vt="http://schemas.openxmlformats.org/officeDocument/2006/docPropsVTypes">
  <TotalTime>2101</TotalTime>
  <Words>878</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Proxima Nova</vt:lpstr>
      <vt:lpstr>Roboto</vt:lpstr>
      <vt:lpstr>Simple Light</vt:lpstr>
      <vt:lpstr>Spearmint</vt:lpstr>
      <vt:lpstr>String Object</vt:lpstr>
      <vt:lpstr>Introduction to String Object</vt:lpstr>
      <vt:lpstr>Example of Counting Spaces in String</vt:lpstr>
      <vt:lpstr>Searching and replacing</vt:lpstr>
      <vt:lpstr>Example</vt:lpstr>
      <vt:lpstr>Example</vt:lpstr>
      <vt:lpstr>Other String Methods</vt:lpstr>
      <vt:lpstr>Template literals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60</cp:revision>
  <dcterms:modified xsi:type="dcterms:W3CDTF">2025-01-27T18:02:37Z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