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3"/>
  </p:notesMasterIdLst>
  <p:sldIdLst>
    <p:sldId id="256" r:id="rId3"/>
    <p:sldId id="257" r:id="rId4"/>
    <p:sldId id="323" r:id="rId5"/>
    <p:sldId id="316" r:id="rId6"/>
    <p:sldId id="324" r:id="rId7"/>
    <p:sldId id="325" r:id="rId8"/>
    <p:sldId id="326" r:id="rId9"/>
    <p:sldId id="327" r:id="rId10"/>
    <p:sldId id="328" r:id="rId11"/>
    <p:sldId id="330" r:id="rId12"/>
  </p:sldIdLst>
  <p:sldSz cx="9144000" cy="5143500" type="screen16x9"/>
  <p:notesSz cx="6858000" cy="9144000"/>
  <p:embeddedFontLst>
    <p:embeddedFont>
      <p:font typeface="Proxima Nova" panose="020B0604020202020204" charset="0"/>
      <p:regular r:id="rId14"/>
      <p:bold r:id="rId15"/>
      <p:italic r:id="rId16"/>
      <p:boldItalic r:id="rId17"/>
    </p:embeddedFont>
    <p:embeddedFont>
      <p:font typeface="Roboto" panose="02000000000000000000" pitchFamily="2" charset="0"/>
      <p:regular r:id="rId18"/>
      <p:bold r:id="rId19"/>
      <p:italic r:id="rId20"/>
      <p:boldItalic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10" autoAdjust="0"/>
    <p:restoredTop sz="79346" autoAdjust="0"/>
  </p:normalViewPr>
  <p:slideViewPr>
    <p:cSldViewPr snapToGrid="0">
      <p:cViewPr varScale="1">
        <p:scale>
          <a:sx n="86" d="100"/>
          <a:sy n="86" d="100"/>
        </p:scale>
        <p:origin x="1315"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customXml" Target="../customXml/item1.xml"/><Relationship Id="rId3" Type="http://schemas.openxmlformats.org/officeDocument/2006/relationships/slide" Target="slides/slide1.xml"/><Relationship Id="rId21" Type="http://schemas.openxmlformats.org/officeDocument/2006/relationships/font" Target="fonts/font8.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font" Target="fonts/font2.fntdata"/><Relationship Id="rId23" Type="http://schemas.openxmlformats.org/officeDocument/2006/relationships/viewProps" Target="viewProps.xml"/><Relationship Id="rId28" Type="http://schemas.openxmlformats.org/officeDocument/2006/relationships/customXml" Target="../customXml/item3.xml"/><Relationship Id="rId10" Type="http://schemas.openxmlformats.org/officeDocument/2006/relationships/slide" Target="slides/slide8.xml"/><Relationship Id="rId19" Type="http://schemas.openxmlformats.org/officeDocument/2006/relationships/font" Target="fonts/font6.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1.fntdata"/><Relationship Id="rId22" Type="http://schemas.openxmlformats.org/officeDocument/2006/relationships/presProps" Target="presProps.xml"/><Relationship Id="rId27"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string exception handling. In this lecture we will go through exception handling and try catch block</a:t>
            </a:r>
            <a:r>
              <a:rPr lang="en-US" sz="1100" b="0" dirty="0">
                <a:solidFill>
                  <a:schemeClr val="accent1">
                    <a:lumMod val="50000"/>
                  </a:schemeClr>
                </a:solidFill>
                <a:latin typeface="+mj-lt"/>
                <a:ea typeface="Roboto"/>
                <a:cs typeface="Roboto"/>
                <a:sym typeface="Roboto"/>
              </a:rPr>
              <a:t>, we will look at finally block, and error objects</a:t>
            </a:r>
            <a:r>
              <a:rPr lang="en-US" sz="1100" b="1" i="0" dirty="0">
                <a:solidFill>
                  <a:schemeClr val="accent1">
                    <a:lumMod val="50000"/>
                  </a:schemeClr>
                </a:solidFill>
                <a:effectLst/>
                <a:latin typeface="Roboto" panose="02000000000000000000" pitchFamily="2" charset="0"/>
              </a:rPr>
              <a:t>.</a:t>
            </a:r>
            <a:r>
              <a:rPr lang="en-US" dirty="0">
                <a:solidFill>
                  <a:schemeClr val="dk1"/>
                </a:solidFill>
              </a:rPr>
              <a:t> Let’s start our lecture.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1835AA-40ED-CC9B-753C-EF6D0B6C150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23C2067-C57F-D71B-5E90-247F02E696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FD6612D7-B66D-5821-A4D5-61E4B9CFC4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error handling in JavaScript using different error types. The function find Average checks if the input is an array, contains at least one value, and has only valid integers. It throws a Type Error for non-array inputs, an Error for empty arrays, and a Range Error for negative numbers. The try-catch block catches errors, preventing crashes and providing clear error messages. Thanks for watching the lecture.</a:t>
            </a:r>
          </a:p>
        </p:txBody>
      </p:sp>
    </p:spTree>
    <p:extLst>
      <p:ext uri="{BB962C8B-B14F-4D97-AF65-F5344CB8AC3E}">
        <p14:creationId xmlns:p14="http://schemas.microsoft.com/office/powerpoint/2010/main" val="2691567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JavaScript, exceptions are errors that disrupt program execution and need proper handling. The throw statement allows us to create custom error messages. To handle errors, we use a try block for risky code and a catch block to respond to errors. This prevents crashes and ensures smooth program execution by handling unexpected issues effectively.</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F3A5EC2-9880-A067-2CEE-E2638705F05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C744096-D6B7-D7E1-0FB1-57B818FCB5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C22D37D-A542-1945-FD4D-0AB8FB0D6A5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try-catch block in JavaScript helps handle errors gracefully. The try block contains code that may cause an exception. If an error occurs, the catch block executes and handles it. This prevents the program from crashing and allows error handling like displaying messages or logging issues. Using try-catch ensures better stability and control in JavaScript applications.</a:t>
            </a:r>
          </a:p>
        </p:txBody>
      </p:sp>
    </p:spTree>
    <p:extLst>
      <p:ext uri="{BB962C8B-B14F-4D97-AF65-F5344CB8AC3E}">
        <p14:creationId xmlns:p14="http://schemas.microsoft.com/office/powerpoint/2010/main" val="39850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6B4E4D9-7829-5961-7C3A-7F2EED4D0C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62432F9-5703-81C5-F3A9-BC4B3780D2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0E9BFE27-8280-A393-FF47-5DD50C3E69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exception handling in JavaScript using try-catch. The function </a:t>
            </a:r>
            <a:r>
              <a:rPr lang="en-US" dirty="0" err="1"/>
              <a:t>findSum</a:t>
            </a:r>
            <a:r>
              <a:rPr lang="en-US" dirty="0"/>
              <a:t> calculates the sum of elements in an array within a given range. If the </a:t>
            </a:r>
            <a:r>
              <a:rPr lang="en-US" dirty="0" err="1"/>
              <a:t>startIndex</a:t>
            </a:r>
            <a:r>
              <a:rPr lang="en-US" dirty="0"/>
              <a:t> is negative or </a:t>
            </a:r>
            <a:r>
              <a:rPr lang="en-US" dirty="0" err="1"/>
              <a:t>endIndex</a:t>
            </a:r>
            <a:r>
              <a:rPr lang="en-US" dirty="0"/>
              <a:t> exceeds the array length, an exception is thrown. Using a try block, errors are caught in the catch block, preventing crashes and ensuring smooth execution.</a:t>
            </a:r>
          </a:p>
        </p:txBody>
      </p:sp>
    </p:spTree>
    <p:extLst>
      <p:ext uri="{BB962C8B-B14F-4D97-AF65-F5344CB8AC3E}">
        <p14:creationId xmlns:p14="http://schemas.microsoft.com/office/powerpoint/2010/main" val="2835305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70C6BE8-775B-01C8-5130-EC2AF2682FF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47F6BF6-88D1-605B-3CBC-F723C4C7FB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C9859DB0-9722-3A9C-4299-E6514DE034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The finally block in JavaScript executes after a try or catch block, ensuring that important tasks run regardless of whether an exception occurs. It is commonly used for resource cleanup, such as closing files or releasing memory. This guarantees that essential operations always execute, maintaining program stability and preventing resource leaks.</a:t>
            </a:r>
          </a:p>
        </p:txBody>
      </p:sp>
    </p:spTree>
    <p:extLst>
      <p:ext uri="{BB962C8B-B14F-4D97-AF65-F5344CB8AC3E}">
        <p14:creationId xmlns:p14="http://schemas.microsoft.com/office/powerpoint/2010/main" val="3472138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515311E-D76C-5C56-1B5A-7B5179157FFF}"/>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619C6612-7464-9986-2D04-97DAB37A9F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B9383FF8-A256-6029-90E6-C1B617817FD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t>The finally block in JavaScript ensures that code runs after the try and catch blocks, no matter what happens. The try block contains code that may cause an error, the catch block handles exceptions if they occur, and the finally block executes regardless of the outcome. This is useful for cleanup tasks like closing connections or freeing resources.</a:t>
            </a:r>
          </a:p>
          <a:p>
            <a:pPr marL="139700" indent="0">
              <a:buNone/>
            </a:pPr>
            <a:endParaRPr lang="en-US" dirty="0"/>
          </a:p>
        </p:txBody>
      </p:sp>
    </p:spTree>
    <p:extLst>
      <p:ext uri="{BB962C8B-B14F-4D97-AF65-F5344CB8AC3E}">
        <p14:creationId xmlns:p14="http://schemas.microsoft.com/office/powerpoint/2010/main" val="73859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E49B7602-6F71-B800-AEBD-FC656063EA29}"/>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07ADE439-2358-7F4E-FAA9-3FEF190070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2D034AC4-7768-60AD-F3AC-12084E8E1B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This example demonstrates how the try-catch-finally block works. The function starts by executing the try block, where an error is thrown. The catch block handles the error, preventing the program from crashing. The finally block executes regardless of the error, ensuring necessary cleanup. The remaining code runs after the function completes, showing structured error handling in JavaScript.</a:t>
            </a:r>
          </a:p>
        </p:txBody>
      </p:sp>
    </p:spTree>
    <p:extLst>
      <p:ext uri="{BB962C8B-B14F-4D97-AF65-F5344CB8AC3E}">
        <p14:creationId xmlns:p14="http://schemas.microsoft.com/office/powerpoint/2010/main" val="11576005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772C52D-0855-9763-2637-F35CE95E5987}"/>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5FAE81CD-8DFC-C946-77AC-78172CD594D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312F11A7-3F78-34C4-B014-727AFDAED79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In JavaScript, the throw statement allows us to generate errors manually, usually using an Error object. The Error object has two key properties: name, which specifies the error type, and message, which provides error details. We can create custom errors using the Error constructor, allowing better debugging and handling of runtime issues in our programs.</a:t>
            </a:r>
          </a:p>
        </p:txBody>
      </p:sp>
    </p:spTree>
    <p:extLst>
      <p:ext uri="{BB962C8B-B14F-4D97-AF65-F5344CB8AC3E}">
        <p14:creationId xmlns:p14="http://schemas.microsoft.com/office/powerpoint/2010/main" val="6589277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C875B563-4A51-92C0-209F-35CF3B290612}"/>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DAFAD9C-C481-F2A0-BDD4-8BB5E65EC2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FC60508-72AA-AC2E-AFED-68624750732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dirty="0"/>
              <a:t>JavaScript provides different error constructors to handle specific issues. A </a:t>
            </a:r>
            <a:r>
              <a:rPr lang="en-US" dirty="0" err="1"/>
              <a:t>RangeError</a:t>
            </a:r>
            <a:r>
              <a:rPr lang="en-US" dirty="0"/>
              <a:t> occurs when a number is outside an allowed range. An </a:t>
            </a:r>
            <a:r>
              <a:rPr lang="en-US" dirty="0" err="1"/>
              <a:t>InternalError</a:t>
            </a:r>
            <a:r>
              <a:rPr lang="en-US" dirty="0"/>
              <a:t> happens when the JavaScript engine encounters an internal problem. A </a:t>
            </a:r>
            <a:r>
              <a:rPr lang="en-US" dirty="0" err="1"/>
              <a:t>TypeError</a:t>
            </a:r>
            <a:r>
              <a:rPr lang="en-US" dirty="0"/>
              <a:t> is thrown when a variable or parameter is not of the expected data type. These error types help identify and manage different kinds of runtime problems effectively.</a:t>
            </a:r>
          </a:p>
        </p:txBody>
      </p:sp>
    </p:spTree>
    <p:extLst>
      <p:ext uri="{BB962C8B-B14F-4D97-AF65-F5344CB8AC3E}">
        <p14:creationId xmlns:p14="http://schemas.microsoft.com/office/powerpoint/2010/main" val="3113952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8123100" cy="1588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6000" b="1" dirty="0">
                <a:latin typeface="+mj-lt"/>
              </a:rPr>
              <a:t>Exception Handling</a:t>
            </a:r>
            <a:endParaRPr sz="6000" b="1" dirty="0">
              <a:solidFill>
                <a:schemeClr val="dk1"/>
              </a:solidFill>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300" b="1" dirty="0">
                <a:solidFill>
                  <a:schemeClr val="accent1">
                    <a:lumMod val="50000"/>
                  </a:schemeClr>
                </a:solidFill>
                <a:latin typeface="+mj-lt"/>
                <a:ea typeface="Roboto"/>
                <a:cs typeface="Roboto"/>
                <a:sym typeface="Roboto"/>
              </a:rPr>
              <a:t>Exception and try-catch block | Finally Block | Error Objects</a:t>
            </a:r>
            <a:endParaRPr sz="1300" b="1" dirty="0">
              <a:solidFill>
                <a:schemeClr val="accent1">
                  <a:lumMod val="50000"/>
                </a:schemeClr>
              </a:solidFill>
              <a:highlight>
                <a:srgbClr val="FFFFFF"/>
              </a:highlight>
              <a:latin typeface="+mj-lt"/>
              <a:ea typeface="Roboto"/>
              <a:cs typeface="Roboto"/>
              <a:sym typeface="Roboto"/>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D477F93-24DC-4928-05D0-E5CBBAE105CB}"/>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354754CE-8D0C-3A9B-2105-1B59F3ED1B26}"/>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dirty="0">
                <a:solidFill>
                  <a:schemeClr val="accent1">
                    <a:lumMod val="50000"/>
                  </a:schemeClr>
                </a:solidFill>
                <a:latin typeface="+mj-lt"/>
              </a:rPr>
              <a:t>Example</a:t>
            </a:r>
            <a:endParaRPr lang="en-US" sz="4800" b="1" i="0" dirty="0">
              <a:solidFill>
                <a:schemeClr val="accent1">
                  <a:lumMod val="50000"/>
                </a:schemeClr>
              </a:solidFill>
              <a:effectLst/>
              <a:latin typeface="+mj-lt"/>
            </a:endParaRPr>
          </a:p>
        </p:txBody>
      </p:sp>
      <p:pic>
        <p:nvPicPr>
          <p:cNvPr id="3" name="Picture 2">
            <a:extLst>
              <a:ext uri="{FF2B5EF4-FFF2-40B4-BE49-F238E27FC236}">
                <a16:creationId xmlns:a16="http://schemas.microsoft.com/office/drawing/2014/main" id="{F2A7CEBE-1260-7CEA-7546-102BF5A6C1A9}"/>
              </a:ext>
            </a:extLst>
          </p:cNvPr>
          <p:cNvPicPr>
            <a:picLocks noChangeAspect="1"/>
          </p:cNvPicPr>
          <p:nvPr/>
        </p:nvPicPr>
        <p:blipFill>
          <a:blip r:embed="rId3"/>
          <a:stretch>
            <a:fillRect/>
          </a:stretch>
        </p:blipFill>
        <p:spPr>
          <a:xfrm>
            <a:off x="2250154" y="1068217"/>
            <a:ext cx="4643691" cy="3816334"/>
          </a:xfrm>
          <a:prstGeom prst="rect">
            <a:avLst/>
          </a:prstGeom>
        </p:spPr>
      </p:pic>
    </p:spTree>
    <p:extLst>
      <p:ext uri="{BB962C8B-B14F-4D97-AF65-F5344CB8AC3E}">
        <p14:creationId xmlns:p14="http://schemas.microsoft.com/office/powerpoint/2010/main" val="417673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Exception and Try-Catch Block</a:t>
            </a:r>
          </a:p>
        </p:txBody>
      </p:sp>
      <p:sp>
        <p:nvSpPr>
          <p:cNvPr id="3" name="Rectangle 1">
            <a:extLst>
              <a:ext uri="{FF2B5EF4-FFF2-40B4-BE49-F238E27FC236}">
                <a16:creationId xmlns:a16="http://schemas.microsoft.com/office/drawing/2014/main" id="{F36283EF-853F-D2F7-A263-249F6C0DD3A1}"/>
              </a:ext>
            </a:extLst>
          </p:cNvPr>
          <p:cNvSpPr>
            <a:spLocks noGrp="1" noChangeArrowheads="1"/>
          </p:cNvSpPr>
          <p:nvPr>
            <p:ph type="body" idx="4294967295"/>
          </p:nvPr>
        </p:nvSpPr>
        <p:spPr bwMode="auto">
          <a:xfrm>
            <a:off x="3764131" y="1501210"/>
            <a:ext cx="506761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Exception</a:t>
            </a:r>
            <a:r>
              <a:rPr kumimoji="0" lang="en-US" altLang="en-US" sz="1600" b="0" i="0" u="none" strike="noStrike" cap="none" normalizeH="0" baseline="0" dirty="0">
                <a:ln>
                  <a:noFill/>
                </a:ln>
                <a:solidFill>
                  <a:schemeClr val="tx1"/>
                </a:solidFill>
                <a:effectLst/>
                <a:latin typeface="Arial" panose="020B0604020202020204" pitchFamily="34" charset="0"/>
              </a:rPr>
              <a:t>: An error that disrupts program execution, requiring handling like showing messages or shutting down.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Throw statement</a:t>
            </a:r>
            <a:r>
              <a:rPr kumimoji="0" lang="en-US" altLang="en-US" sz="1600" b="0" i="0" u="none" strike="noStrike" cap="none" normalizeH="0" baseline="0" dirty="0">
                <a:ln>
                  <a:noFill/>
                </a:ln>
                <a:solidFill>
                  <a:schemeClr val="tx1"/>
                </a:solidFill>
                <a:effectLst/>
                <a:latin typeface="Arial" panose="020B0604020202020204" pitchFamily="34" charset="0"/>
              </a:rPr>
              <a:t>: Used to throw user-defined exceptions (e.g., </a:t>
            </a:r>
            <a:r>
              <a:rPr kumimoji="0" lang="en-US" altLang="en-US" sz="1600" b="0" i="0" u="none" strike="noStrike" cap="none" normalizeH="0" baseline="0" dirty="0">
                <a:ln>
                  <a:noFill/>
                </a:ln>
                <a:solidFill>
                  <a:schemeClr val="tx1"/>
                </a:solidFill>
                <a:effectLst/>
                <a:latin typeface="Arial Unicode MS"/>
              </a:rPr>
              <a:t>throw "Error message"</a:t>
            </a:r>
            <a:r>
              <a:rPr kumimoji="0" lang="en-US" altLang="en-US" sz="1600" b="0" i="0" u="none" strike="noStrike" cap="none" normalizeH="0" baseline="0" dirty="0">
                <a:ln>
                  <a:noFill/>
                </a:ln>
                <a:solidFill>
                  <a:schemeClr val="tx1"/>
                </a:solidFill>
                <a:effectLst/>
              </a:rPr>
              <a:t>).</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Arial" panose="020B0604020202020204" pitchFamily="34" charset="0"/>
              </a:rPr>
              <a:t>Try-catch</a:t>
            </a:r>
            <a:r>
              <a:rPr kumimoji="0" lang="en-US" altLang="en-US" sz="1600" b="0" i="0" u="none" strike="noStrike" cap="none" normalizeH="0" baseline="0" dirty="0">
                <a:ln>
                  <a:noFill/>
                </a:ln>
                <a:solidFill>
                  <a:schemeClr val="tx1"/>
                </a:solidFill>
                <a:effectLst/>
                <a:latin typeface="Arial" panose="020B0604020202020204" pitchFamily="34" charset="0"/>
              </a:rPr>
              <a:t>: Handles exceptions with a </a:t>
            </a:r>
            <a:r>
              <a:rPr kumimoji="0" lang="en-US" altLang="en-US" sz="1600" b="0" i="0" u="none" strike="noStrike" cap="none" normalizeH="0" baseline="0" dirty="0">
                <a:ln>
                  <a:noFill/>
                </a:ln>
                <a:solidFill>
                  <a:schemeClr val="tx1"/>
                </a:solidFill>
                <a:effectLst/>
                <a:latin typeface="Arial Unicode MS"/>
              </a:rPr>
              <a:t>try</a:t>
            </a:r>
            <a:r>
              <a:rPr kumimoji="0" lang="en-US" altLang="en-US" sz="1600" b="0" i="0" u="none" strike="noStrike" cap="none" normalizeH="0" baseline="0" dirty="0">
                <a:ln>
                  <a:noFill/>
                </a:ln>
                <a:solidFill>
                  <a:schemeClr val="tx1"/>
                </a:solidFill>
                <a:effectLst/>
              </a:rPr>
              <a:t> block for risky code and a </a:t>
            </a:r>
            <a:r>
              <a:rPr kumimoji="0" lang="en-US" altLang="en-US" sz="1600" b="0" i="0" u="none" strike="noStrike" cap="none" normalizeH="0" baseline="0" dirty="0">
                <a:ln>
                  <a:noFill/>
                </a:ln>
                <a:solidFill>
                  <a:schemeClr val="tx1"/>
                </a:solidFill>
                <a:effectLst/>
                <a:latin typeface="Arial Unicode MS"/>
              </a:rPr>
              <a:t>catch</a:t>
            </a:r>
            <a:r>
              <a:rPr kumimoji="0" lang="en-US" altLang="en-US" sz="1600" b="0" i="0" u="none" strike="noStrike" cap="none" normalizeH="0" baseline="0" dirty="0">
                <a:ln>
                  <a:noFill/>
                </a:ln>
                <a:solidFill>
                  <a:schemeClr val="tx1"/>
                </a:solidFill>
                <a:effectLst/>
              </a:rPr>
              <a:t> block for error response.</a:t>
            </a: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pic>
        <p:nvPicPr>
          <p:cNvPr id="8" name="Picture 7" descr="A red background with white text&#10;&#10;Description automatically generated">
            <a:extLst>
              <a:ext uri="{FF2B5EF4-FFF2-40B4-BE49-F238E27FC236}">
                <a16:creationId xmlns:a16="http://schemas.microsoft.com/office/drawing/2014/main" id="{B62283A2-CB11-E696-C8DE-DDB93B134321}"/>
              </a:ext>
            </a:extLst>
          </p:cNvPr>
          <p:cNvPicPr>
            <a:picLocks noChangeAspect="1"/>
          </p:cNvPicPr>
          <p:nvPr/>
        </p:nvPicPr>
        <p:blipFill>
          <a:blip r:embed="rId3"/>
          <a:srcRect l="23374" r="29460"/>
          <a:stretch/>
        </p:blipFill>
        <p:spPr>
          <a:xfrm>
            <a:off x="311700" y="1434904"/>
            <a:ext cx="3302494" cy="2810267"/>
          </a:xfrm>
          <a:prstGeom prst="round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FBF89AB-371E-93A6-AABF-B7387B2A0726}"/>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11A7AD0E-E48A-06B9-47D7-54CC07D876D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algn="l"/>
            <a:r>
              <a:rPr lang="en-US" sz="3600" b="1" i="0" dirty="0">
                <a:effectLst/>
                <a:latin typeface="+mj-lt"/>
              </a:rPr>
              <a:t>Try-Catch Block Syntax</a:t>
            </a:r>
          </a:p>
        </p:txBody>
      </p:sp>
      <p:pic>
        <p:nvPicPr>
          <p:cNvPr id="3" name="Picture 2">
            <a:extLst>
              <a:ext uri="{FF2B5EF4-FFF2-40B4-BE49-F238E27FC236}">
                <a16:creationId xmlns:a16="http://schemas.microsoft.com/office/drawing/2014/main" id="{550EBECE-A528-2CAC-41CA-03EA8855FC55}"/>
              </a:ext>
            </a:extLst>
          </p:cNvPr>
          <p:cNvPicPr>
            <a:picLocks noChangeAspect="1"/>
          </p:cNvPicPr>
          <p:nvPr/>
        </p:nvPicPr>
        <p:blipFill>
          <a:blip r:embed="rId3"/>
          <a:stretch>
            <a:fillRect/>
          </a:stretch>
        </p:blipFill>
        <p:spPr>
          <a:xfrm>
            <a:off x="2048690" y="1826299"/>
            <a:ext cx="5046619" cy="1635992"/>
          </a:xfrm>
          <a:prstGeom prst="rect">
            <a:avLst/>
          </a:prstGeom>
        </p:spPr>
      </p:pic>
    </p:spTree>
    <p:extLst>
      <p:ext uri="{BB962C8B-B14F-4D97-AF65-F5344CB8AC3E}">
        <p14:creationId xmlns:p14="http://schemas.microsoft.com/office/powerpoint/2010/main" val="2044784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DD69408A-1EFB-4AF4-7829-5602728C8728}"/>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A882DD13-80E8-1A05-BBBE-9EA5EE07294B}"/>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dirty="0">
                <a:solidFill>
                  <a:schemeClr val="accent1">
                    <a:lumMod val="50000"/>
                  </a:schemeClr>
                </a:solidFill>
                <a:latin typeface="+mj-lt"/>
              </a:rPr>
              <a:t>Example</a:t>
            </a:r>
            <a:endParaRPr lang="en-US" sz="4800" b="1" i="0" dirty="0">
              <a:solidFill>
                <a:schemeClr val="accent1">
                  <a:lumMod val="50000"/>
                </a:schemeClr>
              </a:solidFill>
              <a:effectLst/>
              <a:latin typeface="+mj-lt"/>
            </a:endParaRPr>
          </a:p>
        </p:txBody>
      </p:sp>
      <p:pic>
        <p:nvPicPr>
          <p:cNvPr id="6" name="Picture 5">
            <a:extLst>
              <a:ext uri="{FF2B5EF4-FFF2-40B4-BE49-F238E27FC236}">
                <a16:creationId xmlns:a16="http://schemas.microsoft.com/office/drawing/2014/main" id="{BB61D1D0-1433-E842-F9D2-DC1759CE8EDB}"/>
              </a:ext>
            </a:extLst>
          </p:cNvPr>
          <p:cNvPicPr>
            <a:picLocks noChangeAspect="1"/>
          </p:cNvPicPr>
          <p:nvPr/>
        </p:nvPicPr>
        <p:blipFill>
          <a:blip r:embed="rId3"/>
          <a:stretch>
            <a:fillRect/>
          </a:stretch>
        </p:blipFill>
        <p:spPr>
          <a:xfrm>
            <a:off x="214046" y="1419290"/>
            <a:ext cx="3921679" cy="2304920"/>
          </a:xfrm>
          <a:prstGeom prst="rect">
            <a:avLst/>
          </a:prstGeom>
        </p:spPr>
      </p:pic>
      <p:pic>
        <p:nvPicPr>
          <p:cNvPr id="9" name="Picture 8">
            <a:extLst>
              <a:ext uri="{FF2B5EF4-FFF2-40B4-BE49-F238E27FC236}">
                <a16:creationId xmlns:a16="http://schemas.microsoft.com/office/drawing/2014/main" id="{7C9A5482-11EF-15C2-602F-1E8FE5ECA9C2}"/>
              </a:ext>
            </a:extLst>
          </p:cNvPr>
          <p:cNvPicPr>
            <a:picLocks noChangeAspect="1"/>
          </p:cNvPicPr>
          <p:nvPr/>
        </p:nvPicPr>
        <p:blipFill>
          <a:blip r:embed="rId4"/>
          <a:stretch>
            <a:fillRect/>
          </a:stretch>
        </p:blipFill>
        <p:spPr>
          <a:xfrm>
            <a:off x="4135725" y="1481435"/>
            <a:ext cx="4879837" cy="1940176"/>
          </a:xfrm>
          <a:prstGeom prst="rect">
            <a:avLst/>
          </a:prstGeom>
        </p:spPr>
      </p:pic>
    </p:spTree>
    <p:extLst>
      <p:ext uri="{BB962C8B-B14F-4D97-AF65-F5344CB8AC3E}">
        <p14:creationId xmlns:p14="http://schemas.microsoft.com/office/powerpoint/2010/main" val="12779015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3B688B8D-46B1-E724-D511-0DE5D90D8C88}"/>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DBD8EEA-D827-EB01-E7E6-8CD978684B63}"/>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Finally Block</a:t>
            </a:r>
          </a:p>
        </p:txBody>
      </p:sp>
      <p:sp>
        <p:nvSpPr>
          <p:cNvPr id="2" name="Text Placeholder 1">
            <a:extLst>
              <a:ext uri="{FF2B5EF4-FFF2-40B4-BE49-F238E27FC236}">
                <a16:creationId xmlns:a16="http://schemas.microsoft.com/office/drawing/2014/main" id="{CDB08F0E-CB90-3FE1-20BD-EFADBEA83094}"/>
              </a:ext>
            </a:extLst>
          </p:cNvPr>
          <p:cNvSpPr>
            <a:spLocks noGrp="1" noChangeArrowheads="1"/>
          </p:cNvSpPr>
          <p:nvPr>
            <p:ph type="body" idx="4294967295"/>
          </p:nvPr>
        </p:nvSpPr>
        <p:spPr bwMode="auto">
          <a:xfrm>
            <a:off x="382231" y="1371421"/>
            <a:ext cx="8379538"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Finally block</a:t>
            </a:r>
            <a:r>
              <a:rPr kumimoji="0" lang="en-US" altLang="en-US" sz="1600" b="0" i="0" u="none" strike="noStrike" cap="none" normalizeH="0" baseline="0" dirty="0">
                <a:ln>
                  <a:noFill/>
                </a:ln>
                <a:solidFill>
                  <a:schemeClr val="tx1"/>
                </a:solidFill>
                <a:effectLst/>
                <a:latin typeface="+mj-lt"/>
              </a:rPr>
              <a:t>: Executes after try or catch, regardless of exceptions.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Used for essential operations like releasing resources or closing files.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Ensures cleanup tasks run, even if an exception occurs. </a:t>
            </a:r>
          </a:p>
        </p:txBody>
      </p:sp>
    </p:spTree>
    <p:extLst>
      <p:ext uri="{BB962C8B-B14F-4D97-AF65-F5344CB8AC3E}">
        <p14:creationId xmlns:p14="http://schemas.microsoft.com/office/powerpoint/2010/main" val="21203472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85578215-B3A9-FDD7-29C0-E5DC0713EA2C}"/>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3979B534-E316-3614-EA4D-B8590C637E7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dirty="0">
                <a:solidFill>
                  <a:schemeClr val="accent1">
                    <a:lumMod val="50000"/>
                  </a:schemeClr>
                </a:solidFill>
                <a:latin typeface="+mj-lt"/>
              </a:rPr>
              <a:t>Finally Block Syntax </a:t>
            </a:r>
            <a:endParaRPr lang="en-US" sz="4800" b="1" i="0" dirty="0">
              <a:solidFill>
                <a:schemeClr val="accent1">
                  <a:lumMod val="50000"/>
                </a:schemeClr>
              </a:solidFill>
              <a:effectLst/>
              <a:latin typeface="+mj-lt"/>
            </a:endParaRPr>
          </a:p>
        </p:txBody>
      </p:sp>
      <p:pic>
        <p:nvPicPr>
          <p:cNvPr id="3" name="Picture 2">
            <a:extLst>
              <a:ext uri="{FF2B5EF4-FFF2-40B4-BE49-F238E27FC236}">
                <a16:creationId xmlns:a16="http://schemas.microsoft.com/office/drawing/2014/main" id="{3243D20C-49A9-5ED7-3F03-F7B6FB491AEE}"/>
              </a:ext>
            </a:extLst>
          </p:cNvPr>
          <p:cNvPicPr>
            <a:picLocks noChangeAspect="1"/>
          </p:cNvPicPr>
          <p:nvPr/>
        </p:nvPicPr>
        <p:blipFill>
          <a:blip r:embed="rId3"/>
          <a:stretch>
            <a:fillRect/>
          </a:stretch>
        </p:blipFill>
        <p:spPr>
          <a:xfrm>
            <a:off x="2361338" y="1525370"/>
            <a:ext cx="4421323" cy="2092760"/>
          </a:xfrm>
          <a:prstGeom prst="rect">
            <a:avLst/>
          </a:prstGeom>
        </p:spPr>
      </p:pic>
    </p:spTree>
    <p:extLst>
      <p:ext uri="{BB962C8B-B14F-4D97-AF65-F5344CB8AC3E}">
        <p14:creationId xmlns:p14="http://schemas.microsoft.com/office/powerpoint/2010/main" val="1528102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798C1D5-B86D-4153-B17C-A12C5302FFFD}"/>
            </a:ext>
          </a:extLst>
        </p:cNvPr>
        <p:cNvGrpSpPr/>
        <p:nvPr/>
      </p:nvGrpSpPr>
      <p:grpSpPr>
        <a:xfrm>
          <a:off x="0" y="0"/>
          <a:ext cx="0" cy="0"/>
          <a:chOff x="0" y="0"/>
          <a:chExt cx="0" cy="0"/>
        </a:xfrm>
      </p:grpSpPr>
      <p:sp>
        <p:nvSpPr>
          <p:cNvPr id="7" name="Google Shape;110;p26">
            <a:extLst>
              <a:ext uri="{FF2B5EF4-FFF2-40B4-BE49-F238E27FC236}">
                <a16:creationId xmlns:a16="http://schemas.microsoft.com/office/drawing/2014/main" id="{E9332034-3C78-A41D-D295-7FE931960D4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r>
              <a:rPr lang="en-US" sz="3600" b="1" dirty="0">
                <a:solidFill>
                  <a:schemeClr val="accent1">
                    <a:lumMod val="50000"/>
                  </a:schemeClr>
                </a:solidFill>
                <a:latin typeface="+mj-lt"/>
              </a:rPr>
              <a:t>Example</a:t>
            </a:r>
            <a:endParaRPr lang="en-US" sz="4800" b="1" i="0" dirty="0">
              <a:solidFill>
                <a:schemeClr val="accent1">
                  <a:lumMod val="50000"/>
                </a:schemeClr>
              </a:solidFill>
              <a:effectLst/>
              <a:latin typeface="+mj-lt"/>
            </a:endParaRPr>
          </a:p>
        </p:txBody>
      </p:sp>
      <p:pic>
        <p:nvPicPr>
          <p:cNvPr id="4" name="Picture 3">
            <a:extLst>
              <a:ext uri="{FF2B5EF4-FFF2-40B4-BE49-F238E27FC236}">
                <a16:creationId xmlns:a16="http://schemas.microsoft.com/office/drawing/2014/main" id="{C00AF83C-14A4-1CF3-CE3C-A49862956F17}"/>
              </a:ext>
            </a:extLst>
          </p:cNvPr>
          <p:cNvPicPr>
            <a:picLocks noChangeAspect="1"/>
          </p:cNvPicPr>
          <p:nvPr/>
        </p:nvPicPr>
        <p:blipFill>
          <a:blip r:embed="rId3"/>
          <a:stretch>
            <a:fillRect/>
          </a:stretch>
        </p:blipFill>
        <p:spPr>
          <a:xfrm>
            <a:off x="1519775" y="1207363"/>
            <a:ext cx="5408463" cy="3373020"/>
          </a:xfrm>
          <a:prstGeom prst="rect">
            <a:avLst/>
          </a:prstGeom>
        </p:spPr>
      </p:pic>
    </p:spTree>
    <p:extLst>
      <p:ext uri="{BB962C8B-B14F-4D97-AF65-F5344CB8AC3E}">
        <p14:creationId xmlns:p14="http://schemas.microsoft.com/office/powerpoint/2010/main" val="1997173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18111C72-E60D-A358-00F3-32CC003EE9C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CA9E508-EF4E-64B7-65D3-1133D9E5D245}"/>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Error Objects</a:t>
            </a:r>
          </a:p>
        </p:txBody>
      </p:sp>
      <p:sp>
        <p:nvSpPr>
          <p:cNvPr id="3" name="Rectangle 1">
            <a:extLst>
              <a:ext uri="{FF2B5EF4-FFF2-40B4-BE49-F238E27FC236}">
                <a16:creationId xmlns:a16="http://schemas.microsoft.com/office/drawing/2014/main" id="{5FD782B8-8640-B55C-86D8-CB58037BD337}"/>
              </a:ext>
            </a:extLst>
          </p:cNvPr>
          <p:cNvSpPr>
            <a:spLocks noGrp="1" noChangeArrowheads="1"/>
          </p:cNvSpPr>
          <p:nvPr>
            <p:ph type="body" idx="4294967295"/>
          </p:nvPr>
        </p:nvSpPr>
        <p:spPr bwMode="auto">
          <a:xfrm>
            <a:off x="382588" y="1286265"/>
            <a:ext cx="7616193"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Throw statement</a:t>
            </a:r>
            <a:r>
              <a:rPr kumimoji="0" lang="en-US" altLang="en-US" sz="1600" b="0" i="0" u="none" strike="noStrike" cap="none" normalizeH="0" baseline="0" dirty="0">
                <a:ln>
                  <a:noFill/>
                </a:ln>
                <a:solidFill>
                  <a:schemeClr val="tx1"/>
                </a:solidFill>
                <a:effectLst/>
                <a:latin typeface="+mj-lt"/>
              </a:rPr>
              <a:t>: Can throw any expression, typically an </a:t>
            </a:r>
            <a:r>
              <a:rPr kumimoji="0" lang="en-US" altLang="en-US" sz="1600" b="1" i="0" u="none" strike="noStrike" cap="none" normalizeH="0" baseline="0" dirty="0">
                <a:ln>
                  <a:noFill/>
                </a:ln>
                <a:solidFill>
                  <a:schemeClr val="tx1"/>
                </a:solidFill>
                <a:effectLst/>
                <a:latin typeface="+mj-lt"/>
              </a:rPr>
              <a:t>Error object</a:t>
            </a:r>
            <a:r>
              <a:rPr kumimoji="0" lang="en-US" altLang="en-US" sz="1600" b="0" i="0" u="none" strike="noStrike" cap="none" normalizeH="0" baseline="0" dirty="0">
                <a:ln>
                  <a:noFill/>
                </a:ln>
                <a:solidFill>
                  <a:schemeClr val="tx1"/>
                </a:solidFill>
                <a:effectLst/>
                <a:latin typeface="+mj-lt"/>
              </a:rPr>
              <a:t> for runtime errors.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Error object</a:t>
            </a:r>
            <a:r>
              <a:rPr kumimoji="0" lang="en-US" altLang="en-US" sz="1600" b="0" i="0" u="none" strike="noStrike" cap="none" normalizeH="0" baseline="0" dirty="0">
                <a:ln>
                  <a:noFill/>
                </a:ln>
                <a:solidFill>
                  <a:schemeClr val="tx1"/>
                </a:solidFill>
                <a:effectLst/>
                <a:latin typeface="+mj-lt"/>
              </a:rPr>
              <a:t> has two properties: name (error type) and message (error details). </a:t>
            </a:r>
          </a:p>
          <a:p>
            <a:pPr marL="285750" indent="-285750" eaLnBrk="0" fontAlgn="base" hangingPunct="0">
              <a:lnSpc>
                <a:spcPct val="150000"/>
              </a:lnSpc>
              <a:spcBef>
                <a:spcPct val="0"/>
              </a:spcBef>
              <a:spcAft>
                <a:spcPct val="0"/>
              </a:spcAft>
              <a:buClrTx/>
              <a:buSzTx/>
            </a:pPr>
            <a:r>
              <a:rPr kumimoji="0" lang="en-US" altLang="en-US" sz="1600" b="1" i="0" u="none" strike="noStrike" cap="none" normalizeH="0" baseline="0" dirty="0">
                <a:ln>
                  <a:noFill/>
                </a:ln>
                <a:solidFill>
                  <a:schemeClr val="tx1"/>
                </a:solidFill>
                <a:effectLst/>
                <a:latin typeface="+mj-lt"/>
              </a:rPr>
              <a:t>Error constructor</a:t>
            </a:r>
            <a:r>
              <a:rPr kumimoji="0" lang="en-US" altLang="en-US" sz="1600" b="0" i="0" u="none" strike="noStrike" cap="none" normalizeH="0" baseline="0" dirty="0">
                <a:ln>
                  <a:noFill/>
                </a:ln>
                <a:solidFill>
                  <a:schemeClr val="tx1"/>
                </a:solidFill>
                <a:effectLst/>
                <a:latin typeface="+mj-lt"/>
              </a:rPr>
              <a:t> accepts a message (e.g., new Error("My error message")). </a:t>
            </a:r>
          </a:p>
        </p:txBody>
      </p:sp>
    </p:spTree>
    <p:extLst>
      <p:ext uri="{BB962C8B-B14F-4D97-AF65-F5344CB8AC3E}">
        <p14:creationId xmlns:p14="http://schemas.microsoft.com/office/powerpoint/2010/main" val="897452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42059DFC-CBF7-38A2-0B2F-222069033D42}"/>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D33F59A2-3666-9B0A-EBB2-FA953E0961E7}"/>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dirty="0">
                <a:latin typeface="+mj-lt"/>
              </a:rPr>
              <a:t>Error Objects</a:t>
            </a:r>
          </a:p>
        </p:txBody>
      </p:sp>
      <p:sp>
        <p:nvSpPr>
          <p:cNvPr id="3" name="Rectangle 1">
            <a:extLst>
              <a:ext uri="{FF2B5EF4-FFF2-40B4-BE49-F238E27FC236}">
                <a16:creationId xmlns:a16="http://schemas.microsoft.com/office/drawing/2014/main" id="{46CE486F-4CDE-A7D1-A923-34CEC933B6DA}"/>
              </a:ext>
            </a:extLst>
          </p:cNvPr>
          <p:cNvSpPr>
            <a:spLocks noGrp="1" noChangeArrowheads="1"/>
          </p:cNvSpPr>
          <p:nvPr>
            <p:ph type="body" idx="4294967295"/>
          </p:nvPr>
        </p:nvSpPr>
        <p:spPr bwMode="auto">
          <a:xfrm>
            <a:off x="400344" y="1017725"/>
            <a:ext cx="7616193" cy="31495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14300" indent="0" algn="l">
              <a:lnSpc>
                <a:spcPct val="150000"/>
              </a:lnSpc>
              <a:spcAft>
                <a:spcPts val="750"/>
              </a:spcAft>
              <a:buNone/>
            </a:pPr>
            <a:r>
              <a:rPr lang="en-US" sz="1600" b="0" i="0" dirty="0">
                <a:solidFill>
                  <a:schemeClr val="accent1">
                    <a:lumMod val="50000"/>
                  </a:schemeClr>
                </a:solidFill>
                <a:effectLst/>
                <a:latin typeface="+mj-lt"/>
              </a:rPr>
              <a:t>JavaScript defines several other Error constructors, including:</a:t>
            </a:r>
          </a:p>
          <a:p>
            <a:pPr>
              <a:lnSpc>
                <a:spcPct val="150000"/>
              </a:lnSpc>
            </a:pPr>
            <a:r>
              <a:rPr lang="en-US" sz="1600" b="1" i="1" u="none" strike="noStrike" dirty="0" err="1">
                <a:solidFill>
                  <a:schemeClr val="accent1">
                    <a:lumMod val="50000"/>
                  </a:schemeClr>
                </a:solidFill>
                <a:effectLst/>
                <a:latin typeface="+mj-lt"/>
              </a:rPr>
              <a:t>RangeError</a:t>
            </a:r>
            <a:r>
              <a:rPr lang="en-US" sz="1600" b="0" i="0" dirty="0">
                <a:solidFill>
                  <a:schemeClr val="accent1">
                    <a:lumMod val="50000"/>
                  </a:schemeClr>
                </a:solidFill>
                <a:effectLst/>
                <a:latin typeface="+mj-lt"/>
              </a:rPr>
              <a:t> - Thrown when a numeric variable or parameter is outside the valid range.</a:t>
            </a:r>
          </a:p>
          <a:p>
            <a:pPr>
              <a:lnSpc>
                <a:spcPct val="150000"/>
              </a:lnSpc>
            </a:pPr>
            <a:r>
              <a:rPr lang="en-US" sz="1600" b="1" i="1" u="none" strike="noStrike" dirty="0" err="1">
                <a:solidFill>
                  <a:schemeClr val="accent1">
                    <a:lumMod val="50000"/>
                  </a:schemeClr>
                </a:solidFill>
                <a:effectLst/>
                <a:latin typeface="+mj-lt"/>
              </a:rPr>
              <a:t>InternalError</a:t>
            </a:r>
            <a:r>
              <a:rPr lang="en-US" sz="1600" b="0" i="0" dirty="0">
                <a:solidFill>
                  <a:schemeClr val="accent1">
                    <a:lumMod val="50000"/>
                  </a:schemeClr>
                </a:solidFill>
                <a:effectLst/>
                <a:latin typeface="+mj-lt"/>
              </a:rPr>
              <a:t> - Thrown when an internal error occurs in the JavaScript interpreter.</a:t>
            </a:r>
          </a:p>
          <a:p>
            <a:pPr>
              <a:lnSpc>
                <a:spcPct val="150000"/>
              </a:lnSpc>
            </a:pPr>
            <a:r>
              <a:rPr lang="en-US" sz="1600" b="1" i="1" u="none" strike="noStrike" dirty="0" err="1">
                <a:solidFill>
                  <a:schemeClr val="accent1">
                    <a:lumMod val="50000"/>
                  </a:schemeClr>
                </a:solidFill>
                <a:effectLst/>
                <a:latin typeface="+mj-lt"/>
              </a:rPr>
              <a:t>TypeError</a:t>
            </a:r>
            <a:r>
              <a:rPr lang="en-US" sz="1600" b="0" i="0" dirty="0">
                <a:solidFill>
                  <a:schemeClr val="accent1">
                    <a:lumMod val="50000"/>
                  </a:schemeClr>
                </a:solidFill>
                <a:effectLst/>
                <a:latin typeface="+mj-lt"/>
              </a:rPr>
              <a:t> - Thrown when a variable or parameter is not the expected data type.</a:t>
            </a:r>
          </a:p>
          <a:p>
            <a:pPr marL="285750" indent="-285750" eaLnBrk="0" fontAlgn="base" hangingPunct="0">
              <a:lnSpc>
                <a:spcPct val="150000"/>
              </a:lnSpc>
              <a:spcBef>
                <a:spcPct val="0"/>
              </a:spcBef>
              <a:spcAft>
                <a:spcPct val="0"/>
              </a:spcAft>
              <a:buClrTx/>
              <a:buSzTx/>
            </a:pPr>
            <a:endParaRPr kumimoji="0" lang="en-US" altLang="en-US" sz="1600" b="0" i="0" u="none" strike="noStrike" cap="none" normalizeH="0" baseline="0" dirty="0">
              <a:ln>
                <a:noFill/>
              </a:ln>
              <a:solidFill>
                <a:schemeClr val="accent1">
                  <a:lumMod val="50000"/>
                </a:schemeClr>
              </a:solidFill>
              <a:effectLst/>
              <a:latin typeface="+mj-lt"/>
            </a:endParaRPr>
          </a:p>
        </p:txBody>
      </p:sp>
    </p:spTree>
    <p:extLst>
      <p:ext uri="{BB962C8B-B14F-4D97-AF65-F5344CB8AC3E}">
        <p14:creationId xmlns:p14="http://schemas.microsoft.com/office/powerpoint/2010/main" val="330838316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2025-01-31T19:53:25+00:00</DateTime>
  </documentManagement>
</p:properties>
</file>

<file path=customXml/itemProps1.xml><?xml version="1.0" encoding="utf-8"?>
<ds:datastoreItem xmlns:ds="http://schemas.openxmlformats.org/officeDocument/2006/customXml" ds:itemID="{FF8DC2C2-3090-4A63-B66E-58D2E7201062}"/>
</file>

<file path=customXml/itemProps2.xml><?xml version="1.0" encoding="utf-8"?>
<ds:datastoreItem xmlns:ds="http://schemas.openxmlformats.org/officeDocument/2006/customXml" ds:itemID="{A7CD4885-BC63-4C9D-A4C8-020B2DC8AECE}"/>
</file>

<file path=customXml/itemProps3.xml><?xml version="1.0" encoding="utf-8"?>
<ds:datastoreItem xmlns:ds="http://schemas.openxmlformats.org/officeDocument/2006/customXml" ds:itemID="{566F5CD8-C498-49B2-8FC2-42B8F6372EFF}"/>
</file>

<file path=docProps/app.xml><?xml version="1.0" encoding="utf-8"?>
<Properties xmlns="http://schemas.openxmlformats.org/officeDocument/2006/extended-properties" xmlns:vt="http://schemas.openxmlformats.org/officeDocument/2006/docPropsVTypes">
  <TotalTime>2156</TotalTime>
  <Words>844</Words>
  <Application>Microsoft Office PowerPoint</Application>
  <PresentationFormat>On-screen Show (16:9)</PresentationFormat>
  <Paragraphs>34</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Proxima Nova</vt:lpstr>
      <vt:lpstr>Roboto</vt:lpstr>
      <vt:lpstr>Arial Unicode MS</vt:lpstr>
      <vt:lpstr>Simple Light</vt:lpstr>
      <vt:lpstr>Spearmint</vt:lpstr>
      <vt:lpstr>Exception Handling</vt:lpstr>
      <vt:lpstr>Exception and Try-Catch Block</vt:lpstr>
      <vt:lpstr>Try-Catch Block Syntax</vt:lpstr>
      <vt:lpstr>Example</vt:lpstr>
      <vt:lpstr>Finally Block</vt:lpstr>
      <vt:lpstr>Finally Block Syntax </vt:lpstr>
      <vt:lpstr>Example</vt:lpstr>
      <vt:lpstr>Error Objects</vt:lpstr>
      <vt:lpstr>Error Objects</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65</cp:revision>
  <dcterms:modified xsi:type="dcterms:W3CDTF">2025-01-28T21:10:17Z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