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9.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323" r:id="rId5"/>
    <p:sldId id="316" r:id="rId6"/>
    <p:sldId id="329" r:id="rId7"/>
    <p:sldId id="327" r:id="rId8"/>
    <p:sldId id="330" r:id="rId9"/>
    <p:sldId id="331" r:id="rId10"/>
    <p:sldId id="299" r:id="rId11"/>
    <p:sldId id="287" r:id="rId12"/>
    <p:sldId id="333" r:id="rId13"/>
    <p:sldId id="335" r:id="rId14"/>
    <p:sldId id="334"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arrays. In this lecture we will go through </a:t>
            </a:r>
            <a:r>
              <a:rPr lang="en-US" sz="1100" b="0" dirty="0">
                <a:solidFill>
                  <a:schemeClr val="accent1">
                    <a:lumMod val="50000"/>
                  </a:schemeClr>
                </a:solidFill>
                <a:latin typeface="+mj-lt"/>
                <a:ea typeface="Roboto"/>
                <a:cs typeface="Roboto"/>
                <a:sym typeface="Roboto"/>
              </a:rPr>
              <a:t>Array Introduction, Adding and Removing elements from array,  Looping Through an Array,  how to pass array to functions, how to search an element in an Array, and how to sort an Array</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two functions find Average and give Bonus. The find Average function calculates the average of numbers in an array by summing the elements and dividing by the length. The give Bonus function adds a bonus to each score in the array. The exam Scores array is processed using these functions, first calculating the average and then applying a bonus, followed by recalculating the new average.</a:t>
            </a:r>
          </a:p>
        </p:txBody>
      </p:sp>
    </p:spTree>
    <p:extLst>
      <p:ext uri="{BB962C8B-B14F-4D97-AF65-F5344CB8AC3E}">
        <p14:creationId xmlns:p14="http://schemas.microsoft.com/office/powerpoint/2010/main" val="1488776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A379667-10BB-75A5-300D-E640FAB091F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8F5F9BC-2511-0650-087D-5023C8DBC7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5829B89-0BD1-A78B-1DF6-D9796FFEF7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By default, sort arranges array elements in ascending order but treats them as strings, comparing their Unicode values. This can cause unexpected results when sorting numbers, such as placing 10 before 2. To handle such cases, a custom comparison function can be passed to the sort method for proper numerical or specific order sorting.</a:t>
            </a:r>
          </a:p>
        </p:txBody>
      </p:sp>
    </p:spTree>
    <p:extLst>
      <p:ext uri="{BB962C8B-B14F-4D97-AF65-F5344CB8AC3E}">
        <p14:creationId xmlns:p14="http://schemas.microsoft.com/office/powerpoint/2010/main" val="801806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A314F20-5851-5B68-B9FA-CBEF118351A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6BE8309-0F56-FEE1-849A-E15F83B026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68B92B42-6687-1916-616F-B39CEEFD87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are some method that return value to determine the sorting order. The sort method can use a custom comparison function to control the sorting order of array elements. The comparison function returns a value less than zero to place the first argument before the second, a value greater than zero to place it after, and zero if their order is irrelevant. This provides flexibility to sort arrays numerically, alphabetically, or based on specific conditions.</a:t>
            </a:r>
          </a:p>
          <a:p>
            <a:pPr marL="139700" indent="0">
              <a:buNone/>
            </a:pPr>
            <a:endParaRPr lang="en-US" dirty="0"/>
          </a:p>
        </p:txBody>
      </p:sp>
    </p:spTree>
    <p:extLst>
      <p:ext uri="{BB962C8B-B14F-4D97-AF65-F5344CB8AC3E}">
        <p14:creationId xmlns:p14="http://schemas.microsoft.com/office/powerpoint/2010/main" val="331047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77B26EA-2449-E186-49F4-E13D81666DE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2A9802E-C1AF-0B91-4634-097D41139F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7B6C21D-1861-F949-D534-F00C05AC96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the numbers array is first sorted using the default sort method, which compares elements as strings based on their Unicode values, resulting in an incorrect order. To sort numerically in ascending order, a custom comparison function is passed to sort. The function subtracts one value from the other, ensuring correct numerical sorting of the array elements.</a:t>
            </a:r>
          </a:p>
        </p:txBody>
      </p:sp>
    </p:spTree>
    <p:extLst>
      <p:ext uri="{BB962C8B-B14F-4D97-AF65-F5344CB8AC3E}">
        <p14:creationId xmlns:p14="http://schemas.microsoft.com/office/powerpoint/2010/main" val="307888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Arrays are an essential part of JavaScript, used to store an ordered collection of values called elements. Each element is stored at a numeric location known as an index. To create an array, use square brackets and separate values with commas. Arrays are flexible; they can grow as you add elements and shrink as you remove them. They also allow storage of values of the same or different types.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we create an empty array named scores and add values to it using numeric indexes. The values are then accessed and logged to the console individually. Next, we define an array called teams with a list of strings. This array holds team names, which are also logged to the console. Arrays allow storing and accessing data efficiently, whether numbers or strings, using indexes.</a:t>
            </a:r>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Arrays in JavaScript are objects that come with built-in methods to add or remove elements. A method is a function attached to an object, allowing us to manipulate the data stored in it. To use a method, call it by attaching it to the array object with a dot. For example, my Array dot method lets you apply specific operations, making arrays highly versatile for data manipulation.</a:t>
            </a:r>
          </a:p>
          <a:p>
            <a:pPr marL="139700" indent="0">
              <a:buNone/>
            </a:pPr>
            <a:endParaRPr lang="en-US" dirty="0"/>
          </a:p>
        </p:txBody>
      </p:sp>
    </p:spTree>
    <p:extLst>
      <p:ext uri="{BB962C8B-B14F-4D97-AF65-F5344CB8AC3E}">
        <p14:creationId xmlns:p14="http://schemas.microsoft.com/office/powerpoint/2010/main" val="283530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939F41-6763-F1FF-286A-FE1E0A2C7E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0C35121-436E-6AE8-4AC6-453A258DFE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F37C41-5B59-8328-2687-30E6EE284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table shows common methods for adding and removing array elements in JavaScript. The push method adds elements to the end, while pop removes the last element. Unshift adds elements to the beginning, and shift removes the first element. Splice is more versatile, allowing elements to be added or removed from any position, making these methods essential for flexible array management.</a:t>
            </a:r>
          </a:p>
        </p:txBody>
      </p:sp>
    </p:spTree>
    <p:extLst>
      <p:ext uri="{BB962C8B-B14F-4D97-AF65-F5344CB8AC3E}">
        <p14:creationId xmlns:p14="http://schemas.microsoft.com/office/powerpoint/2010/main" val="220821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41DDC4E-5C09-A800-39B4-7E210AB41D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7FE7FC7-CC88-C626-7037-9089BBD523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16CFC3-3FBA-5BB7-DCE9-FD9C3035D3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slide demonstrates using a for loop to iterate through an array in JavaScript. The groceries array contains items like bread and milk. The for loop starts at index 0 and continues until it reaches the end of the array using groceries dot length. Each item is displayed with its index using console.log. For loops are a fundamental way to process and display array elements efficiently.</a:t>
            </a:r>
          </a:p>
        </p:txBody>
      </p:sp>
    </p:spTree>
    <p:extLst>
      <p:ext uri="{BB962C8B-B14F-4D97-AF65-F5344CB8AC3E}">
        <p14:creationId xmlns:p14="http://schemas.microsoft.com/office/powerpoint/2010/main" val="17976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DE9CD89-E6C1-6324-7C15-EF6D43DF5C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27D10AC-4412-1C12-485F-944FD79BDC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E735A4B-186E-0AFE-959D-23D653DA76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the use of the for-of loop to iterate through an array in JavaScript. The groceries array contains items like bread and milk. The for-of loop simplifies iteration by directly accessing each element in the array using a variable such as item. Each element is displayed using console.log, making the for-of loop a clean and efficient way to process arrays.</a:t>
            </a:r>
          </a:p>
        </p:txBody>
      </p:sp>
    </p:spTree>
    <p:extLst>
      <p:ext uri="{BB962C8B-B14F-4D97-AF65-F5344CB8AC3E}">
        <p14:creationId xmlns:p14="http://schemas.microsoft.com/office/powerpoint/2010/main" val="306499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F0DCDC-F92F-30E2-98A6-2F205A62440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624F6AA-5417-666B-1766-992112066B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6F8A7F1E-0563-0CEA-A980-054F39733A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is another example for how to use the for Each method to iterate through an array in JavaScript. The groceries array contains items like bread and milk. The for Each method takes a function as an argument, which processes each element and its index. The index and item are logged to the console, providing both the position and value. This method is useful for applying actions to every array element.</a:t>
            </a:r>
          </a:p>
        </p:txBody>
      </p:sp>
    </p:spTree>
    <p:extLst>
      <p:ext uri="{BB962C8B-B14F-4D97-AF65-F5344CB8AC3E}">
        <p14:creationId xmlns:p14="http://schemas.microsoft.com/office/powerpoint/2010/main" val="299613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we will discuss how arrays are passed to functions in JavaScript. Arrays can be passed as arguments to functions, and the function can modify the elements of the array. Since arrays are passed by reference, any changes made to the array inside the function will affect the original array outside the function. This allows for dynamic manipulation of array data.</a:t>
            </a:r>
          </a:p>
        </p:txBody>
      </p:sp>
    </p:spTree>
    <p:extLst>
      <p:ext uri="{BB962C8B-B14F-4D97-AF65-F5344CB8AC3E}">
        <p14:creationId xmlns:p14="http://schemas.microsoft.com/office/powerpoint/2010/main" val="4130379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Arrays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Array Introduction | Adding and Removing Array Elements | Looping Through an Array | Passing Array to Functions | Searching an Array | Sorting an Array</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D532B159-EA1B-B185-E511-20B43D4DB7D5}"/>
              </a:ext>
            </a:extLst>
          </p:cNvPr>
          <p:cNvPicPr>
            <a:picLocks noChangeAspect="1"/>
          </p:cNvPicPr>
          <p:nvPr/>
        </p:nvPicPr>
        <p:blipFill>
          <a:blip r:embed="rId3"/>
          <a:stretch>
            <a:fillRect/>
          </a:stretch>
        </p:blipFill>
        <p:spPr>
          <a:xfrm>
            <a:off x="680342" y="1212680"/>
            <a:ext cx="7156058" cy="3261666"/>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4159516-91A3-D500-EC82-F1012DD810E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495B3C7-AEF2-26B2-B660-1D0E285043C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effectLst/>
                <a:latin typeface="+mj-lt"/>
              </a:rPr>
              <a:t>Sorting an array</a:t>
            </a:r>
          </a:p>
        </p:txBody>
      </p:sp>
      <p:sp>
        <p:nvSpPr>
          <p:cNvPr id="2" name="Text Placeholder 1">
            <a:extLst>
              <a:ext uri="{FF2B5EF4-FFF2-40B4-BE49-F238E27FC236}">
                <a16:creationId xmlns:a16="http://schemas.microsoft.com/office/drawing/2014/main" id="{1B665C84-823D-5A1B-F329-1286B3AFEE4F}"/>
              </a:ext>
            </a:extLst>
          </p:cNvPr>
          <p:cNvSpPr>
            <a:spLocks noGrp="1" noChangeArrowheads="1"/>
          </p:cNvSpPr>
          <p:nvPr>
            <p:ph type="body" idx="1"/>
          </p:nvPr>
        </p:nvSpPr>
        <p:spPr bwMode="auto">
          <a:xfrm>
            <a:off x="311151" y="1602255"/>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Sorting Method</a:t>
            </a:r>
            <a:r>
              <a:rPr kumimoji="0" lang="en-US" altLang="en-US" sz="1600" b="0" i="0" u="none" strike="noStrike" cap="none" normalizeH="0" baseline="0" dirty="0">
                <a:ln>
                  <a:noFill/>
                </a:ln>
                <a:solidFill>
                  <a:schemeClr val="tx1"/>
                </a:solidFill>
                <a:effectLst/>
                <a:latin typeface="Arial" panose="020B0604020202020204" pitchFamily="34" charset="0"/>
              </a:rPr>
              <a:t>: The </a:t>
            </a:r>
            <a:r>
              <a:rPr kumimoji="0" lang="en-US" altLang="en-US" sz="1600" b="0" i="0" u="none" strike="noStrike" cap="none" normalizeH="0" baseline="0" dirty="0">
                <a:ln>
                  <a:noFill/>
                </a:ln>
                <a:solidFill>
                  <a:schemeClr val="tx1"/>
                </a:solidFill>
                <a:effectLst/>
                <a:latin typeface="Arial Unicode MS"/>
              </a:rPr>
              <a:t>sort()</a:t>
            </a:r>
            <a:r>
              <a:rPr kumimoji="0" lang="en-US" altLang="en-US" sz="1600" b="0" i="0" u="none" strike="noStrike" cap="none" normalizeH="0" baseline="0" dirty="0">
                <a:ln>
                  <a:noFill/>
                </a:ln>
                <a:solidFill>
                  <a:schemeClr val="tx1"/>
                </a:solidFill>
                <a:effectLst/>
              </a:rPr>
              <a:t> method sorts an array in ascending order by default.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Default Behavior</a:t>
            </a:r>
            <a:r>
              <a:rPr kumimoji="0" lang="en-US" altLang="en-US" sz="1600" b="0" i="0" u="none" strike="noStrike" cap="none" normalizeH="0" baseline="0" dirty="0">
                <a:ln>
                  <a:noFill/>
                </a:ln>
                <a:solidFill>
                  <a:schemeClr val="tx1"/>
                </a:solidFill>
                <a:effectLst/>
                <a:latin typeface="Arial" panose="020B0604020202020204" pitchFamily="34" charset="0"/>
              </a:rPr>
              <a:t>: Elements are sorted as strings based on their Unicode values, which may produce unexpected results for numbers (e.g., "10" &lt; "2").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Example Issue</a:t>
            </a:r>
            <a:r>
              <a:rPr kumimoji="0" lang="en-US" altLang="en-US" sz="1600" b="0" i="0" u="none" strike="noStrike" cap="none" normalizeH="0" baseline="0" dirty="0">
                <a:ln>
                  <a:noFill/>
                </a:ln>
                <a:solidFill>
                  <a:schemeClr val="tx1"/>
                </a:solidFill>
                <a:effectLst/>
                <a:latin typeface="Arial" panose="020B0604020202020204" pitchFamily="34" charset="0"/>
              </a:rPr>
              <a:t>: When sorting numbers, </a:t>
            </a:r>
            <a:r>
              <a:rPr kumimoji="0" lang="en-US" altLang="en-US" sz="1600" b="0" i="0" u="none" strike="noStrike" cap="none" normalizeH="0" baseline="0" dirty="0">
                <a:ln>
                  <a:noFill/>
                </a:ln>
                <a:solidFill>
                  <a:schemeClr val="tx1"/>
                </a:solidFill>
                <a:effectLst/>
                <a:latin typeface="Arial Unicode MS"/>
              </a:rPr>
              <a:t>10</a:t>
            </a:r>
            <a:r>
              <a:rPr kumimoji="0" lang="en-US" altLang="en-US" sz="1600" b="0" i="0" u="none" strike="noStrike" cap="none" normalizeH="0" baseline="0" dirty="0">
                <a:ln>
                  <a:noFill/>
                </a:ln>
                <a:solidFill>
                  <a:schemeClr val="tx1"/>
                </a:solidFill>
                <a:effectLst/>
              </a:rPr>
              <a:t> is placed before </a:t>
            </a:r>
            <a:r>
              <a:rPr kumimoji="0" lang="en-US" altLang="en-US" sz="1600" b="0" i="0" u="none" strike="noStrike" cap="none" normalizeH="0" baseline="0" dirty="0">
                <a:ln>
                  <a:noFill/>
                </a:ln>
                <a:solidFill>
                  <a:schemeClr val="tx1"/>
                </a:solidFill>
                <a:effectLst/>
                <a:latin typeface="Arial Unicode MS"/>
              </a:rPr>
              <a:t>2</a:t>
            </a:r>
            <a:r>
              <a:rPr kumimoji="0" lang="en-US" altLang="en-US" sz="1600" b="0" i="0" u="none" strike="noStrike" cap="none" normalizeH="0" baseline="0" dirty="0">
                <a:ln>
                  <a:noFill/>
                </a:ln>
                <a:solidFill>
                  <a:schemeClr val="tx1"/>
                </a:solidFill>
                <a:effectLst/>
              </a:rPr>
              <a:t> due to string comparison of "1" and "2".</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157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E02D9A5-3E8F-4A3F-E68D-C4246E41157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91C3888-6DDC-21E7-8CFB-AA50DF1A943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effectLst/>
                <a:latin typeface="+mj-lt"/>
              </a:rPr>
              <a:t>Sorting an array</a:t>
            </a:r>
          </a:p>
        </p:txBody>
      </p:sp>
      <p:sp>
        <p:nvSpPr>
          <p:cNvPr id="3" name="Rectangle 1">
            <a:extLst>
              <a:ext uri="{FF2B5EF4-FFF2-40B4-BE49-F238E27FC236}">
                <a16:creationId xmlns:a16="http://schemas.microsoft.com/office/drawing/2014/main" id="{CD7B697E-FD18-D65F-9ACD-C0E57D58DC19}"/>
              </a:ext>
            </a:extLst>
          </p:cNvPr>
          <p:cNvSpPr>
            <a:spLocks noGrp="1" noChangeArrowheads="1"/>
          </p:cNvSpPr>
          <p:nvPr>
            <p:ph type="body" idx="1"/>
          </p:nvPr>
        </p:nvSpPr>
        <p:spPr bwMode="auto">
          <a:xfrm>
            <a:off x="311150" y="1602254"/>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accent1">
                    <a:lumMod val="50000"/>
                  </a:schemeClr>
                </a:solidFill>
                <a:effectLst/>
                <a:latin typeface="+mj-lt"/>
              </a:rPr>
              <a:t>The sort() method can use a custom comparison function to define the sorting order of elements:</a:t>
            </a:r>
          </a:p>
          <a:p>
            <a:pPr>
              <a:lnSpc>
                <a:spcPct val="150000"/>
              </a:lnSpc>
            </a:pPr>
            <a:r>
              <a:rPr kumimoji="0" lang="en-US" altLang="en-US" sz="1600" b="0" i="0" u="none" strike="noStrike" cap="none" normalizeH="0" baseline="0" dirty="0">
                <a:ln>
                  <a:noFill/>
                </a:ln>
                <a:solidFill>
                  <a:schemeClr val="accent1">
                    <a:lumMod val="50000"/>
                  </a:schemeClr>
                </a:solidFill>
                <a:effectLst/>
                <a:latin typeface="+mj-lt"/>
              </a:rPr>
              <a:t> </a:t>
            </a:r>
            <a:r>
              <a:rPr lang="en-US" sz="1600" b="0" i="0" dirty="0">
                <a:solidFill>
                  <a:schemeClr val="accent1">
                    <a:lumMod val="50000"/>
                  </a:schemeClr>
                </a:solidFill>
                <a:effectLst/>
                <a:latin typeface="+mj-lt"/>
              </a:rPr>
              <a:t>Returns a value &lt; 0 if the first argument should appear before the second argument.</a:t>
            </a:r>
          </a:p>
          <a:p>
            <a:pPr>
              <a:lnSpc>
                <a:spcPct val="150000"/>
              </a:lnSpc>
            </a:pPr>
            <a:r>
              <a:rPr lang="en-US" sz="1600" b="0" i="0" dirty="0">
                <a:solidFill>
                  <a:schemeClr val="accent1">
                    <a:lumMod val="50000"/>
                  </a:schemeClr>
                </a:solidFill>
                <a:effectLst/>
                <a:latin typeface="+mj-lt"/>
              </a:rPr>
              <a:t>Returns a value &gt; 0 if the first argument should appear after the second argument.</a:t>
            </a:r>
          </a:p>
          <a:p>
            <a:pPr>
              <a:lnSpc>
                <a:spcPct val="150000"/>
              </a:lnSpc>
            </a:pPr>
            <a:r>
              <a:rPr lang="en-US" sz="1600" b="0" i="0" dirty="0">
                <a:solidFill>
                  <a:schemeClr val="accent1">
                    <a:lumMod val="50000"/>
                  </a:schemeClr>
                </a:solidFill>
                <a:effectLst/>
                <a:latin typeface="+mj-lt"/>
              </a:rPr>
              <a:t>Returns 0 if the order of the first and second arguments does not matter.</a:t>
            </a:r>
          </a:p>
        </p:txBody>
      </p:sp>
    </p:spTree>
    <p:extLst>
      <p:ext uri="{BB962C8B-B14F-4D97-AF65-F5344CB8AC3E}">
        <p14:creationId xmlns:p14="http://schemas.microsoft.com/office/powerpoint/2010/main" val="234349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34DE830-E469-D93E-201B-D029431CB855}"/>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4471FF35-CDB0-2B52-F2E9-64D8C573426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C888D2C0-7453-1487-C181-10681774D43F}"/>
              </a:ext>
            </a:extLst>
          </p:cNvPr>
          <p:cNvPicPr>
            <a:picLocks noChangeAspect="1"/>
          </p:cNvPicPr>
          <p:nvPr/>
        </p:nvPicPr>
        <p:blipFill>
          <a:blip r:embed="rId3"/>
          <a:stretch>
            <a:fillRect/>
          </a:stretch>
        </p:blipFill>
        <p:spPr>
          <a:xfrm>
            <a:off x="1802794" y="1463148"/>
            <a:ext cx="5538411" cy="2217204"/>
          </a:xfrm>
          <a:prstGeom prst="rect">
            <a:avLst/>
          </a:prstGeom>
        </p:spPr>
      </p:pic>
    </p:spTree>
    <p:extLst>
      <p:ext uri="{BB962C8B-B14F-4D97-AF65-F5344CB8AC3E}">
        <p14:creationId xmlns:p14="http://schemas.microsoft.com/office/powerpoint/2010/main" val="151405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4800" b="1" dirty="0">
                <a:latin typeface="+mj-lt"/>
                <a:ea typeface="Arial"/>
                <a:cs typeface="Arial"/>
                <a:sym typeface="Arial"/>
              </a:rPr>
              <a:t>Introduction to Arrays</a:t>
            </a:r>
            <a:endParaRPr sz="4800" b="1" dirty="0">
              <a:latin typeface="+mj-lt"/>
              <a:ea typeface="Arial"/>
              <a:cs typeface="Arial"/>
              <a:sym typeface="Arial"/>
            </a:endParaRPr>
          </a:p>
        </p:txBody>
      </p:sp>
      <p:sp>
        <p:nvSpPr>
          <p:cNvPr id="3" name="Rectangle 1">
            <a:extLst>
              <a:ext uri="{FF2B5EF4-FFF2-40B4-BE49-F238E27FC236}">
                <a16:creationId xmlns:a16="http://schemas.microsoft.com/office/drawing/2014/main" id="{E3B38AE0-8C2B-2086-3B90-35BA6BA31EB9}"/>
              </a:ext>
            </a:extLst>
          </p:cNvPr>
          <p:cNvSpPr>
            <a:spLocks noGrp="1" noChangeArrowheads="1"/>
          </p:cNvSpPr>
          <p:nvPr>
            <p:ph type="body" idx="1"/>
          </p:nvPr>
        </p:nvSpPr>
        <p:spPr bwMode="auto">
          <a:xfrm>
            <a:off x="311699" y="1417588"/>
            <a:ext cx="85206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Definition</a:t>
            </a:r>
            <a:r>
              <a:rPr kumimoji="0" lang="en-US" altLang="en-US" sz="1600" b="0" i="0" u="none" strike="noStrike" cap="none" normalizeH="0" baseline="0" dirty="0">
                <a:ln>
                  <a:noFill/>
                </a:ln>
                <a:solidFill>
                  <a:schemeClr val="tx1"/>
                </a:solidFill>
                <a:effectLst/>
                <a:latin typeface="+mj-lt"/>
              </a:rPr>
              <a:t>: An array is an ordered collection of values, called elements, stored at numeric locations called indexes.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Initialization</a:t>
            </a:r>
            <a:r>
              <a:rPr kumimoji="0" lang="en-US" altLang="en-US" sz="1600" b="0" i="0" u="none" strike="noStrike" cap="none" normalizeH="0" baseline="0" dirty="0">
                <a:ln>
                  <a:noFill/>
                </a:ln>
                <a:solidFill>
                  <a:schemeClr val="tx1"/>
                </a:solidFill>
                <a:effectLst/>
                <a:latin typeface="+mj-lt"/>
              </a:rPr>
              <a:t>: Arrays are initialized using brackets [] with comma-separated values (e.g., let </a:t>
            </a:r>
            <a:r>
              <a:rPr kumimoji="0" lang="en-US" altLang="en-US" sz="1600" b="0" i="0" u="none" strike="noStrike" cap="none" normalizeH="0" baseline="0" dirty="0" err="1">
                <a:ln>
                  <a:noFill/>
                </a:ln>
                <a:solidFill>
                  <a:schemeClr val="tx1"/>
                </a:solidFill>
                <a:effectLst/>
                <a:latin typeface="+mj-lt"/>
              </a:rPr>
              <a:t>arr</a:t>
            </a:r>
            <a:r>
              <a:rPr kumimoji="0" lang="en-US" altLang="en-US" sz="1600" b="0" i="0" u="none" strike="noStrike" cap="none" normalizeH="0" baseline="0" dirty="0">
                <a:ln>
                  <a:noFill/>
                </a:ln>
                <a:solidFill>
                  <a:schemeClr val="tx1"/>
                </a:solidFill>
                <a:effectLst/>
                <a:latin typeface="+mj-lt"/>
              </a:rPr>
              <a:t> = [1, 2, 3];).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Dynamic Size</a:t>
            </a:r>
            <a:r>
              <a:rPr kumimoji="0" lang="en-US" altLang="en-US" sz="1600" b="0" i="0" u="none" strike="noStrike" cap="none" normalizeH="0" baseline="0" dirty="0">
                <a:ln>
                  <a:noFill/>
                </a:ln>
                <a:solidFill>
                  <a:schemeClr val="tx1"/>
                </a:solidFill>
                <a:effectLst/>
                <a:latin typeface="+mj-lt"/>
              </a:rPr>
              <a:t>: Arrays can grow as elements are added and shrink as elements are removed, and they can hold values of the same or different types.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3" name="Picture 2">
            <a:extLst>
              <a:ext uri="{FF2B5EF4-FFF2-40B4-BE49-F238E27FC236}">
                <a16:creationId xmlns:a16="http://schemas.microsoft.com/office/drawing/2014/main" id="{2DD71090-5EF2-CB4B-D5B1-9F368F6B2B83}"/>
              </a:ext>
            </a:extLst>
          </p:cNvPr>
          <p:cNvPicPr>
            <a:picLocks noChangeAspect="1"/>
          </p:cNvPicPr>
          <p:nvPr/>
        </p:nvPicPr>
        <p:blipFill>
          <a:blip r:embed="rId3"/>
          <a:stretch>
            <a:fillRect/>
          </a:stretch>
        </p:blipFill>
        <p:spPr>
          <a:xfrm>
            <a:off x="1262556" y="1495041"/>
            <a:ext cx="6135404" cy="2753685"/>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Adding and Removing Array Elements</a:t>
            </a:r>
          </a:p>
        </p:txBody>
      </p:sp>
      <p:sp>
        <p:nvSpPr>
          <p:cNvPr id="3" name="Rectangle 1">
            <a:extLst>
              <a:ext uri="{FF2B5EF4-FFF2-40B4-BE49-F238E27FC236}">
                <a16:creationId xmlns:a16="http://schemas.microsoft.com/office/drawing/2014/main" id="{3EA24230-DD99-9A4A-1CFD-2C70E2B8F8EF}"/>
              </a:ext>
            </a:extLst>
          </p:cNvPr>
          <p:cNvSpPr>
            <a:spLocks noGrp="1" noChangeArrowheads="1"/>
          </p:cNvSpPr>
          <p:nvPr>
            <p:ph type="body" idx="1"/>
          </p:nvPr>
        </p:nvSpPr>
        <p:spPr bwMode="auto">
          <a:xfrm>
            <a:off x="311699" y="1260509"/>
            <a:ext cx="85206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Array as an Object</a:t>
            </a:r>
            <a:r>
              <a:rPr kumimoji="0" lang="en-US" altLang="en-US" sz="1600" b="0" i="0" u="none" strike="noStrike" cap="none" normalizeH="0" baseline="0" dirty="0">
                <a:ln>
                  <a:noFill/>
                </a:ln>
                <a:solidFill>
                  <a:schemeClr val="tx1"/>
                </a:solidFill>
                <a:effectLst/>
                <a:latin typeface="+mj-lt"/>
              </a:rPr>
              <a:t>: Arrays are Array objects that provide various methods to manipulate their elements.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Methods</a:t>
            </a:r>
            <a:r>
              <a:rPr kumimoji="0" lang="en-US" altLang="en-US" sz="1600" b="0" i="0" u="none" strike="noStrike" cap="none" normalizeH="0" baseline="0" dirty="0">
                <a:ln>
                  <a:noFill/>
                </a:ln>
                <a:solidFill>
                  <a:schemeClr val="tx1"/>
                </a:solidFill>
                <a:effectLst/>
                <a:latin typeface="+mj-lt"/>
              </a:rPr>
              <a:t>: A method is a function tied to an object, operating on the object's data.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Calling Methods</a:t>
            </a:r>
            <a:r>
              <a:rPr kumimoji="0" lang="en-US" altLang="en-US" sz="1600" b="0" i="0" u="none" strike="noStrike" cap="none" normalizeH="0" baseline="0" dirty="0">
                <a:ln>
                  <a:noFill/>
                </a:ln>
                <a:solidFill>
                  <a:schemeClr val="tx1"/>
                </a:solidFill>
                <a:effectLst/>
                <a:latin typeface="+mj-lt"/>
              </a:rPr>
              <a:t>: Methods are called using the object name followed by the method (e.g., </a:t>
            </a:r>
            <a:r>
              <a:rPr kumimoji="0" lang="en-US" altLang="en-US" sz="1600" b="0" i="0" u="none" strike="noStrike" cap="none" normalizeH="0" baseline="0" dirty="0" err="1">
                <a:ln>
                  <a:noFill/>
                </a:ln>
                <a:solidFill>
                  <a:schemeClr val="tx1"/>
                </a:solidFill>
                <a:effectLst/>
                <a:latin typeface="+mj-lt"/>
              </a:rPr>
              <a:t>myArray.method</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127790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8B37F95-F8BB-5319-4819-8F406C20322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B395E05B-3426-D464-6421-A688238CAFE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2400" b="1" i="0" dirty="0">
                <a:solidFill>
                  <a:srgbClr val="1E282E"/>
                </a:solidFill>
                <a:effectLst/>
                <a:latin typeface="+mj-lt"/>
              </a:rPr>
              <a:t>Array methods for adding and removing array elements</a:t>
            </a:r>
            <a:endParaRPr lang="en-US" sz="3600" b="1" i="0" dirty="0">
              <a:effectLst/>
              <a:latin typeface="+mj-lt"/>
            </a:endParaRPr>
          </a:p>
        </p:txBody>
      </p:sp>
      <p:pic>
        <p:nvPicPr>
          <p:cNvPr id="4" name="Picture 3">
            <a:extLst>
              <a:ext uri="{FF2B5EF4-FFF2-40B4-BE49-F238E27FC236}">
                <a16:creationId xmlns:a16="http://schemas.microsoft.com/office/drawing/2014/main" id="{65AA5732-6A62-4E09-0FC3-90E38E161801}"/>
              </a:ext>
            </a:extLst>
          </p:cNvPr>
          <p:cNvPicPr>
            <a:picLocks noChangeAspect="1"/>
          </p:cNvPicPr>
          <p:nvPr/>
        </p:nvPicPr>
        <p:blipFill>
          <a:blip r:embed="rId3"/>
          <a:stretch>
            <a:fillRect/>
          </a:stretch>
        </p:blipFill>
        <p:spPr>
          <a:xfrm>
            <a:off x="1688663" y="1171163"/>
            <a:ext cx="5766673" cy="3634986"/>
          </a:xfrm>
          <a:prstGeom prst="rect">
            <a:avLst/>
          </a:prstGeom>
        </p:spPr>
      </p:pic>
    </p:spTree>
    <p:extLst>
      <p:ext uri="{BB962C8B-B14F-4D97-AF65-F5344CB8AC3E}">
        <p14:creationId xmlns:p14="http://schemas.microsoft.com/office/powerpoint/2010/main" val="100692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8A8BE0F-1AE0-1451-81DF-00E81AB420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982D5767-CB0E-FEB7-AD58-08C3076265E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Looping Through for Loop</a:t>
            </a:r>
          </a:p>
        </p:txBody>
      </p:sp>
      <p:pic>
        <p:nvPicPr>
          <p:cNvPr id="6" name="Picture 5">
            <a:extLst>
              <a:ext uri="{FF2B5EF4-FFF2-40B4-BE49-F238E27FC236}">
                <a16:creationId xmlns:a16="http://schemas.microsoft.com/office/drawing/2014/main" id="{185A8B00-5970-5651-1627-2E3795577159}"/>
              </a:ext>
            </a:extLst>
          </p:cNvPr>
          <p:cNvPicPr>
            <a:picLocks noChangeAspect="1"/>
          </p:cNvPicPr>
          <p:nvPr/>
        </p:nvPicPr>
        <p:blipFill>
          <a:blip r:embed="rId3"/>
          <a:stretch>
            <a:fillRect/>
          </a:stretch>
        </p:blipFill>
        <p:spPr>
          <a:xfrm>
            <a:off x="760590" y="1998463"/>
            <a:ext cx="7278300" cy="1576010"/>
          </a:xfrm>
          <a:prstGeom prst="rect">
            <a:avLst/>
          </a:prstGeom>
        </p:spPr>
      </p:pic>
    </p:spTree>
    <p:extLst>
      <p:ext uri="{BB962C8B-B14F-4D97-AF65-F5344CB8AC3E}">
        <p14:creationId xmlns:p14="http://schemas.microsoft.com/office/powerpoint/2010/main" val="418452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9CAECF0-02B1-2A9F-77FF-10B736438FE3}"/>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2681613-E15C-0DF9-43A6-CDC1993ED65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Looping Through for-of Loop</a:t>
            </a:r>
          </a:p>
        </p:txBody>
      </p:sp>
      <p:pic>
        <p:nvPicPr>
          <p:cNvPr id="3" name="Picture 2">
            <a:extLst>
              <a:ext uri="{FF2B5EF4-FFF2-40B4-BE49-F238E27FC236}">
                <a16:creationId xmlns:a16="http://schemas.microsoft.com/office/drawing/2014/main" id="{87DB5E3F-AE16-06FE-F7C1-39D18EABB9C4}"/>
              </a:ext>
            </a:extLst>
          </p:cNvPr>
          <p:cNvPicPr>
            <a:picLocks noChangeAspect="1"/>
          </p:cNvPicPr>
          <p:nvPr/>
        </p:nvPicPr>
        <p:blipFill>
          <a:blip r:embed="rId3"/>
          <a:stretch>
            <a:fillRect/>
          </a:stretch>
        </p:blipFill>
        <p:spPr>
          <a:xfrm>
            <a:off x="1086910" y="1670943"/>
            <a:ext cx="6970179" cy="1801614"/>
          </a:xfrm>
          <a:prstGeom prst="rect">
            <a:avLst/>
          </a:prstGeom>
        </p:spPr>
      </p:pic>
    </p:spTree>
    <p:extLst>
      <p:ext uri="{BB962C8B-B14F-4D97-AF65-F5344CB8AC3E}">
        <p14:creationId xmlns:p14="http://schemas.microsoft.com/office/powerpoint/2010/main" val="186228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9AD08DF-9A31-FD7C-D1DA-B6490B6166F3}"/>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FED0308-9364-C7C8-5ECF-01269ACCDA7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Looping Through for-each Loop</a:t>
            </a:r>
          </a:p>
        </p:txBody>
      </p:sp>
      <p:pic>
        <p:nvPicPr>
          <p:cNvPr id="4" name="Picture 3">
            <a:extLst>
              <a:ext uri="{FF2B5EF4-FFF2-40B4-BE49-F238E27FC236}">
                <a16:creationId xmlns:a16="http://schemas.microsoft.com/office/drawing/2014/main" id="{12D3F9C8-FEB6-D170-8083-F37BDB51CF07}"/>
              </a:ext>
            </a:extLst>
          </p:cNvPr>
          <p:cNvPicPr>
            <a:picLocks noChangeAspect="1"/>
          </p:cNvPicPr>
          <p:nvPr/>
        </p:nvPicPr>
        <p:blipFill>
          <a:blip r:embed="rId3"/>
          <a:stretch>
            <a:fillRect/>
          </a:stretch>
        </p:blipFill>
        <p:spPr>
          <a:xfrm>
            <a:off x="928641" y="1755051"/>
            <a:ext cx="7286717" cy="1633398"/>
          </a:xfrm>
          <a:prstGeom prst="rect">
            <a:avLst/>
          </a:prstGeom>
        </p:spPr>
      </p:pic>
    </p:spTree>
    <p:extLst>
      <p:ext uri="{BB962C8B-B14F-4D97-AF65-F5344CB8AC3E}">
        <p14:creationId xmlns:p14="http://schemas.microsoft.com/office/powerpoint/2010/main" val="426085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200" b="1" i="0" dirty="0">
                <a:solidFill>
                  <a:schemeClr val="accent1">
                    <a:lumMod val="50000"/>
                  </a:schemeClr>
                </a:solidFill>
                <a:effectLst/>
                <a:latin typeface="+mj-lt"/>
              </a:rPr>
              <a:t>Passing Arrays to Function</a:t>
            </a:r>
          </a:p>
        </p:txBody>
      </p:sp>
      <p:sp>
        <p:nvSpPr>
          <p:cNvPr id="2" name="Text Placeholder 1">
            <a:extLst>
              <a:ext uri="{FF2B5EF4-FFF2-40B4-BE49-F238E27FC236}">
                <a16:creationId xmlns:a16="http://schemas.microsoft.com/office/drawing/2014/main" id="{E2B8545C-3832-52B6-C62F-F9B83B38AFAE}"/>
              </a:ext>
            </a:extLst>
          </p:cNvPr>
          <p:cNvSpPr>
            <a:spLocks noGrp="1" noChangeArrowheads="1"/>
          </p:cNvSpPr>
          <p:nvPr>
            <p:ph type="body" idx="1"/>
          </p:nvPr>
        </p:nvSpPr>
        <p:spPr bwMode="auto">
          <a:xfrm>
            <a:off x="311700" y="1241429"/>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Array as Argument</a:t>
            </a:r>
            <a:r>
              <a:rPr kumimoji="0" lang="en-US" altLang="en-US" sz="1600" b="0" i="0" u="none" strike="noStrike" cap="none" normalizeH="0" baseline="0" dirty="0">
                <a:ln>
                  <a:noFill/>
                </a:ln>
                <a:solidFill>
                  <a:schemeClr val="tx1"/>
                </a:solidFill>
                <a:effectLst/>
                <a:latin typeface="Arial" panose="020B0604020202020204" pitchFamily="34" charset="0"/>
              </a:rPr>
              <a:t>: Arrays can be passed to functions as arguments.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Modification</a:t>
            </a:r>
            <a:r>
              <a:rPr kumimoji="0" lang="en-US" altLang="en-US" sz="1600" b="0" i="0" u="none" strike="noStrike" cap="none" normalizeH="0" baseline="0" dirty="0">
                <a:ln>
                  <a:noFill/>
                </a:ln>
                <a:solidFill>
                  <a:schemeClr val="tx1"/>
                </a:solidFill>
                <a:effectLst/>
                <a:latin typeface="Arial" panose="020B0604020202020204" pitchFamily="34" charset="0"/>
              </a:rPr>
              <a:t>: Functions can modify the elements of the array passed to them.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Reference</a:t>
            </a:r>
            <a:r>
              <a:rPr kumimoji="0" lang="en-US" altLang="en-US" sz="1600" b="0" i="0" u="none" strike="noStrike" cap="none" normalizeH="0" baseline="0" dirty="0">
                <a:ln>
                  <a:noFill/>
                </a:ln>
                <a:solidFill>
                  <a:schemeClr val="tx1"/>
                </a:solidFill>
                <a:effectLst/>
                <a:latin typeface="Arial" panose="020B0604020202020204" pitchFamily="34" charset="0"/>
              </a:rPr>
              <a:t>: Arrays are passed by reference, meaning changes in the function affect the original array. </a:t>
            </a:r>
          </a:p>
        </p:txBody>
      </p:sp>
    </p:spTree>
    <p:extLst>
      <p:ext uri="{BB962C8B-B14F-4D97-AF65-F5344CB8AC3E}">
        <p14:creationId xmlns:p14="http://schemas.microsoft.com/office/powerpoint/2010/main" val="29605455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2025-01-31T19:53:27+00:00</DateTime>
  </documentManagement>
</p:properties>
</file>

<file path=customXml/itemProps1.xml><?xml version="1.0" encoding="utf-8"?>
<ds:datastoreItem xmlns:ds="http://schemas.openxmlformats.org/officeDocument/2006/customXml" ds:itemID="{FF350821-6BD6-4202-B759-971126F38D99}"/>
</file>

<file path=customXml/itemProps2.xml><?xml version="1.0" encoding="utf-8"?>
<ds:datastoreItem xmlns:ds="http://schemas.openxmlformats.org/officeDocument/2006/customXml" ds:itemID="{AD321ACD-F78C-41CA-80C6-5FBBC614F3FF}"/>
</file>

<file path=customXml/itemProps3.xml><?xml version="1.0" encoding="utf-8"?>
<ds:datastoreItem xmlns:ds="http://schemas.openxmlformats.org/officeDocument/2006/customXml" ds:itemID="{90BA147C-3637-43B6-AE2B-3527D3771575}"/>
</file>

<file path=docProps/app.xml><?xml version="1.0" encoding="utf-8"?>
<Properties xmlns="http://schemas.openxmlformats.org/officeDocument/2006/extended-properties" xmlns:vt="http://schemas.openxmlformats.org/officeDocument/2006/docPropsVTypes">
  <TotalTime>2041</TotalTime>
  <Words>1313</Words>
  <Application>Microsoft Office PowerPoint</Application>
  <PresentationFormat>On-screen Show (16:9)</PresentationFormat>
  <Paragraphs>43</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 Unicode MS</vt:lpstr>
      <vt:lpstr>Proxima Nova</vt:lpstr>
      <vt:lpstr>Arial</vt:lpstr>
      <vt:lpstr>Roboto</vt:lpstr>
      <vt:lpstr>Simple Light</vt:lpstr>
      <vt:lpstr>Spearmint</vt:lpstr>
      <vt:lpstr>Arrays</vt:lpstr>
      <vt:lpstr>Introduction to Arrays</vt:lpstr>
      <vt:lpstr>Example</vt:lpstr>
      <vt:lpstr>Adding and Removing Array Elements</vt:lpstr>
      <vt:lpstr>Array methods for adding and removing array elements</vt:lpstr>
      <vt:lpstr>Looping Through for Loop</vt:lpstr>
      <vt:lpstr>Looping Through for-of Loop</vt:lpstr>
      <vt:lpstr>Looping Through for-each Loop</vt:lpstr>
      <vt:lpstr>Passing Arrays to Function</vt:lpstr>
      <vt:lpstr>Example</vt:lpstr>
      <vt:lpstr>Sorting an array</vt:lpstr>
      <vt:lpstr>Sorting an array</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54</cp:revision>
  <dcterms:modified xsi:type="dcterms:W3CDTF">2025-01-26T19:10:15Z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