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23" r:id="rId5"/>
    <p:sldId id="316" r:id="rId6"/>
    <p:sldId id="329" r:id="rId7"/>
    <p:sldId id="327" r:id="rId8"/>
    <p:sldId id="299" r:id="rId9"/>
    <p:sldId id="287" r:id="rId10"/>
    <p:sldId id="333" r:id="rId11"/>
    <p:sldId id="334"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Objects. In this lecture we will go through </a:t>
            </a:r>
            <a:r>
              <a:rPr lang="en-US" sz="1100" b="0" dirty="0">
                <a:solidFill>
                  <a:schemeClr val="accent1">
                    <a:lumMod val="50000"/>
                  </a:schemeClr>
                </a:solidFill>
                <a:latin typeface="+mj-lt"/>
                <a:ea typeface="Roboto"/>
                <a:cs typeface="Roboto"/>
                <a:sym typeface="Roboto"/>
              </a:rPr>
              <a:t>objects and their properties, methods,  accessor properties,  how to pass objects to functions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B26EA-2449-E186-49F4-E13D81666DE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2A9802E-C1AF-0B91-4634-097D41139F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B6C21D-1861-F949-D534-F00C05AC96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 us explore passing primitives and references to a function. Here, primitives like level are passed by value, so changes inside the function do not affect the original. However, objects like rectangle and book are references, so modifying them inside the function affects the original object. This distinction between value and reference types is crucial when working with functions in JavaScript. Thanks for watching the lecture.</a:t>
            </a:r>
          </a:p>
          <a:p>
            <a:pPr marL="139700" indent="0">
              <a:buNone/>
            </a:pPr>
            <a:endParaRPr lang="en-US" dirty="0"/>
          </a:p>
        </p:txBody>
      </p:sp>
    </p:spTree>
    <p:extLst>
      <p:ext uri="{BB962C8B-B14F-4D97-AF65-F5344CB8AC3E}">
        <p14:creationId xmlns:p14="http://schemas.microsoft.com/office/powerpoint/2010/main" val="307888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lecture, we explore objects and their properties. An object is an unordered collection of properties, each being a name-value pair. Property names are identifiers, and values can be any data type. Objects are often defined using object literals, which are comma-separated lists of these name-value pairs. This structure allows for flexible and organized data representation in programming.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creating and modifying a JavaScript object. First, an empty object is initialized. The object is updated with properties like title, published year, and an array of keywords. Using console.log, we access the title and the first keyword. Later, an author property with nested values is added, and we log the last name. This highlights working with nested objects and accessing their properties.</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Building on what we learned about objects, let us now focus on methods. A method is created by assigning an anonymous function to an object's property. These methods can access the object's properties using the keyword this, followed by a period and the property name. For instance, use </a:t>
            </a:r>
            <a:r>
              <a:rPr lang="en-US" dirty="0" err="1"/>
              <a:t>this.propertyName</a:t>
            </a:r>
            <a:r>
              <a:rPr lang="en-US" dirty="0"/>
              <a:t> within a method to reference an object property. This highlights object functionality in action.</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939F41-6763-F1FF-286A-FE1E0A2C7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0C35121-436E-6AE8-4AC6-453A258DFE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F37C41-5B59-8328-2687-30E6EE284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understand methods, let us see how to define one in an object literal. Here, we create an object with properties such as title and author, which itself is a nested object. A method, </a:t>
            </a:r>
            <a:r>
              <a:rPr lang="en-US" dirty="0" err="1"/>
              <a:t>getAuthorName</a:t>
            </a:r>
            <a:r>
              <a:rPr lang="en-US" dirty="0"/>
              <a:t>, is defined to return the author's full name by accessing the nested properties using this. When we call this method, it returns the name Susan Cain, demonstrating how methods work within objects.</a:t>
            </a:r>
          </a:p>
          <a:p>
            <a:pPr marL="139700" indent="0">
              <a:buNone/>
            </a:pPr>
            <a:endParaRPr lang="en-US" dirty="0"/>
          </a:p>
        </p:txBody>
      </p:sp>
    </p:spTree>
    <p:extLst>
      <p:ext uri="{BB962C8B-B14F-4D97-AF65-F5344CB8AC3E}">
        <p14:creationId xmlns:p14="http://schemas.microsoft.com/office/powerpoint/2010/main" val="2208217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41DDC4E-5C09-A800-39B4-7E210AB41D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FE7FC7-CC88-C626-7037-9089BBD52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16CFC3-3FBA-5BB7-DCE9-FD9C3035D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Building on the previous slide, here we define a method for an existing object. The book object has properties like title and author. We add the </a:t>
            </a:r>
            <a:r>
              <a:rPr lang="en-US" dirty="0" err="1"/>
              <a:t>getAuthorName</a:t>
            </a:r>
            <a:r>
              <a:rPr lang="en-US" dirty="0"/>
              <a:t> method to it using a function expression. This method accesses the nested author properties using this and returns the full name. When called, the method outputs Susan Cain. This approach allows adding functionality to objects dynamically.</a:t>
            </a:r>
          </a:p>
          <a:p>
            <a:pPr marL="139700" indent="0">
              <a:buNone/>
            </a:pPr>
            <a:endParaRPr lang="en-US" dirty="0"/>
          </a:p>
        </p:txBody>
      </p:sp>
    </p:spTree>
    <p:extLst>
      <p:ext uri="{BB962C8B-B14F-4D97-AF65-F5344CB8AC3E}">
        <p14:creationId xmlns:p14="http://schemas.microsoft.com/office/powerpoint/2010/main" val="17976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Moving forward, let us discuss accessor properties. These are object properties that use getter or setter functions or both. A getter runs when a property is accessed, using the syntax get property. Similarly, a setter runs when a value is assigned, using set property(value). Accessor properties are useful for computed values or for validating data when setting properties, adding dynamic behavior to objects.</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Let us see an example of accessor properties with a rectangle object. The getter for area calculates and returns width times height. The setter allows setting a new area value, updating both width and height to the square root of the value. Calling </a:t>
            </a:r>
            <a:r>
              <a:rPr lang="en-US" dirty="0" err="1"/>
              <a:t>rectangle.area</a:t>
            </a:r>
            <a:r>
              <a:rPr lang="en-US" dirty="0"/>
              <a:t> invokes the getter, and assigning a value to it invokes the setter. This demonstrates dynamic behavior using get and set for object properties.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A379667-10BB-75A5-300D-E640FAB091F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8F5F9BC-2511-0650-087D-5023C8DBC7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5829B89-0BD1-A78B-1DF6-D9796FFEF7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Transitioning to data types, JavaScript divides them into primitives and references. Primitives include Boolean, number, string, null, and undefined. These are not objects and have no methods. References, on the other hand, point to a logical memory address and apply only to objects. When passing objects to functions, the reference is passed, allowing changes to affect the original object.</a:t>
            </a:r>
          </a:p>
          <a:p>
            <a:pPr marL="139700" indent="0">
              <a:buNone/>
            </a:pPr>
            <a:endParaRPr lang="en-US" dirty="0"/>
          </a:p>
        </p:txBody>
      </p:sp>
    </p:spTree>
    <p:extLst>
      <p:ext uri="{BB962C8B-B14F-4D97-AF65-F5344CB8AC3E}">
        <p14:creationId xmlns:p14="http://schemas.microsoft.com/office/powerpoint/2010/main" val="80180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Objects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Objects and Properties | Methods | Accessor Properties | Passing Objects </a:t>
            </a:r>
            <a:r>
              <a:rPr lang="en-US" sz="1300" b="1">
                <a:solidFill>
                  <a:schemeClr val="accent1">
                    <a:lumMod val="50000"/>
                  </a:schemeClr>
                </a:solidFill>
                <a:latin typeface="+mj-lt"/>
                <a:ea typeface="Roboto"/>
                <a:cs typeface="Roboto"/>
                <a:sym typeface="Roboto"/>
              </a:rPr>
              <a:t>to Functions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34DE830-E469-D93E-201B-D029431CB855}"/>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4471FF35-CDB0-2B52-F2E9-64D8C573426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b="1" i="0" dirty="0">
                <a:solidFill>
                  <a:srgbClr val="1E282E"/>
                </a:solidFill>
                <a:effectLst/>
                <a:latin typeface="+mj-lt"/>
              </a:rPr>
              <a:t>Passing primitives and references to a function</a:t>
            </a:r>
            <a:endParaRPr lang="en-US" sz="4000" b="1" i="0" dirty="0">
              <a:effectLst/>
              <a:latin typeface="+mj-lt"/>
            </a:endParaRPr>
          </a:p>
        </p:txBody>
      </p:sp>
      <p:pic>
        <p:nvPicPr>
          <p:cNvPr id="3" name="Picture 2">
            <a:extLst>
              <a:ext uri="{FF2B5EF4-FFF2-40B4-BE49-F238E27FC236}">
                <a16:creationId xmlns:a16="http://schemas.microsoft.com/office/drawing/2014/main" id="{F976E6C8-0337-1F91-DE40-10119F8E8442}"/>
              </a:ext>
            </a:extLst>
          </p:cNvPr>
          <p:cNvPicPr>
            <a:picLocks noChangeAspect="1"/>
          </p:cNvPicPr>
          <p:nvPr/>
        </p:nvPicPr>
        <p:blipFill>
          <a:blip r:embed="rId3"/>
          <a:stretch>
            <a:fillRect/>
          </a:stretch>
        </p:blipFill>
        <p:spPr>
          <a:xfrm>
            <a:off x="1344650" y="1363325"/>
            <a:ext cx="6454699" cy="3162574"/>
          </a:xfrm>
          <a:prstGeom prst="rect">
            <a:avLst/>
          </a:prstGeom>
        </p:spPr>
      </p:pic>
    </p:spTree>
    <p:extLst>
      <p:ext uri="{BB962C8B-B14F-4D97-AF65-F5344CB8AC3E}">
        <p14:creationId xmlns:p14="http://schemas.microsoft.com/office/powerpoint/2010/main" val="151405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4800" b="1" dirty="0">
                <a:latin typeface="+mj-lt"/>
                <a:ea typeface="Arial"/>
                <a:cs typeface="Arial"/>
                <a:sym typeface="Arial"/>
              </a:rPr>
              <a:t>Objects and Properties</a:t>
            </a:r>
            <a:endParaRPr sz="4800" b="1" dirty="0">
              <a:latin typeface="+mj-lt"/>
              <a:ea typeface="Arial"/>
              <a:cs typeface="Arial"/>
              <a:sym typeface="Arial"/>
            </a:endParaRPr>
          </a:p>
        </p:txBody>
      </p:sp>
      <p:sp>
        <p:nvSpPr>
          <p:cNvPr id="2" name="Text Placeholder 1">
            <a:extLst>
              <a:ext uri="{FF2B5EF4-FFF2-40B4-BE49-F238E27FC236}">
                <a16:creationId xmlns:a16="http://schemas.microsoft.com/office/drawing/2014/main" id="{7BA901C2-4628-E92E-0AE3-B5A318EC3D38}"/>
              </a:ext>
            </a:extLst>
          </p:cNvPr>
          <p:cNvSpPr>
            <a:spLocks noGrp="1" noChangeArrowheads="1"/>
          </p:cNvSpPr>
          <p:nvPr>
            <p:ph type="body" idx="1"/>
          </p:nvPr>
        </p:nvSpPr>
        <p:spPr bwMode="auto">
          <a:xfrm>
            <a:off x="311700" y="1417588"/>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Objects</a:t>
            </a:r>
            <a:r>
              <a:rPr kumimoji="0" lang="en-US" altLang="en-US" sz="1600" b="0" i="0" u="none" strike="noStrike" cap="none" normalizeH="0" baseline="0" dirty="0">
                <a:ln>
                  <a:noFill/>
                </a:ln>
                <a:solidFill>
                  <a:schemeClr val="tx1"/>
                </a:solidFill>
                <a:effectLst/>
                <a:latin typeface="Arial" panose="020B0604020202020204" pitchFamily="34" charset="0"/>
              </a:rPr>
              <a:t>: An object is an unordered collection of properties, where each property is a name-value pair.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Object Properties</a:t>
            </a:r>
            <a:r>
              <a:rPr kumimoji="0" lang="en-US" altLang="en-US" sz="1600" b="0" i="0" u="none" strike="noStrike" cap="none" normalizeH="0" baseline="0" dirty="0">
                <a:ln>
                  <a:noFill/>
                </a:ln>
                <a:solidFill>
                  <a:schemeClr val="tx1"/>
                </a:solidFill>
                <a:effectLst/>
                <a:latin typeface="Arial" panose="020B0604020202020204" pitchFamily="34" charset="0"/>
              </a:rPr>
              <a:t>: The property name is an identifier, and the value can be of any data type.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Object Literal</a:t>
            </a:r>
            <a:r>
              <a:rPr kumimoji="0" lang="en-US" altLang="en-US" sz="1600" b="0" i="0" u="none" strike="noStrike" cap="none" normalizeH="0" baseline="0" dirty="0">
                <a:ln>
                  <a:noFill/>
                </a:ln>
                <a:solidFill>
                  <a:schemeClr val="tx1"/>
                </a:solidFill>
                <a:effectLst/>
                <a:latin typeface="Arial" panose="020B0604020202020204" pitchFamily="34" charset="0"/>
              </a:rPr>
              <a:t>: Objects are often defined using an object literal (or initializer), which is a comma-separated list of property name-value pairs.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CE0ECA6D-378A-1C64-877D-84DB297A0F1C}"/>
              </a:ext>
            </a:extLst>
          </p:cNvPr>
          <p:cNvPicPr>
            <a:picLocks noChangeAspect="1"/>
          </p:cNvPicPr>
          <p:nvPr/>
        </p:nvPicPr>
        <p:blipFill>
          <a:blip r:embed="rId3"/>
          <a:stretch>
            <a:fillRect/>
          </a:stretch>
        </p:blipFill>
        <p:spPr>
          <a:xfrm>
            <a:off x="1910642" y="1085773"/>
            <a:ext cx="5322715" cy="3612702"/>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Methods</a:t>
            </a:r>
          </a:p>
        </p:txBody>
      </p:sp>
      <p:sp>
        <p:nvSpPr>
          <p:cNvPr id="2" name="Text Placeholder 1">
            <a:extLst>
              <a:ext uri="{FF2B5EF4-FFF2-40B4-BE49-F238E27FC236}">
                <a16:creationId xmlns:a16="http://schemas.microsoft.com/office/drawing/2014/main" id="{33EEB71B-07C1-50C2-13B1-D1D03E7B7697}"/>
              </a:ext>
            </a:extLst>
          </p:cNvPr>
          <p:cNvSpPr>
            <a:spLocks noGrp="1" noChangeArrowheads="1"/>
          </p:cNvSpPr>
          <p:nvPr>
            <p:ph type="body" idx="1"/>
          </p:nvPr>
        </p:nvSpPr>
        <p:spPr bwMode="auto">
          <a:xfrm>
            <a:off x="311700" y="1602254"/>
            <a:ext cx="85206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Creating Methods</a:t>
            </a:r>
            <a:r>
              <a:rPr kumimoji="0" lang="en-US" altLang="en-US" sz="1600" b="0" i="0" u="none" strike="noStrike" cap="none" normalizeH="0" baseline="0" dirty="0">
                <a:ln>
                  <a:noFill/>
                </a:ln>
                <a:solidFill>
                  <a:schemeClr val="tx1"/>
                </a:solidFill>
                <a:effectLst/>
                <a:latin typeface="+mj-lt"/>
              </a:rPr>
              <a:t>: Assigning an anonymous function to an object's property name creates a method.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Accessing Properties</a:t>
            </a:r>
            <a:r>
              <a:rPr kumimoji="0" lang="en-US" altLang="en-US" sz="1600" b="0" i="0" u="none" strike="noStrike" cap="none" normalizeH="0" baseline="0" dirty="0">
                <a:ln>
                  <a:noFill/>
                </a:ln>
                <a:solidFill>
                  <a:schemeClr val="tx1"/>
                </a:solidFill>
                <a:effectLst/>
                <a:latin typeface="+mj-lt"/>
              </a:rPr>
              <a:t>: Methods can access the object's properties using the keyword this, followed by a period and the property name.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To access a property, use </a:t>
            </a:r>
            <a:r>
              <a:rPr kumimoji="0" lang="en-US" altLang="en-US" sz="1600" b="0" i="0" u="none" strike="noStrike" cap="none" normalizeH="0" baseline="0" dirty="0" err="1">
                <a:ln>
                  <a:noFill/>
                </a:ln>
                <a:solidFill>
                  <a:schemeClr val="tx1"/>
                </a:solidFill>
                <a:effectLst/>
                <a:latin typeface="+mj-lt"/>
              </a:rPr>
              <a:t>this.someProperty</a:t>
            </a:r>
            <a:r>
              <a:rPr kumimoji="0" lang="en-US" altLang="en-US" sz="1600" b="0" i="0" u="none" strike="noStrike" cap="none" normalizeH="0" baseline="0" dirty="0">
                <a:ln>
                  <a:noFill/>
                </a:ln>
                <a:solidFill>
                  <a:schemeClr val="tx1"/>
                </a:solidFill>
                <a:effectLst/>
                <a:latin typeface="+mj-lt"/>
              </a:rPr>
              <a:t> within the method. </a:t>
            </a:r>
          </a:p>
        </p:txBody>
      </p:sp>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8B37F95-F8BB-5319-4819-8F406C20322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B395E05B-3426-D464-6421-A688238CAFE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Defining Method </a:t>
            </a:r>
            <a:r>
              <a:rPr lang="en-US" sz="3600" b="1" dirty="0">
                <a:solidFill>
                  <a:srgbClr val="1E282E"/>
                </a:solidFill>
                <a:latin typeface="+mj-lt"/>
              </a:rPr>
              <a:t>In An Object Literal</a:t>
            </a:r>
            <a:endParaRPr lang="en-US" sz="4800" b="1" i="0" dirty="0">
              <a:effectLst/>
              <a:latin typeface="+mj-lt"/>
            </a:endParaRPr>
          </a:p>
        </p:txBody>
      </p:sp>
      <p:pic>
        <p:nvPicPr>
          <p:cNvPr id="3" name="Picture 2">
            <a:extLst>
              <a:ext uri="{FF2B5EF4-FFF2-40B4-BE49-F238E27FC236}">
                <a16:creationId xmlns:a16="http://schemas.microsoft.com/office/drawing/2014/main" id="{F4198852-1DEC-6CE3-FD49-5A2F4A26554E}"/>
              </a:ext>
            </a:extLst>
          </p:cNvPr>
          <p:cNvPicPr>
            <a:picLocks noChangeAspect="1"/>
          </p:cNvPicPr>
          <p:nvPr/>
        </p:nvPicPr>
        <p:blipFill>
          <a:blip r:embed="rId3"/>
          <a:stretch>
            <a:fillRect/>
          </a:stretch>
        </p:blipFill>
        <p:spPr>
          <a:xfrm>
            <a:off x="1379996" y="1353583"/>
            <a:ext cx="6384007" cy="3049742"/>
          </a:xfrm>
          <a:prstGeom prst="rect">
            <a:avLst/>
          </a:prstGeom>
        </p:spPr>
      </p:pic>
    </p:spTree>
    <p:extLst>
      <p:ext uri="{BB962C8B-B14F-4D97-AF65-F5344CB8AC3E}">
        <p14:creationId xmlns:p14="http://schemas.microsoft.com/office/powerpoint/2010/main" val="1006924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8A8BE0F-1AE0-1451-81DF-00E81AB420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982D5767-CB0E-FEB7-AD58-08C3076265E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effectLst/>
                <a:latin typeface="+mj-lt"/>
              </a:rPr>
              <a:t>Defining A Method For An Existing Object</a:t>
            </a:r>
          </a:p>
        </p:txBody>
      </p:sp>
      <p:pic>
        <p:nvPicPr>
          <p:cNvPr id="3" name="Picture 2">
            <a:extLst>
              <a:ext uri="{FF2B5EF4-FFF2-40B4-BE49-F238E27FC236}">
                <a16:creationId xmlns:a16="http://schemas.microsoft.com/office/drawing/2014/main" id="{96E6968E-0396-219D-8D73-83AE57FF7899}"/>
              </a:ext>
            </a:extLst>
          </p:cNvPr>
          <p:cNvPicPr>
            <a:picLocks noChangeAspect="1"/>
          </p:cNvPicPr>
          <p:nvPr/>
        </p:nvPicPr>
        <p:blipFill>
          <a:blip r:embed="rId3"/>
          <a:stretch>
            <a:fillRect/>
          </a:stretch>
        </p:blipFill>
        <p:spPr>
          <a:xfrm>
            <a:off x="1543476" y="1536243"/>
            <a:ext cx="6057047" cy="3060308"/>
          </a:xfrm>
          <a:prstGeom prst="rect">
            <a:avLst/>
          </a:prstGeom>
        </p:spPr>
      </p:pic>
    </p:spTree>
    <p:extLst>
      <p:ext uri="{BB962C8B-B14F-4D97-AF65-F5344CB8AC3E}">
        <p14:creationId xmlns:p14="http://schemas.microsoft.com/office/powerpoint/2010/main" val="418452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200" b="1" i="0" dirty="0">
                <a:solidFill>
                  <a:schemeClr val="accent1">
                    <a:lumMod val="50000"/>
                  </a:schemeClr>
                </a:solidFill>
                <a:effectLst/>
                <a:latin typeface="+mj-lt"/>
              </a:rPr>
              <a:t>Accessor Properties</a:t>
            </a:r>
          </a:p>
        </p:txBody>
      </p:sp>
      <p:sp>
        <p:nvSpPr>
          <p:cNvPr id="3" name="Rectangle 1">
            <a:extLst>
              <a:ext uri="{FF2B5EF4-FFF2-40B4-BE49-F238E27FC236}">
                <a16:creationId xmlns:a16="http://schemas.microsoft.com/office/drawing/2014/main" id="{92B1B483-8B57-0C16-FF0F-398C0A3B2D14}"/>
              </a:ext>
            </a:extLst>
          </p:cNvPr>
          <p:cNvSpPr>
            <a:spLocks noGrp="1" noChangeArrowheads="1"/>
          </p:cNvSpPr>
          <p:nvPr>
            <p:ph type="body" idx="1"/>
          </p:nvPr>
        </p:nvSpPr>
        <p:spPr bwMode="auto">
          <a:xfrm>
            <a:off x="311700" y="1376544"/>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Accessor Properties</a:t>
            </a:r>
            <a:r>
              <a:rPr kumimoji="0" lang="en-US" altLang="en-US" sz="1600" b="0" i="0" u="none" strike="noStrike" cap="none" normalizeH="0" baseline="0" dirty="0">
                <a:ln>
                  <a:noFill/>
                </a:ln>
                <a:solidFill>
                  <a:schemeClr val="tx1"/>
                </a:solidFill>
                <a:effectLst/>
                <a:latin typeface="Arial" panose="020B0604020202020204" pitchFamily="34" charset="0"/>
              </a:rPr>
              <a:t>: Object properties that use a getter, a setter, or both.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Getter</a:t>
            </a:r>
            <a:r>
              <a:rPr kumimoji="0" lang="en-US" altLang="en-US" sz="1600" b="0" i="0" u="none" strike="noStrike" cap="none" normalizeH="0" baseline="0" dirty="0">
                <a:ln>
                  <a:noFill/>
                </a:ln>
                <a:solidFill>
                  <a:schemeClr val="tx1"/>
                </a:solidFill>
                <a:effectLst/>
                <a:latin typeface="Arial" panose="020B0604020202020204" pitchFamily="34" charset="0"/>
              </a:rPr>
              <a:t>: A function executed when a property is retrieved. Syntax: </a:t>
            </a:r>
            <a:r>
              <a:rPr kumimoji="0" lang="en-US" altLang="en-US" sz="1600" b="0" i="0" u="none" strike="noStrike" cap="none" normalizeH="0" baseline="0" dirty="0">
                <a:ln>
                  <a:noFill/>
                </a:ln>
                <a:solidFill>
                  <a:schemeClr val="tx1"/>
                </a:solidFill>
                <a:effectLst/>
                <a:latin typeface="Arial Unicode MS"/>
              </a:rPr>
              <a:t>get property() { return some Value; }</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Setter</a:t>
            </a:r>
            <a:r>
              <a:rPr kumimoji="0" lang="en-US" altLang="en-US" sz="1600" b="0" i="0" u="none" strike="noStrike" cap="none" normalizeH="0" baseline="0" dirty="0">
                <a:ln>
                  <a:noFill/>
                </a:ln>
                <a:solidFill>
                  <a:schemeClr val="tx1"/>
                </a:solidFill>
                <a:effectLst/>
                <a:latin typeface="Arial" panose="020B0604020202020204" pitchFamily="34" charset="0"/>
              </a:rPr>
              <a:t>: A function executed when a property is set. Syntax: </a:t>
            </a:r>
            <a:r>
              <a:rPr kumimoji="0" lang="en-US" altLang="en-US" sz="1600" b="0" i="0" u="none" strike="noStrike" cap="none" normalizeH="0" baseline="0" dirty="0">
                <a:ln>
                  <a:noFill/>
                </a:ln>
                <a:solidFill>
                  <a:schemeClr val="tx1"/>
                </a:solidFill>
                <a:effectLst/>
                <a:latin typeface="Arial Unicode MS"/>
              </a:rPr>
              <a:t>set property(value) { ... }</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Purpose</a:t>
            </a:r>
            <a:r>
              <a:rPr kumimoji="0" lang="en-US" altLang="en-US" sz="1600" b="0" i="0" u="none" strike="noStrike" cap="none" normalizeH="0" baseline="0" dirty="0">
                <a:ln>
                  <a:noFill/>
                </a:ln>
                <a:solidFill>
                  <a:schemeClr val="tx1"/>
                </a:solidFill>
                <a:effectLst/>
                <a:latin typeface="Arial" panose="020B0604020202020204" pitchFamily="34" charset="0"/>
              </a:rPr>
              <a:t>: Used for computed properties or to validate data when setting a property. </a:t>
            </a:r>
          </a:p>
        </p:txBody>
      </p:sp>
    </p:spTree>
    <p:extLst>
      <p:ext uri="{BB962C8B-B14F-4D97-AF65-F5344CB8AC3E}">
        <p14:creationId xmlns:p14="http://schemas.microsoft.com/office/powerpoint/2010/main" val="296054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200" b="1" i="0" dirty="0">
                <a:solidFill>
                  <a:schemeClr val="accent1">
                    <a:lumMod val="50000"/>
                  </a:schemeClr>
                </a:solidFill>
                <a:effectLst/>
                <a:latin typeface="+mj-lt"/>
              </a:rPr>
              <a:t>Defining an accessor property called 'area'</a:t>
            </a:r>
            <a:endParaRPr lang="en-US" sz="44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C753AFB8-429A-602B-BC93-DF495E378382}"/>
              </a:ext>
            </a:extLst>
          </p:cNvPr>
          <p:cNvPicPr>
            <a:picLocks noChangeAspect="1"/>
          </p:cNvPicPr>
          <p:nvPr/>
        </p:nvPicPr>
        <p:blipFill>
          <a:blip r:embed="rId3"/>
          <a:stretch>
            <a:fillRect/>
          </a:stretch>
        </p:blipFill>
        <p:spPr>
          <a:xfrm>
            <a:off x="843664" y="1305267"/>
            <a:ext cx="7456671" cy="3240101"/>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4159516-91A3-D500-EC82-F1012DD810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495B3C7-AEF2-26B2-B660-1D0E285043C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Passing objects to functions</a:t>
            </a:r>
          </a:p>
        </p:txBody>
      </p:sp>
      <p:sp>
        <p:nvSpPr>
          <p:cNvPr id="2" name="Text Placeholder 1">
            <a:extLst>
              <a:ext uri="{FF2B5EF4-FFF2-40B4-BE49-F238E27FC236}">
                <a16:creationId xmlns:a16="http://schemas.microsoft.com/office/drawing/2014/main" id="{1B665C84-823D-5A1B-F329-1286B3AFEE4F}"/>
              </a:ext>
            </a:extLst>
          </p:cNvPr>
          <p:cNvSpPr>
            <a:spLocks noGrp="1" noChangeArrowheads="1"/>
          </p:cNvSpPr>
          <p:nvPr>
            <p:ph type="body" idx="1"/>
          </p:nvPr>
        </p:nvSpPr>
        <p:spPr bwMode="auto">
          <a:xfrm>
            <a:off x="311151" y="1602255"/>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chemeClr val="accent1">
                    <a:lumMod val="50000"/>
                  </a:schemeClr>
                </a:solidFill>
                <a:effectLst/>
                <a:latin typeface="+mj-lt"/>
              </a:rPr>
              <a:t>JavaScript data types can be divided into two categories: primitives and references.</a:t>
            </a:r>
          </a:p>
          <a:p>
            <a:pPr algn="l">
              <a:lnSpc>
                <a:spcPct val="150000"/>
              </a:lnSpc>
              <a:buFont typeface="+mj-lt"/>
              <a:buAutoNum type="arabicPeriod"/>
            </a:pPr>
            <a:r>
              <a:rPr lang="en-US" sz="1600" b="0" i="0" dirty="0">
                <a:solidFill>
                  <a:schemeClr val="accent1">
                    <a:lumMod val="50000"/>
                  </a:schemeClr>
                </a:solidFill>
                <a:effectLst/>
                <a:latin typeface="+mj-lt"/>
              </a:rPr>
              <a:t>A </a:t>
            </a:r>
            <a:r>
              <a:rPr lang="en-US" sz="1600" b="1" i="1" u="none" strike="noStrike" dirty="0">
                <a:solidFill>
                  <a:schemeClr val="accent1">
                    <a:lumMod val="50000"/>
                  </a:schemeClr>
                </a:solidFill>
                <a:effectLst/>
                <a:latin typeface="+mj-lt"/>
              </a:rPr>
              <a:t>primitive</a:t>
            </a:r>
            <a:r>
              <a:rPr lang="en-US" sz="1600" b="0" i="0" dirty="0">
                <a:solidFill>
                  <a:schemeClr val="accent1">
                    <a:lumMod val="50000"/>
                  </a:schemeClr>
                </a:solidFill>
                <a:effectLst/>
                <a:latin typeface="+mj-lt"/>
              </a:rPr>
              <a:t> is data that is not an object and includes no methods. Primitive types include Boolean, number, string, null, and undefined.</a:t>
            </a:r>
          </a:p>
          <a:p>
            <a:pPr algn="l">
              <a:lnSpc>
                <a:spcPct val="150000"/>
              </a:lnSpc>
              <a:buFont typeface="+mj-lt"/>
              <a:buAutoNum type="arabicPeriod"/>
            </a:pPr>
            <a:r>
              <a:rPr lang="en-US" sz="1600" b="0" i="0" dirty="0">
                <a:solidFill>
                  <a:schemeClr val="accent1">
                    <a:lumMod val="50000"/>
                  </a:schemeClr>
                </a:solidFill>
                <a:effectLst/>
                <a:latin typeface="+mj-lt"/>
              </a:rPr>
              <a:t>A </a:t>
            </a:r>
            <a:r>
              <a:rPr lang="en-US" sz="1600" b="1" i="1" u="none" strike="noStrike" dirty="0">
                <a:solidFill>
                  <a:schemeClr val="accent1">
                    <a:lumMod val="50000"/>
                  </a:schemeClr>
                </a:solidFill>
                <a:effectLst/>
                <a:latin typeface="+mj-lt"/>
              </a:rPr>
              <a:t>reference</a:t>
            </a:r>
            <a:r>
              <a:rPr lang="en-US" sz="1600" b="0" i="0" dirty="0">
                <a:solidFill>
                  <a:schemeClr val="accent1">
                    <a:lumMod val="50000"/>
                  </a:schemeClr>
                </a:solidFill>
                <a:effectLst/>
                <a:latin typeface="+mj-lt"/>
              </a:rPr>
              <a:t> is a logical memory address. Only objects are reference types.</a:t>
            </a:r>
          </a:p>
          <a:p>
            <a:pPr marL="0" indent="0"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7091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2025-01-31T19:53:28+00:00</DateTime>
  </documentManagement>
</p:properties>
</file>

<file path=customXml/itemProps1.xml><?xml version="1.0" encoding="utf-8"?>
<ds:datastoreItem xmlns:ds="http://schemas.openxmlformats.org/officeDocument/2006/customXml" ds:itemID="{0E8E0A2C-8414-47DC-89F8-3AF8DEEB6E45}"/>
</file>

<file path=customXml/itemProps2.xml><?xml version="1.0" encoding="utf-8"?>
<ds:datastoreItem xmlns:ds="http://schemas.openxmlformats.org/officeDocument/2006/customXml" ds:itemID="{7BA4A2EC-D990-470B-82B5-F2AEA5D5790C}"/>
</file>

<file path=customXml/itemProps3.xml><?xml version="1.0" encoding="utf-8"?>
<ds:datastoreItem xmlns:ds="http://schemas.openxmlformats.org/officeDocument/2006/customXml" ds:itemID="{6E55AC89-396E-4D2C-BD05-E1F1CBF97856}"/>
</file>

<file path=docProps/app.xml><?xml version="1.0" encoding="utf-8"?>
<Properties xmlns="http://schemas.openxmlformats.org/officeDocument/2006/extended-properties" xmlns:vt="http://schemas.openxmlformats.org/officeDocument/2006/docPropsVTypes">
  <TotalTime>2100</TotalTime>
  <Words>1006</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Roboto</vt:lpstr>
      <vt:lpstr>Proxima Nova</vt:lpstr>
      <vt:lpstr>Arial Unicode MS</vt:lpstr>
      <vt:lpstr>Simple Light</vt:lpstr>
      <vt:lpstr>Spearmint</vt:lpstr>
      <vt:lpstr>Objects</vt:lpstr>
      <vt:lpstr>Objects and Properties</vt:lpstr>
      <vt:lpstr>Example</vt:lpstr>
      <vt:lpstr>Methods</vt:lpstr>
      <vt:lpstr>Defining Method In An Object Literal</vt:lpstr>
      <vt:lpstr>Defining A Method For An Existing Object</vt:lpstr>
      <vt:lpstr>Accessor Properties</vt:lpstr>
      <vt:lpstr>Defining an accessor property called 'area'</vt:lpstr>
      <vt:lpstr>Passing objects to functions</vt:lpstr>
      <vt:lpstr>Passing primitives and references to a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57</cp:revision>
  <dcterms:modified xsi:type="dcterms:W3CDTF">2025-01-27T17:38:11Z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