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7"/>
  </p:notesMasterIdLst>
  <p:sldIdLst>
    <p:sldId id="256" r:id="rId3"/>
    <p:sldId id="257" r:id="rId4"/>
    <p:sldId id="323" r:id="rId5"/>
    <p:sldId id="324" r:id="rId6"/>
    <p:sldId id="331" r:id="rId7"/>
    <p:sldId id="316" r:id="rId8"/>
    <p:sldId id="327" r:id="rId9"/>
    <p:sldId id="330" r:id="rId10"/>
    <p:sldId id="333" r:id="rId11"/>
    <p:sldId id="332" r:id="rId12"/>
    <p:sldId id="334" r:id="rId13"/>
    <p:sldId id="335" r:id="rId14"/>
    <p:sldId id="336" r:id="rId15"/>
    <p:sldId id="337"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how to use JavaScript with HTML. In this lecture, we will go through basics of handling JS with html, window objects, how to use console, how to load JS with an external file, and loading JavaScript with async and defer</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the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1A70333-1BE0-5AAB-C8CC-EAF2CDAE788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7BA2ED2-9D9A-EB03-E0C8-399103B57E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8099A78-9FF8-C030-03FD-8BAC54BF00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example shows console object provides useful methods for debugging in JavaScript. Console log prints information to the console. Console warn displays warnings with a yellow indicator. Console error shows errors in red helping to identify issues. Console </a:t>
            </a:r>
            <a:r>
              <a:rPr lang="en-US" dirty="0" err="1"/>
              <a:t>dir</a:t>
            </a:r>
            <a:r>
              <a:rPr lang="en-US" dirty="0"/>
              <a:t> logs objects in an expandable tree format for better inspection. Using these methods makes debugging easier and helps developers track issues efficiently.</a:t>
            </a:r>
          </a:p>
        </p:txBody>
      </p:sp>
    </p:spTree>
    <p:extLst>
      <p:ext uri="{BB962C8B-B14F-4D97-AF65-F5344CB8AC3E}">
        <p14:creationId xmlns:p14="http://schemas.microsoft.com/office/powerpoint/2010/main" val="166210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B5CC853-240C-4A2D-18F4-CA25D1D3FCB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B5AADF8-C3DB-8076-F17C-5AD76E66C7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50142C3-F176-8DBE-6CF8-0F4132628A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JavaScript can be included in HTML in two ways. Small scripts can be written directly inside script tags within an HTML file. However, for larger projects using external JavaScript files helps keep the code organized and manageable. External scripts are linked using the script tag with the SRC attribute pointing to the file location. This approach improves code reusability and maintainability.</a:t>
            </a:r>
          </a:p>
        </p:txBody>
      </p:sp>
    </p:spTree>
    <p:extLst>
      <p:ext uri="{BB962C8B-B14F-4D97-AF65-F5344CB8AC3E}">
        <p14:creationId xmlns:p14="http://schemas.microsoft.com/office/powerpoint/2010/main" val="404745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0C845A0-553A-9FC1-9275-648BBA75D06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7C8DCD1-F5A7-3ED1-4F4D-2F7B2A8B05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86D90E4-6E08-8260-CCF2-0E09961C7C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to use an external JavaScript file in an HTML document. The script tag links the external file which contains a simple alert function. When the page loads the JavaScript file runs displaying a message. The HTML also includes text and an image demonstrating how JavaScript can be added without mixing it with HTML ensuring better organization and maintainability of code.</a:t>
            </a:r>
          </a:p>
        </p:txBody>
      </p:sp>
    </p:spTree>
    <p:extLst>
      <p:ext uri="{BB962C8B-B14F-4D97-AF65-F5344CB8AC3E}">
        <p14:creationId xmlns:p14="http://schemas.microsoft.com/office/powerpoint/2010/main" val="3891275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5A55CAD-139A-A107-464C-A5E2C0F6531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512400E-90DD-C7A0-980E-F9DAA53FA8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6E1DE39B-7D3E-443E-F879-4676A17A0C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As we move forward in optimizing webpage performance let us explore how JavaScript loads efficiently. When adding scripts placing them in the head with async or defer enhances performance. The async attribute loads and runs JavaScript while the page loads. The defer attribute loads the script but waits to execute it until the page is fully loaded ensuring smooth execution and better page speed.</a:t>
            </a:r>
          </a:p>
        </p:txBody>
      </p:sp>
    </p:spTree>
    <p:extLst>
      <p:ext uri="{BB962C8B-B14F-4D97-AF65-F5344CB8AC3E}">
        <p14:creationId xmlns:p14="http://schemas.microsoft.com/office/powerpoint/2010/main" val="3754978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FAE98B7-FB41-1D42-BC36-83629504F5F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C0444D1-7C55-D64A-53E6-2760973C76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67E4269-3556-C3DA-F9EC-A16EA1547A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look at an example of using the async attribute when loading JavaScript. In this HTML file the script tag includes async which allows the JavaScript file to load while the page content is being processed. The external script contains an alert message that runs as soon as it loads. This approach can improve page performance by reducing delays in script execution. Thanks for watching the lecture.</a:t>
            </a:r>
          </a:p>
        </p:txBody>
      </p:sp>
    </p:spTree>
    <p:extLst>
      <p:ext uri="{BB962C8B-B14F-4D97-AF65-F5344CB8AC3E}">
        <p14:creationId xmlns:p14="http://schemas.microsoft.com/office/powerpoint/2010/main" val="7233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JavaScript is a powerful programming language that adds interactivity to webpages. It works with the Document Object Model or DOM which represents the webpage structure allowing JavaScript to modify it dynamically. JavaScript code runs inside script tags and executes in the browser. This makes it essential for creating dynamic and interactive web applications.</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is an example of using JavaScript to create a simple Magic 8 Ball program. The script defines an array of possible responses. It then generates a random number and selects a response from the array. The chosen response is displayed dynamically on the webpage. This demonstrates how JavaScript can manipulate content on a webpage and make it interactive.</a:t>
            </a:r>
          </a:p>
          <a:p>
            <a:pPr marL="139700" indent="0">
              <a:buNone/>
            </a:pPr>
            <a:endParaRPr lang="en-US" dirty="0"/>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70C6BE8-775B-01C8-5130-EC2AF2682F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47F6BF6-88D1-605B-3CBC-F723C4C7F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9859DB0-9722-3A9C-4299-E6514DE034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we will explore JavaScript object properties that provides access to the window object which represents the browser window. Key properties include window location which gives the current URL window navigator which stores browser details and window inner Height and inner Width which provide the window size in pixels. These properties help developers interact with and retrieve information about the browsing environment.</a:t>
            </a:r>
          </a:p>
          <a:p>
            <a:pPr marL="139700" indent="0">
              <a:buNone/>
            </a:pPr>
            <a:endParaRPr lang="en-US" dirty="0"/>
          </a:p>
        </p:txBody>
      </p:sp>
    </p:spTree>
    <p:extLst>
      <p:ext uri="{BB962C8B-B14F-4D97-AF65-F5344CB8AC3E}">
        <p14:creationId xmlns:p14="http://schemas.microsoft.com/office/powerpoint/2010/main" val="3472138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8085E6C-564D-D2C8-9A0D-5EF3B4DEA9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0CE196C-73EF-3680-9E60-4CCCA5BBE8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7CA003A-A5EC-CE14-3F34-95AB8D3046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window object provides several useful methods for user interaction. Window alert displays an alert box with a message. Window confirm shows a confirmation box with OK and Cancel buttons. Window open allows opening a new browser window with a specified URL. To enhance the presentation, add a smooth fade transition when moving from one slide to the next for a better viewing experience.</a:t>
            </a:r>
          </a:p>
          <a:p>
            <a:pPr marL="139700" indent="0">
              <a:buNone/>
            </a:pPr>
            <a:endParaRPr lang="en-US" dirty="0"/>
          </a:p>
        </p:txBody>
      </p:sp>
    </p:spTree>
    <p:extLst>
      <p:ext uri="{BB962C8B-B14F-4D97-AF65-F5344CB8AC3E}">
        <p14:creationId xmlns:p14="http://schemas.microsoft.com/office/powerpoint/2010/main" val="365360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how to create a popup window using JavaScript. The script initially sets a variable to false but can be updated to use window confirm for user input. If the user confirms a new window opens with specific dimensions displaying a message. This highlights how JavaScript can interact with users and modify window behavior dynamically to enhance web functionality.</a:t>
            </a:r>
          </a:p>
        </p:txBody>
      </p:sp>
    </p:spTree>
    <p:extLst>
      <p:ext uri="{BB962C8B-B14F-4D97-AF65-F5344CB8AC3E}">
        <p14:creationId xmlns:p14="http://schemas.microsoft.com/office/powerpoint/2010/main" val="2835305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772C52D-0855-9763-2637-F35CE95E598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FAE81CD-8DFC-C946-77AC-78172CD594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12F11A7-3F78-34C4-B014-727AFDAED7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browser console is a useful tool for debugging JavaScript without affecting the webpage. It displays messages errors and warnings. Open it using keyboard shortcuts. Errors appear in the console when there are syntax or runtime issues making it easier to identify problems. Keeping the console open helps developers quickly debug and fix JavaScript code ensuring smooth execution of scripts.</a:t>
            </a:r>
          </a:p>
        </p:txBody>
      </p:sp>
    </p:spTree>
    <p:extLst>
      <p:ext uri="{BB962C8B-B14F-4D97-AF65-F5344CB8AC3E}">
        <p14:creationId xmlns:p14="http://schemas.microsoft.com/office/powerpoint/2010/main" val="65892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1835AA-40ED-CC9B-753C-EF6D0B6C150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23C2067-C57F-D71B-5E90-247F02E696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D6612D7-B66D-5821-A4D5-61E4B9CFC4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the Chrome console helps identify syntax errors in JavaScript. In this example a mistake in the code causes an error message to appear in the console. The console provides details such as the type of error the file name and the line number where the issue occurs. Using the console for debugging helps developers quickly find and fix errors improving code reliability and performance.</a:t>
            </a:r>
          </a:p>
        </p:txBody>
      </p:sp>
    </p:spTree>
    <p:extLst>
      <p:ext uri="{BB962C8B-B14F-4D97-AF65-F5344CB8AC3E}">
        <p14:creationId xmlns:p14="http://schemas.microsoft.com/office/powerpoint/2010/main" val="2691567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07B96C4-376E-A9D5-8CD7-D0B7C020B26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30C1838-1D4C-1098-3581-5FDD00075F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F18062-12F9-29EC-1ED5-0D8CABC3F3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console object provides useful methods for debugging in JavaScript. Console log prints information to the console. Console warn displays warnings with a yellow indicator. Console error shows errors in red helping to identify issues. Console </a:t>
            </a:r>
            <a:r>
              <a:rPr lang="en-US" dirty="0" err="1"/>
              <a:t>dir</a:t>
            </a:r>
            <a:r>
              <a:rPr lang="en-US" dirty="0"/>
              <a:t> logs objects in an expandable tree format for better inspection. Using these methods makes debugging easier and helps developers track issues efficiently.</a:t>
            </a:r>
          </a:p>
        </p:txBody>
      </p:sp>
    </p:spTree>
    <p:extLst>
      <p:ext uri="{BB962C8B-B14F-4D97-AF65-F5344CB8AC3E}">
        <p14:creationId xmlns:p14="http://schemas.microsoft.com/office/powerpoint/2010/main" val="315269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Using JS With HTML</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Basics | Window Object | Using the Console | Loading JS With An External File | </a:t>
            </a:r>
            <a:r>
              <a:rPr lang="en-US" sz="1400" b="1" i="0" dirty="0">
                <a:solidFill>
                  <a:schemeClr val="accent1">
                    <a:lumMod val="50000"/>
                  </a:schemeClr>
                </a:solidFill>
                <a:effectLst/>
                <a:latin typeface="+mj-lt"/>
              </a:rPr>
              <a:t>Loading JavaScript with async and defer</a:t>
            </a: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20CB049-DB8A-11D8-95D3-52AF1FFE6B3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81FF05DC-11D7-D25E-2793-EDCD6D7DF2F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solidFill>
                  <a:schemeClr val="accent1">
                    <a:lumMod val="50000"/>
                  </a:schemeClr>
                </a:solidFill>
                <a:effectLst/>
                <a:latin typeface="+mj-lt"/>
              </a:rPr>
              <a:t>console.log() output example</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D9267550-6A34-07FF-E7F3-FEBE4EC89AFD}"/>
              </a:ext>
            </a:extLst>
          </p:cNvPr>
          <p:cNvPicPr>
            <a:picLocks noChangeAspect="1"/>
          </p:cNvPicPr>
          <p:nvPr/>
        </p:nvPicPr>
        <p:blipFill>
          <a:blip r:embed="rId3"/>
          <a:stretch>
            <a:fillRect/>
          </a:stretch>
        </p:blipFill>
        <p:spPr>
          <a:xfrm>
            <a:off x="391798" y="1624635"/>
            <a:ext cx="3447858" cy="1894230"/>
          </a:xfrm>
          <a:prstGeom prst="rect">
            <a:avLst/>
          </a:prstGeom>
        </p:spPr>
      </p:pic>
      <p:pic>
        <p:nvPicPr>
          <p:cNvPr id="8" name="Picture 7">
            <a:extLst>
              <a:ext uri="{FF2B5EF4-FFF2-40B4-BE49-F238E27FC236}">
                <a16:creationId xmlns:a16="http://schemas.microsoft.com/office/drawing/2014/main" id="{9A75149B-D6A5-FD3C-3436-7CE163B10976}"/>
              </a:ext>
            </a:extLst>
          </p:cNvPr>
          <p:cNvPicPr>
            <a:picLocks noChangeAspect="1"/>
          </p:cNvPicPr>
          <p:nvPr/>
        </p:nvPicPr>
        <p:blipFill>
          <a:blip r:embed="rId4"/>
          <a:stretch>
            <a:fillRect/>
          </a:stretch>
        </p:blipFill>
        <p:spPr>
          <a:xfrm>
            <a:off x="3839656" y="1214916"/>
            <a:ext cx="5170198" cy="3483559"/>
          </a:xfrm>
          <a:prstGeom prst="rect">
            <a:avLst/>
          </a:prstGeom>
        </p:spPr>
      </p:pic>
    </p:spTree>
    <p:extLst>
      <p:ext uri="{BB962C8B-B14F-4D97-AF65-F5344CB8AC3E}">
        <p14:creationId xmlns:p14="http://schemas.microsoft.com/office/powerpoint/2010/main" val="300590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B3B0022-145E-6B66-0ACE-826F2BE2F74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8535BE2-2EC7-7DA0-F1D1-E4BDD083EBCE}"/>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Loading JS from An External File</a:t>
            </a:r>
          </a:p>
        </p:txBody>
      </p:sp>
      <p:sp>
        <p:nvSpPr>
          <p:cNvPr id="2" name="Text Placeholder 1">
            <a:extLst>
              <a:ext uri="{FF2B5EF4-FFF2-40B4-BE49-F238E27FC236}">
                <a16:creationId xmlns:a16="http://schemas.microsoft.com/office/drawing/2014/main" id="{BB9A4DE8-7B7C-9FB7-A4A7-103052E20651}"/>
              </a:ext>
            </a:extLst>
          </p:cNvPr>
          <p:cNvSpPr>
            <a:spLocks noGrp="1" noChangeArrowheads="1"/>
          </p:cNvSpPr>
          <p:nvPr>
            <p:ph type="body" idx="4294967295"/>
          </p:nvPr>
        </p:nvSpPr>
        <p:spPr bwMode="auto">
          <a:xfrm>
            <a:off x="382588" y="1371421"/>
            <a:ext cx="84497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Small scripts</a:t>
            </a:r>
            <a:r>
              <a:rPr kumimoji="0" lang="en-US" altLang="en-US" sz="1600" b="0" i="0" u="none" strike="noStrike" cap="none" normalizeH="0" baseline="0" dirty="0">
                <a:ln>
                  <a:noFill/>
                </a:ln>
                <a:solidFill>
                  <a:schemeClr val="tx1"/>
                </a:solidFill>
                <a:effectLst/>
                <a:latin typeface="+mj-lt"/>
              </a:rPr>
              <a:t> can be written directly in HTML.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For larger projects</a:t>
            </a:r>
            <a:r>
              <a:rPr kumimoji="0" lang="en-US" altLang="en-US" sz="1600" b="0" i="0" u="none" strike="noStrike" cap="none" normalizeH="0" baseline="0" dirty="0">
                <a:ln>
                  <a:noFill/>
                </a:ln>
                <a:solidFill>
                  <a:schemeClr val="tx1"/>
                </a:solidFill>
                <a:effectLst/>
                <a:latin typeface="+mj-lt"/>
              </a:rPr>
              <a:t>, use external JavaScript files for better organization.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Load external scripts</a:t>
            </a:r>
            <a:r>
              <a:rPr kumimoji="0" lang="en-US" altLang="en-US" sz="1600" b="0" i="0" u="none" strike="noStrike" cap="none" normalizeH="0" baseline="0" dirty="0">
                <a:ln>
                  <a:noFill/>
                </a:ln>
                <a:solidFill>
                  <a:schemeClr val="tx1"/>
                </a:solidFill>
                <a:effectLst/>
                <a:latin typeface="+mj-lt"/>
              </a:rPr>
              <a:t> using &lt;script </a:t>
            </a:r>
            <a:r>
              <a:rPr kumimoji="0" lang="en-US" altLang="en-US" sz="1600" b="0" i="0" u="none" strike="noStrike" cap="none" normalizeH="0" baseline="0" dirty="0" err="1">
                <a:ln>
                  <a:noFill/>
                </a:ln>
                <a:solidFill>
                  <a:schemeClr val="tx1"/>
                </a:solidFill>
                <a:effectLst/>
                <a:latin typeface="+mj-lt"/>
              </a:rPr>
              <a:t>src</a:t>
            </a:r>
            <a:r>
              <a:rPr kumimoji="0" lang="en-US" altLang="en-US" sz="1600" b="0" i="0" u="none" strike="noStrike" cap="none" normalizeH="0" baseline="0" dirty="0">
                <a:ln>
                  <a:noFill/>
                </a:ln>
                <a:solidFill>
                  <a:schemeClr val="tx1"/>
                </a:solidFill>
                <a:effectLst/>
                <a:latin typeface="+mj-lt"/>
              </a:rPr>
              <a:t>="file.js"&gt;&lt;/script&gt;. </a:t>
            </a:r>
          </a:p>
        </p:txBody>
      </p:sp>
    </p:spTree>
    <p:extLst>
      <p:ext uri="{BB962C8B-B14F-4D97-AF65-F5344CB8AC3E}">
        <p14:creationId xmlns:p14="http://schemas.microsoft.com/office/powerpoint/2010/main" val="253906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9CCEBD7-85A8-F29E-38A3-301B57718AA1}"/>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DCA81CF1-8D9D-F1D6-6FBD-25D3D0390CE1}"/>
              </a:ext>
            </a:extLst>
          </p:cNvPr>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a:lnSpc>
                <a:spcPct val="90000"/>
              </a:lnSpc>
            </a:pPr>
            <a:r>
              <a:rPr lang="en-US" b="1"/>
              <a:t>E</a:t>
            </a:r>
            <a:r>
              <a:rPr lang="en-US" b="1" i="0">
                <a:effectLst/>
              </a:rPr>
              <a:t>xample</a:t>
            </a:r>
          </a:p>
        </p:txBody>
      </p:sp>
      <p:pic>
        <p:nvPicPr>
          <p:cNvPr id="4" name="Picture 3" descr="A screenshot of a computer&#10;&#10;Description automatically generated">
            <a:extLst>
              <a:ext uri="{FF2B5EF4-FFF2-40B4-BE49-F238E27FC236}">
                <a16:creationId xmlns:a16="http://schemas.microsoft.com/office/drawing/2014/main" id="{755F5193-23A8-6A73-64A2-70950775FB35}"/>
              </a:ext>
            </a:extLst>
          </p:cNvPr>
          <p:cNvPicPr>
            <a:picLocks noChangeAspect="1"/>
          </p:cNvPicPr>
          <p:nvPr/>
        </p:nvPicPr>
        <p:blipFill>
          <a:blip r:embed="rId3"/>
          <a:srcRect t="5529" r="2" b="28417"/>
          <a:stretch/>
        </p:blipFill>
        <p:spPr>
          <a:xfrm>
            <a:off x="311700" y="1208225"/>
            <a:ext cx="8520600" cy="3264408"/>
          </a:xfrm>
          <a:prstGeom prst="rect">
            <a:avLst/>
          </a:prstGeom>
          <a:noFill/>
          <a:ln>
            <a:noFill/>
          </a:ln>
        </p:spPr>
      </p:pic>
    </p:spTree>
    <p:extLst>
      <p:ext uri="{BB962C8B-B14F-4D97-AF65-F5344CB8AC3E}">
        <p14:creationId xmlns:p14="http://schemas.microsoft.com/office/powerpoint/2010/main" val="316157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95BD413-27F1-05CF-783C-0E7E1CC44D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F6EA25D-9B3B-1FEB-CDCF-F482936BC56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200" b="1" i="0" dirty="0">
                <a:solidFill>
                  <a:schemeClr val="accent1">
                    <a:lumMod val="50000"/>
                  </a:schemeClr>
                </a:solidFill>
                <a:effectLst/>
                <a:latin typeface="+mj-lt"/>
              </a:rPr>
              <a:t>Loading JavaScript with async and defer</a:t>
            </a:r>
            <a:endParaRPr lang="en-US" sz="4400" b="1" dirty="0">
              <a:solidFill>
                <a:schemeClr val="accent1">
                  <a:lumMod val="50000"/>
                </a:schemeClr>
              </a:solidFill>
              <a:latin typeface="+mj-lt"/>
            </a:endParaRPr>
          </a:p>
        </p:txBody>
      </p:sp>
      <p:sp>
        <p:nvSpPr>
          <p:cNvPr id="3" name="Rectangle 1">
            <a:extLst>
              <a:ext uri="{FF2B5EF4-FFF2-40B4-BE49-F238E27FC236}">
                <a16:creationId xmlns:a16="http://schemas.microsoft.com/office/drawing/2014/main" id="{13850DFA-EB08-EAE9-1208-ECB434229259}"/>
              </a:ext>
            </a:extLst>
          </p:cNvPr>
          <p:cNvSpPr>
            <a:spLocks noGrp="1" noChangeArrowheads="1"/>
          </p:cNvSpPr>
          <p:nvPr>
            <p:ph type="body" idx="4294967295"/>
          </p:nvPr>
        </p:nvSpPr>
        <p:spPr bwMode="auto">
          <a:xfrm>
            <a:off x="382588" y="1144222"/>
            <a:ext cx="84497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Place &lt;script&gt; in the &lt;head&gt;</a:t>
            </a:r>
            <a:r>
              <a:rPr kumimoji="0" lang="en-US" altLang="en-US" sz="1600" b="0" i="0" u="none" strike="noStrike" cap="none" normalizeH="0" baseline="0" dirty="0">
                <a:ln>
                  <a:noFill/>
                </a:ln>
                <a:solidFill>
                  <a:schemeClr val="tx1"/>
                </a:solidFill>
                <a:effectLst/>
                <a:latin typeface="+mj-lt"/>
              </a:rPr>
              <a:t> with async or defer for better performance.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async loads and runs JavaScript</a:t>
            </a:r>
            <a:r>
              <a:rPr kumimoji="0" lang="en-US" altLang="en-US" sz="1600" b="0" i="0" u="none" strike="noStrike" cap="none" normalizeH="0" baseline="0" dirty="0">
                <a:ln>
                  <a:noFill/>
                </a:ln>
                <a:solidFill>
                  <a:schemeClr val="tx1"/>
                </a:solidFill>
                <a:effectLst/>
                <a:latin typeface="+mj-lt"/>
              </a:rPr>
              <a:t> while the page loads, running scripts as soon as they’re ready.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defer loads JavaScript</a:t>
            </a:r>
            <a:r>
              <a:rPr kumimoji="0" lang="en-US" altLang="en-US" sz="1600" b="0" i="0" u="none" strike="noStrike" cap="none" normalizeH="0" baseline="0" dirty="0">
                <a:ln>
                  <a:noFill/>
                </a:ln>
                <a:solidFill>
                  <a:schemeClr val="tx1"/>
                </a:solidFill>
                <a:effectLst/>
                <a:latin typeface="+mj-lt"/>
              </a:rPr>
              <a:t> while the page loads but waits to execute it until the page is fully loaded. </a:t>
            </a:r>
          </a:p>
        </p:txBody>
      </p:sp>
    </p:spTree>
    <p:extLst>
      <p:ext uri="{BB962C8B-B14F-4D97-AF65-F5344CB8AC3E}">
        <p14:creationId xmlns:p14="http://schemas.microsoft.com/office/powerpoint/2010/main" val="156625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B20364-7AC4-C408-09BD-FD863AFF3B35}"/>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E29F2402-378F-E089-438E-A49FDDC46CEC}"/>
              </a:ext>
            </a:extLst>
          </p:cNvPr>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a:lnSpc>
                <a:spcPct val="90000"/>
              </a:lnSpc>
            </a:pPr>
            <a:r>
              <a:rPr lang="en-US" b="1"/>
              <a:t>E</a:t>
            </a:r>
            <a:r>
              <a:rPr lang="en-US" b="1" i="0">
                <a:effectLst/>
              </a:rPr>
              <a:t>xample</a:t>
            </a:r>
          </a:p>
        </p:txBody>
      </p:sp>
      <p:pic>
        <p:nvPicPr>
          <p:cNvPr id="3" name="Picture 2" descr="A screenshot of a computer&#10;&#10;Description automatically generated">
            <a:extLst>
              <a:ext uri="{FF2B5EF4-FFF2-40B4-BE49-F238E27FC236}">
                <a16:creationId xmlns:a16="http://schemas.microsoft.com/office/drawing/2014/main" id="{D7B7AFC8-8974-D4EC-C229-EA4387A3E595}"/>
              </a:ext>
            </a:extLst>
          </p:cNvPr>
          <p:cNvPicPr>
            <a:picLocks noChangeAspect="1"/>
          </p:cNvPicPr>
          <p:nvPr/>
        </p:nvPicPr>
        <p:blipFill>
          <a:blip r:embed="rId3"/>
          <a:srcRect t="4170" r="2" b="30341"/>
          <a:stretch/>
        </p:blipFill>
        <p:spPr>
          <a:xfrm>
            <a:off x="311700" y="1162975"/>
            <a:ext cx="8520600" cy="3309658"/>
          </a:xfrm>
          <a:prstGeom prst="rect">
            <a:avLst/>
          </a:prstGeom>
          <a:noFill/>
          <a:ln>
            <a:noFill/>
          </a:ln>
        </p:spPr>
      </p:pic>
    </p:spTree>
    <p:extLst>
      <p:ext uri="{BB962C8B-B14F-4D97-AF65-F5344CB8AC3E}">
        <p14:creationId xmlns:p14="http://schemas.microsoft.com/office/powerpoint/2010/main" val="175019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Basics</a:t>
            </a:r>
          </a:p>
        </p:txBody>
      </p:sp>
      <p:sp>
        <p:nvSpPr>
          <p:cNvPr id="2" name="Text Placeholder 1">
            <a:extLst>
              <a:ext uri="{FF2B5EF4-FFF2-40B4-BE49-F238E27FC236}">
                <a16:creationId xmlns:a16="http://schemas.microsoft.com/office/drawing/2014/main" id="{C200D604-D9DD-D9EC-E5CF-67389BBF5C2C}"/>
              </a:ext>
            </a:extLst>
          </p:cNvPr>
          <p:cNvSpPr>
            <a:spLocks noGrp="1" noChangeArrowheads="1"/>
          </p:cNvSpPr>
          <p:nvPr>
            <p:ph type="body" idx="4294967295"/>
          </p:nvPr>
        </p:nvSpPr>
        <p:spPr bwMode="auto">
          <a:xfrm>
            <a:off x="311700" y="1208225"/>
            <a:ext cx="4069800" cy="326440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285750" indent="-285750" eaLnBrk="0" fontAlgn="base" hangingPunct="0">
              <a:spcAft>
                <a:spcPts val="600"/>
              </a:spcAft>
              <a:buClr>
                <a:srgbClr val="000000"/>
              </a:buClr>
              <a:buSzTx/>
              <a:buFont typeface="Arial"/>
            </a:pPr>
            <a:r>
              <a:rPr kumimoji="0" lang="en-US" altLang="en-US" b="0" i="0" u="none" strike="noStrike" cap="none" normalizeH="0" baseline="0">
                <a:ln>
                  <a:noFill/>
                </a:ln>
                <a:solidFill>
                  <a:schemeClr val="dk1"/>
                </a:solidFill>
                <a:effectLst/>
              </a:rPr>
              <a:t>JavaScript adds interactivity to webpages. </a:t>
            </a:r>
          </a:p>
          <a:p>
            <a:pPr marL="285750" indent="-285750" eaLnBrk="0" fontAlgn="base" hangingPunct="0">
              <a:spcAft>
                <a:spcPts val="600"/>
              </a:spcAft>
              <a:buClr>
                <a:srgbClr val="000000"/>
              </a:buClr>
              <a:buSzTx/>
              <a:buFont typeface="Arial"/>
            </a:pPr>
            <a:r>
              <a:rPr kumimoji="0" lang="en-US" altLang="en-US" b="0" i="0" u="none" strike="noStrike" cap="none" normalizeH="0" baseline="0">
                <a:ln>
                  <a:noFill/>
                </a:ln>
                <a:solidFill>
                  <a:schemeClr val="dk1"/>
                </a:solidFill>
                <a:effectLst/>
              </a:rPr>
              <a:t>DOM represents the webpage and allows JavaScript to modify it. </a:t>
            </a:r>
          </a:p>
          <a:p>
            <a:pPr marL="285750" indent="-285750" eaLnBrk="0" fontAlgn="base" hangingPunct="0">
              <a:spcAft>
                <a:spcPts val="600"/>
              </a:spcAft>
              <a:buClr>
                <a:srgbClr val="000000"/>
              </a:buClr>
              <a:buSzTx/>
              <a:buFont typeface="Arial"/>
            </a:pPr>
            <a:r>
              <a:rPr kumimoji="0" lang="en-US" altLang="en-US" b="0" i="0" u="none" strike="noStrike" cap="none" normalizeH="0" baseline="0">
                <a:ln>
                  <a:noFill/>
                </a:ln>
                <a:solidFill>
                  <a:schemeClr val="dk1"/>
                </a:solidFill>
                <a:effectLst/>
              </a:rPr>
              <a:t>JavaScript runs in &lt;script&gt; and executes in the browser. </a:t>
            </a:r>
          </a:p>
        </p:txBody>
      </p:sp>
      <p:pic>
        <p:nvPicPr>
          <p:cNvPr id="5" name="Picture 4" descr="A close-up of a logo&#10;&#10;Description automatically generated">
            <a:extLst>
              <a:ext uri="{FF2B5EF4-FFF2-40B4-BE49-F238E27FC236}">
                <a16:creationId xmlns:a16="http://schemas.microsoft.com/office/drawing/2014/main" id="{03984DA0-54E5-87F5-8D3B-23ABC868DDFD}"/>
              </a:ext>
            </a:extLst>
          </p:cNvPr>
          <p:cNvPicPr>
            <a:picLocks noChangeAspect="1"/>
          </p:cNvPicPr>
          <p:nvPr/>
        </p:nvPicPr>
        <p:blipFill>
          <a:blip r:embed="rId3"/>
          <a:srcRect l="16782" r="-2" b="-2"/>
          <a:stretch/>
        </p:blipFill>
        <p:spPr>
          <a:xfrm>
            <a:off x="4762500" y="1208225"/>
            <a:ext cx="4069800" cy="3264408"/>
          </a:xfrm>
          <a:prstGeom prst="round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78984B7A-DA7B-2F19-25CE-886A94DE5249}"/>
              </a:ext>
            </a:extLst>
          </p:cNvPr>
          <p:cNvPicPr>
            <a:picLocks noChangeAspect="1"/>
          </p:cNvPicPr>
          <p:nvPr/>
        </p:nvPicPr>
        <p:blipFill>
          <a:blip r:embed="rId3"/>
          <a:stretch>
            <a:fillRect/>
          </a:stretch>
        </p:blipFill>
        <p:spPr>
          <a:xfrm>
            <a:off x="1402508" y="1320103"/>
            <a:ext cx="6338984" cy="2503293"/>
          </a:xfrm>
          <a:prstGeom prst="rect">
            <a:avLst/>
          </a:prstGeom>
        </p:spPr>
      </p:pic>
      <p:pic>
        <p:nvPicPr>
          <p:cNvPr id="6" name="Picture 5">
            <a:extLst>
              <a:ext uri="{FF2B5EF4-FFF2-40B4-BE49-F238E27FC236}">
                <a16:creationId xmlns:a16="http://schemas.microsoft.com/office/drawing/2014/main" id="{BB305657-3DB6-E670-8D9E-50A9D268288C}"/>
              </a:ext>
            </a:extLst>
          </p:cNvPr>
          <p:cNvPicPr>
            <a:picLocks noChangeAspect="1"/>
          </p:cNvPicPr>
          <p:nvPr/>
        </p:nvPicPr>
        <p:blipFill>
          <a:blip r:embed="rId4"/>
          <a:stretch>
            <a:fillRect/>
          </a:stretch>
        </p:blipFill>
        <p:spPr>
          <a:xfrm>
            <a:off x="1402508" y="3945667"/>
            <a:ext cx="1913021" cy="998621"/>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B688B8D-46B1-E724-D511-0DE5D90D8C8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DBD8EEA-D827-EB01-E7E6-8CD978684B6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Windows Object Properties</a:t>
            </a:r>
          </a:p>
        </p:txBody>
      </p:sp>
      <p:sp>
        <p:nvSpPr>
          <p:cNvPr id="2" name="Text Placeholder 1">
            <a:extLst>
              <a:ext uri="{FF2B5EF4-FFF2-40B4-BE49-F238E27FC236}">
                <a16:creationId xmlns:a16="http://schemas.microsoft.com/office/drawing/2014/main" id="{CDB08F0E-CB90-3FE1-20BD-EFADBEA83094}"/>
              </a:ext>
            </a:extLst>
          </p:cNvPr>
          <p:cNvSpPr>
            <a:spLocks noGrp="1" noChangeArrowheads="1"/>
          </p:cNvSpPr>
          <p:nvPr>
            <p:ph type="body" idx="4294967295"/>
          </p:nvPr>
        </p:nvSpPr>
        <p:spPr bwMode="auto">
          <a:xfrm>
            <a:off x="452762" y="1136582"/>
            <a:ext cx="83795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0" i="0" dirty="0">
                <a:solidFill>
                  <a:schemeClr val="accent1">
                    <a:lumMod val="50000"/>
                  </a:schemeClr>
                </a:solidFill>
                <a:effectLst/>
                <a:latin typeface="+mj-lt"/>
              </a:rPr>
              <a:t>JavaScript running in a web browser has access to the </a:t>
            </a:r>
            <a:r>
              <a:rPr lang="en-US" sz="1600" b="1" i="1" u="none" strike="noStrike" dirty="0">
                <a:solidFill>
                  <a:schemeClr val="accent1">
                    <a:lumMod val="50000"/>
                  </a:schemeClr>
                </a:solidFill>
                <a:effectLst/>
                <a:latin typeface="+mj-lt"/>
              </a:rPr>
              <a:t>window</a:t>
            </a:r>
            <a:r>
              <a:rPr lang="en-US" sz="1600" b="0" i="0" dirty="0">
                <a:solidFill>
                  <a:schemeClr val="accent1">
                    <a:lumMod val="50000"/>
                  </a:schemeClr>
                </a:solidFill>
                <a:effectLst/>
                <a:latin typeface="+mj-lt"/>
              </a:rPr>
              <a:t> object, which represents an open browser window. </a:t>
            </a:r>
            <a:r>
              <a:rPr kumimoji="0" lang="en-US" altLang="en-US" sz="1600" b="0" i="0" u="none" strike="noStrike" cap="none" normalizeH="0" baseline="0" dirty="0">
                <a:ln>
                  <a:noFill/>
                </a:ln>
                <a:solidFill>
                  <a:schemeClr val="accent1">
                    <a:lumMod val="50000"/>
                  </a:schemeClr>
                </a:solidFill>
                <a:effectLst/>
                <a:latin typeface="+mj-lt"/>
              </a:rPr>
              <a:t>properties of the window object include: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mj-lt"/>
              </a:rPr>
              <a:t>window.location</a:t>
            </a:r>
            <a:r>
              <a:rPr kumimoji="0" lang="en-US" altLang="en-US" sz="1600" b="0" i="0" u="none" strike="noStrike" cap="none" normalizeH="0" baseline="0" dirty="0">
                <a:ln>
                  <a:noFill/>
                </a:ln>
                <a:solidFill>
                  <a:schemeClr val="accent1">
                    <a:lumMod val="50000"/>
                  </a:schemeClr>
                </a:solidFill>
                <a:effectLst/>
                <a:latin typeface="+mj-lt"/>
              </a:rPr>
              <a:t> holds the current URL info (e.g., </a:t>
            </a:r>
            <a:r>
              <a:rPr kumimoji="0" lang="en-US" altLang="en-US" sz="1600" b="0" i="0" u="none" strike="noStrike" cap="none" normalizeH="0" baseline="0" dirty="0" err="1">
                <a:ln>
                  <a:noFill/>
                </a:ln>
                <a:solidFill>
                  <a:schemeClr val="accent1">
                    <a:lumMod val="50000"/>
                  </a:schemeClr>
                </a:solidFill>
                <a:effectLst/>
                <a:latin typeface="+mj-lt"/>
              </a:rPr>
              <a:t>window.location.hostname</a:t>
            </a:r>
            <a:r>
              <a:rPr kumimoji="0" lang="en-US" altLang="en-US" sz="1600" b="0" i="0" u="none" strike="noStrike" cap="none" normalizeH="0" baseline="0" dirty="0">
                <a:ln>
                  <a:noFill/>
                </a:ln>
                <a:solidFill>
                  <a:schemeClr val="accent1">
                    <a:lumMod val="50000"/>
                  </a:schemeClr>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mj-lt"/>
              </a:rPr>
              <a:t>window.navigator</a:t>
            </a:r>
            <a:r>
              <a:rPr kumimoji="0" lang="en-US" altLang="en-US" sz="1600" b="0" i="0" u="none" strike="noStrike" cap="none" normalizeH="0" baseline="0" dirty="0">
                <a:ln>
                  <a:noFill/>
                </a:ln>
                <a:solidFill>
                  <a:schemeClr val="accent1">
                    <a:lumMod val="50000"/>
                  </a:schemeClr>
                </a:solidFill>
                <a:effectLst/>
                <a:latin typeface="+mj-lt"/>
              </a:rPr>
              <a:t> stores browser details (e.g., </a:t>
            </a:r>
            <a:r>
              <a:rPr kumimoji="0" lang="en-US" altLang="en-US" sz="1600" b="0" i="0" u="none" strike="noStrike" cap="none" normalizeH="0" baseline="0" dirty="0" err="1">
                <a:ln>
                  <a:noFill/>
                </a:ln>
                <a:solidFill>
                  <a:schemeClr val="accent1">
                    <a:lumMod val="50000"/>
                  </a:schemeClr>
                </a:solidFill>
                <a:effectLst/>
                <a:latin typeface="+mj-lt"/>
              </a:rPr>
              <a:t>window.navigator.userAgent</a:t>
            </a:r>
            <a:r>
              <a:rPr kumimoji="0" lang="en-US" altLang="en-US" sz="1600" b="0" i="0" u="none" strike="noStrike" cap="none" normalizeH="0" baseline="0" dirty="0">
                <a:ln>
                  <a:noFill/>
                </a:ln>
                <a:solidFill>
                  <a:schemeClr val="accent1">
                    <a:lumMod val="50000"/>
                  </a:schemeClr>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mj-lt"/>
              </a:rPr>
              <a:t>window.innerHeight</a:t>
            </a:r>
            <a:r>
              <a:rPr kumimoji="0" lang="en-US" altLang="en-US" sz="1600" b="1" i="0" u="none" strike="noStrike" cap="none" normalizeH="0" baseline="0" dirty="0">
                <a:ln>
                  <a:noFill/>
                </a:ln>
                <a:solidFill>
                  <a:schemeClr val="accent1">
                    <a:lumMod val="50000"/>
                  </a:schemeClr>
                </a:solidFill>
                <a:effectLst/>
                <a:latin typeface="+mj-lt"/>
              </a:rPr>
              <a:t> &amp; </a:t>
            </a:r>
            <a:r>
              <a:rPr kumimoji="0" lang="en-US" altLang="en-US" sz="1600" b="1" i="0" u="none" strike="noStrike" cap="none" normalizeH="0" baseline="0" dirty="0" err="1">
                <a:ln>
                  <a:noFill/>
                </a:ln>
                <a:solidFill>
                  <a:schemeClr val="accent1">
                    <a:lumMod val="50000"/>
                  </a:schemeClr>
                </a:solidFill>
                <a:effectLst/>
                <a:latin typeface="+mj-lt"/>
              </a:rPr>
              <a:t>window.innerWidth</a:t>
            </a:r>
            <a:r>
              <a:rPr kumimoji="0" lang="en-US" altLang="en-US" sz="1600" b="0" i="0" u="none" strike="noStrike" cap="none" normalizeH="0" baseline="0" dirty="0">
                <a:ln>
                  <a:noFill/>
                </a:ln>
                <a:solidFill>
                  <a:schemeClr val="accent1">
                    <a:lumMod val="50000"/>
                  </a:schemeClr>
                </a:solidFill>
                <a:effectLst/>
                <a:latin typeface="+mj-lt"/>
              </a:rPr>
              <a:t> give the window's content size in pixels. </a:t>
            </a:r>
          </a:p>
          <a:p>
            <a:pPr marL="0" indent="0" eaLnBrk="0" fontAlgn="base" hangingPunct="0">
              <a:lnSpc>
                <a:spcPct val="150000"/>
              </a:lnSpc>
              <a:spcBef>
                <a:spcPct val="0"/>
              </a:spcBef>
              <a:spcAft>
                <a:spcPct val="0"/>
              </a:spcAft>
              <a:buClrTx/>
              <a:buSzTx/>
              <a:buNone/>
            </a:pPr>
            <a:endParaRPr kumimoji="0" lang="en-US" altLang="en-US" sz="1600" b="0" i="0" u="none" strike="noStrike" cap="none" normalizeH="0" baseline="0" dirty="0">
              <a:ln>
                <a:noFill/>
              </a:ln>
              <a:solidFill>
                <a:schemeClr val="accent1">
                  <a:lumMod val="50000"/>
                </a:schemeClr>
              </a:solidFill>
              <a:effectLst/>
              <a:latin typeface="+mj-lt"/>
            </a:endParaRPr>
          </a:p>
        </p:txBody>
      </p:sp>
    </p:spTree>
    <p:extLst>
      <p:ext uri="{BB962C8B-B14F-4D97-AF65-F5344CB8AC3E}">
        <p14:creationId xmlns:p14="http://schemas.microsoft.com/office/powerpoint/2010/main" val="212034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AB08609-C259-F4EA-587A-6E0B94F1889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B6AA1FF-C13C-75BF-0DFF-D231D4C3B8A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Windows Object Methods</a:t>
            </a:r>
          </a:p>
        </p:txBody>
      </p:sp>
      <p:sp>
        <p:nvSpPr>
          <p:cNvPr id="3" name="Rectangle 1">
            <a:extLst>
              <a:ext uri="{FF2B5EF4-FFF2-40B4-BE49-F238E27FC236}">
                <a16:creationId xmlns:a16="http://schemas.microsoft.com/office/drawing/2014/main" id="{4857A163-342B-FFFD-BD47-A20F3B954051}"/>
              </a:ext>
            </a:extLst>
          </p:cNvPr>
          <p:cNvSpPr>
            <a:spLocks noGrp="1" noChangeArrowheads="1"/>
          </p:cNvSpPr>
          <p:nvPr>
            <p:ph type="body" idx="4294967295"/>
          </p:nvPr>
        </p:nvSpPr>
        <p:spPr bwMode="auto">
          <a:xfrm>
            <a:off x="382069" y="1213209"/>
            <a:ext cx="837986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accent1">
                    <a:lumMod val="50000"/>
                  </a:schemeClr>
                </a:solidFill>
                <a:effectLst/>
                <a:latin typeface="+mj-lt"/>
              </a:rPr>
              <a:t>The window object defines some useful methods:</a:t>
            </a:r>
          </a:p>
          <a:p>
            <a:pPr marL="285750" indent="-285750">
              <a:lnSpc>
                <a:spcPct val="150000"/>
              </a:lnSpc>
              <a:buClrTx/>
              <a:buSzTx/>
            </a:pPr>
            <a:r>
              <a:rPr kumimoji="0" lang="en-US" altLang="en-US" sz="1600" b="1" i="0" u="none" strike="noStrike" cap="none" normalizeH="0" baseline="0" dirty="0" err="1">
                <a:ln>
                  <a:noFill/>
                </a:ln>
                <a:solidFill>
                  <a:schemeClr val="accent1">
                    <a:lumMod val="50000"/>
                  </a:schemeClr>
                </a:solidFill>
                <a:effectLst/>
                <a:latin typeface="+mj-lt"/>
              </a:rPr>
              <a:t>window.alert</a:t>
            </a:r>
            <a:r>
              <a:rPr kumimoji="0" lang="en-US" altLang="en-US" sz="1600" b="1" i="0" u="none" strike="noStrike" cap="none" normalizeH="0" baseline="0" dirty="0">
                <a:ln>
                  <a:noFill/>
                </a:ln>
                <a:solidFill>
                  <a:schemeClr val="accent1">
                    <a:lumMod val="50000"/>
                  </a:schemeClr>
                </a:solidFill>
                <a:effectLst/>
                <a:latin typeface="+mj-lt"/>
              </a:rPr>
              <a:t>()</a:t>
            </a:r>
            <a:r>
              <a:rPr kumimoji="0" lang="en-US" altLang="en-US" sz="1600" b="0" i="0" u="none" strike="noStrike" cap="none" normalizeH="0" baseline="0" dirty="0">
                <a:ln>
                  <a:noFill/>
                </a:ln>
                <a:solidFill>
                  <a:schemeClr val="accent1">
                    <a:lumMod val="50000"/>
                  </a:schemeClr>
                </a:solidFill>
                <a:effectLst/>
                <a:latin typeface="+mj-lt"/>
              </a:rPr>
              <a:t> shows an alert box with a message. </a:t>
            </a:r>
          </a:p>
          <a:p>
            <a:pPr marL="285750" indent="-285750">
              <a:lnSpc>
                <a:spcPct val="150000"/>
              </a:lnSpc>
              <a:buClrTx/>
              <a:buSzTx/>
            </a:pPr>
            <a:r>
              <a:rPr kumimoji="0" lang="en-US" altLang="en-US" sz="1600" b="1" i="0" u="none" strike="noStrike" cap="none" normalizeH="0" baseline="0" dirty="0" err="1">
                <a:ln>
                  <a:noFill/>
                </a:ln>
                <a:solidFill>
                  <a:schemeClr val="accent1">
                    <a:lumMod val="50000"/>
                  </a:schemeClr>
                </a:solidFill>
                <a:effectLst/>
                <a:latin typeface="+mj-lt"/>
              </a:rPr>
              <a:t>window.confirm</a:t>
            </a:r>
            <a:r>
              <a:rPr kumimoji="0" lang="en-US" altLang="en-US" sz="1600" b="1" i="0" u="none" strike="noStrike" cap="none" normalizeH="0" baseline="0" dirty="0">
                <a:ln>
                  <a:noFill/>
                </a:ln>
                <a:solidFill>
                  <a:schemeClr val="accent1">
                    <a:lumMod val="50000"/>
                  </a:schemeClr>
                </a:solidFill>
                <a:effectLst/>
                <a:latin typeface="+mj-lt"/>
              </a:rPr>
              <a:t>()</a:t>
            </a:r>
            <a:r>
              <a:rPr kumimoji="0" lang="en-US" altLang="en-US" sz="1600" b="0" i="0" u="none" strike="noStrike" cap="none" normalizeH="0" baseline="0" dirty="0">
                <a:ln>
                  <a:noFill/>
                </a:ln>
                <a:solidFill>
                  <a:schemeClr val="accent1">
                    <a:lumMod val="50000"/>
                  </a:schemeClr>
                </a:solidFill>
                <a:effectLst/>
                <a:latin typeface="+mj-lt"/>
              </a:rPr>
              <a:t> displays a confirmation box with OK/Cancel. </a:t>
            </a:r>
          </a:p>
          <a:p>
            <a:pPr marL="285750" indent="-285750">
              <a:lnSpc>
                <a:spcPct val="150000"/>
              </a:lnSpc>
              <a:buClrTx/>
              <a:buSzTx/>
            </a:pPr>
            <a:r>
              <a:rPr kumimoji="0" lang="en-US" altLang="en-US" sz="1600" b="1" i="0" u="none" strike="noStrike" cap="none" normalizeH="0" baseline="0" dirty="0" err="1">
                <a:ln>
                  <a:noFill/>
                </a:ln>
                <a:solidFill>
                  <a:schemeClr val="accent1">
                    <a:lumMod val="50000"/>
                  </a:schemeClr>
                </a:solidFill>
                <a:effectLst/>
                <a:latin typeface="+mj-lt"/>
              </a:rPr>
              <a:t>window.open</a:t>
            </a:r>
            <a:r>
              <a:rPr kumimoji="0" lang="en-US" altLang="en-US" sz="1600" b="1" i="0" u="none" strike="noStrike" cap="none" normalizeH="0" baseline="0" dirty="0">
                <a:ln>
                  <a:noFill/>
                </a:ln>
                <a:solidFill>
                  <a:schemeClr val="accent1">
                    <a:lumMod val="50000"/>
                  </a:schemeClr>
                </a:solidFill>
                <a:effectLst/>
                <a:latin typeface="+mj-lt"/>
              </a:rPr>
              <a:t>()</a:t>
            </a:r>
            <a:r>
              <a:rPr kumimoji="0" lang="en-US" altLang="en-US" sz="1600" b="0" i="0" u="none" strike="noStrike" cap="none" normalizeH="0" baseline="0" dirty="0">
                <a:ln>
                  <a:noFill/>
                </a:ln>
                <a:solidFill>
                  <a:schemeClr val="accent1">
                    <a:lumMod val="50000"/>
                  </a:schemeClr>
                </a:solidFill>
                <a:effectLst/>
                <a:latin typeface="+mj-lt"/>
              </a:rPr>
              <a:t> opens a new browser window with a URL. </a:t>
            </a:r>
          </a:p>
        </p:txBody>
      </p:sp>
    </p:spTree>
    <p:extLst>
      <p:ext uri="{BB962C8B-B14F-4D97-AF65-F5344CB8AC3E}">
        <p14:creationId xmlns:p14="http://schemas.microsoft.com/office/powerpoint/2010/main" val="169139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8E71C6A4-FBB7-91D8-C56A-751A2B213498}"/>
              </a:ext>
            </a:extLst>
          </p:cNvPr>
          <p:cNvPicPr>
            <a:picLocks noChangeAspect="1"/>
          </p:cNvPicPr>
          <p:nvPr/>
        </p:nvPicPr>
        <p:blipFill>
          <a:blip r:embed="rId3"/>
          <a:stretch>
            <a:fillRect/>
          </a:stretch>
        </p:blipFill>
        <p:spPr>
          <a:xfrm>
            <a:off x="492277" y="1872887"/>
            <a:ext cx="4892464" cy="1806097"/>
          </a:xfrm>
          <a:prstGeom prst="rect">
            <a:avLst/>
          </a:prstGeom>
        </p:spPr>
      </p:pic>
      <p:pic>
        <p:nvPicPr>
          <p:cNvPr id="5" name="Picture 4">
            <a:extLst>
              <a:ext uri="{FF2B5EF4-FFF2-40B4-BE49-F238E27FC236}">
                <a16:creationId xmlns:a16="http://schemas.microsoft.com/office/drawing/2014/main" id="{EFA488AA-F6B2-877E-617D-5193026E7DCB}"/>
              </a:ext>
            </a:extLst>
          </p:cNvPr>
          <p:cNvPicPr>
            <a:picLocks noChangeAspect="1"/>
          </p:cNvPicPr>
          <p:nvPr/>
        </p:nvPicPr>
        <p:blipFill>
          <a:blip r:embed="rId4"/>
          <a:stretch>
            <a:fillRect/>
          </a:stretch>
        </p:blipFill>
        <p:spPr>
          <a:xfrm>
            <a:off x="5384741" y="1912563"/>
            <a:ext cx="2530059" cy="1318374"/>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8111C72-E60D-A358-00F3-32CC003EE9C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CA9E508-EF4E-64B7-65D3-1133D9E5D24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Using JS With Console</a:t>
            </a:r>
          </a:p>
        </p:txBody>
      </p:sp>
      <p:sp>
        <p:nvSpPr>
          <p:cNvPr id="2" name="Text Placeholder 1">
            <a:extLst>
              <a:ext uri="{FF2B5EF4-FFF2-40B4-BE49-F238E27FC236}">
                <a16:creationId xmlns:a16="http://schemas.microsoft.com/office/drawing/2014/main" id="{04A833E7-B942-509B-43B4-570B49995926}"/>
              </a:ext>
            </a:extLst>
          </p:cNvPr>
          <p:cNvSpPr>
            <a:spLocks noGrp="1" noChangeArrowheads="1"/>
          </p:cNvSpPr>
          <p:nvPr>
            <p:ph type="body" idx="4294967295"/>
          </p:nvPr>
        </p:nvSpPr>
        <p:spPr bwMode="auto">
          <a:xfrm>
            <a:off x="382588" y="1286342"/>
            <a:ext cx="84497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Console shows debugging output</a:t>
            </a:r>
            <a:r>
              <a:rPr kumimoji="0" lang="en-US" altLang="en-US" sz="1600" b="0" i="0" u="none" strike="noStrike" cap="none" normalizeH="0" baseline="0" dirty="0">
                <a:ln>
                  <a:noFill/>
                </a:ln>
                <a:solidFill>
                  <a:schemeClr val="tx1"/>
                </a:solidFill>
                <a:effectLst/>
                <a:latin typeface="+mj-lt"/>
              </a:rPr>
              <a:t> without affecting the webpage. Open with </a:t>
            </a:r>
            <a:r>
              <a:rPr kumimoji="0" lang="en-US" altLang="en-US" sz="1600" b="1" i="0" u="none" strike="noStrike" cap="none" normalizeH="0" baseline="0" dirty="0" err="1">
                <a:ln>
                  <a:noFill/>
                </a:ln>
                <a:solidFill>
                  <a:schemeClr val="tx1"/>
                </a:solidFill>
                <a:effectLst/>
                <a:latin typeface="+mj-lt"/>
              </a:rPr>
              <a:t>Ctrl+Shift+J</a:t>
            </a:r>
            <a:r>
              <a:rPr kumimoji="0" lang="en-US" altLang="en-US" sz="1600" b="1" i="0" u="none" strike="noStrike" cap="none" normalizeH="0" baseline="0" dirty="0">
                <a:ln>
                  <a:noFill/>
                </a:ln>
                <a:solidFill>
                  <a:schemeClr val="tx1"/>
                </a:solidFill>
                <a:effectLst/>
                <a:latin typeface="+mj-lt"/>
              </a:rPr>
              <a:t> (Win/Linux) or </a:t>
            </a:r>
            <a:r>
              <a:rPr kumimoji="0" lang="en-US" altLang="en-US" sz="1600" b="1" i="0" u="none" strike="noStrike" cap="none" normalizeH="0" baseline="0" dirty="0" err="1">
                <a:ln>
                  <a:noFill/>
                </a:ln>
                <a:solidFill>
                  <a:schemeClr val="tx1"/>
                </a:solidFill>
                <a:effectLst/>
                <a:latin typeface="+mj-lt"/>
              </a:rPr>
              <a:t>Cmd+Opt+J</a:t>
            </a:r>
            <a:r>
              <a:rPr kumimoji="0" lang="en-US" altLang="en-US" sz="1600" b="1" i="0" u="none" strike="noStrike" cap="none" normalizeH="0" baseline="0" dirty="0">
                <a:ln>
                  <a:noFill/>
                </a:ln>
                <a:solidFill>
                  <a:schemeClr val="tx1"/>
                </a:solidFill>
                <a:effectLst/>
                <a:latin typeface="+mj-lt"/>
              </a:rPr>
              <a:t> (Mac)</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Errors appear in the console</a:t>
            </a:r>
            <a:r>
              <a:rPr kumimoji="0" lang="en-US" altLang="en-US" sz="1600" b="0" i="0" u="none" strike="noStrike" cap="none" normalizeH="0" baseline="0" dirty="0">
                <a:ln>
                  <a:noFill/>
                </a:ln>
                <a:solidFill>
                  <a:schemeClr val="tx1"/>
                </a:solidFill>
                <a:effectLst/>
                <a:latin typeface="+mj-lt"/>
              </a:rPr>
              <a:t> for syntax or runtime issues (e.g., </a:t>
            </a:r>
            <a:r>
              <a:rPr kumimoji="0" lang="en-US" altLang="en-US" sz="1600" b="0" i="0" u="none" strike="noStrike" cap="none" normalizeH="0" baseline="0" dirty="0" err="1">
                <a:ln>
                  <a:noFill/>
                </a:ln>
                <a:solidFill>
                  <a:schemeClr val="tx1"/>
                </a:solidFill>
                <a:effectLst/>
                <a:latin typeface="+mj-lt"/>
              </a:rPr>
              <a:t>Document.writeln</a:t>
            </a:r>
            <a:r>
              <a:rPr kumimoji="0" lang="en-US" altLang="en-US" sz="1600" b="0" i="0" u="none" strike="noStrike" cap="none" normalizeH="0" baseline="0" dirty="0">
                <a:ln>
                  <a:noFill/>
                </a:ln>
                <a:solidFill>
                  <a:schemeClr val="tx1"/>
                </a:solidFill>
                <a:effectLst/>
                <a:latin typeface="+mj-lt"/>
              </a:rPr>
              <a:t>() typo).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Keep the console open</a:t>
            </a:r>
            <a:r>
              <a:rPr kumimoji="0" lang="en-US" altLang="en-US" sz="1600" b="0" i="0" u="none" strike="noStrike" cap="none" normalizeH="0" baseline="0" dirty="0">
                <a:ln>
                  <a:noFill/>
                </a:ln>
                <a:solidFill>
                  <a:schemeClr val="tx1"/>
                </a:solidFill>
                <a:effectLst/>
                <a:latin typeface="+mj-lt"/>
              </a:rPr>
              <a:t> to quickly spot and fix JavaScript errors. </a:t>
            </a:r>
          </a:p>
        </p:txBody>
      </p:sp>
    </p:spTree>
    <p:extLst>
      <p:ext uri="{BB962C8B-B14F-4D97-AF65-F5344CB8AC3E}">
        <p14:creationId xmlns:p14="http://schemas.microsoft.com/office/powerpoint/2010/main" val="89745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D477F93-24DC-4928-05D0-E5CBBAE105CB}"/>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354754CE-8D0C-3A9B-2105-1B59F3ED1B2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solidFill>
                  <a:srgbClr val="1E282E"/>
                </a:solidFill>
                <a:effectLst/>
                <a:latin typeface="+mj-lt"/>
              </a:rPr>
              <a:t>Chrome console showing a syntax</a:t>
            </a:r>
            <a:endParaRPr lang="en-US" sz="6600" b="1" i="0" dirty="0">
              <a:solidFill>
                <a:schemeClr val="accent1">
                  <a:lumMod val="50000"/>
                </a:schemeClr>
              </a:solidFill>
              <a:effectLst/>
              <a:latin typeface="+mj-lt"/>
            </a:endParaRPr>
          </a:p>
        </p:txBody>
      </p:sp>
      <p:pic>
        <p:nvPicPr>
          <p:cNvPr id="4" name="Picture 3">
            <a:extLst>
              <a:ext uri="{FF2B5EF4-FFF2-40B4-BE49-F238E27FC236}">
                <a16:creationId xmlns:a16="http://schemas.microsoft.com/office/drawing/2014/main" id="{611610DD-D835-6B01-7179-819521E88822}"/>
              </a:ext>
            </a:extLst>
          </p:cNvPr>
          <p:cNvPicPr>
            <a:picLocks noChangeAspect="1"/>
          </p:cNvPicPr>
          <p:nvPr/>
        </p:nvPicPr>
        <p:blipFill>
          <a:blip r:embed="rId3"/>
          <a:stretch>
            <a:fillRect/>
          </a:stretch>
        </p:blipFill>
        <p:spPr>
          <a:xfrm>
            <a:off x="4110284" y="1415513"/>
            <a:ext cx="4891908" cy="3282962"/>
          </a:xfrm>
          <a:prstGeom prst="rect">
            <a:avLst/>
          </a:prstGeom>
        </p:spPr>
      </p:pic>
      <p:pic>
        <p:nvPicPr>
          <p:cNvPr id="6" name="Picture 5">
            <a:extLst>
              <a:ext uri="{FF2B5EF4-FFF2-40B4-BE49-F238E27FC236}">
                <a16:creationId xmlns:a16="http://schemas.microsoft.com/office/drawing/2014/main" id="{3B5253A6-C881-ED3E-5F62-EA79F5F002C4}"/>
              </a:ext>
            </a:extLst>
          </p:cNvPr>
          <p:cNvPicPr>
            <a:picLocks noChangeAspect="1"/>
          </p:cNvPicPr>
          <p:nvPr/>
        </p:nvPicPr>
        <p:blipFill>
          <a:blip r:embed="rId4"/>
          <a:stretch>
            <a:fillRect/>
          </a:stretch>
        </p:blipFill>
        <p:spPr>
          <a:xfrm>
            <a:off x="240357" y="1822501"/>
            <a:ext cx="3869927" cy="2468986"/>
          </a:xfrm>
          <a:prstGeom prst="rect">
            <a:avLst/>
          </a:prstGeom>
        </p:spPr>
      </p:pic>
    </p:spTree>
    <p:extLst>
      <p:ext uri="{BB962C8B-B14F-4D97-AF65-F5344CB8AC3E}">
        <p14:creationId xmlns:p14="http://schemas.microsoft.com/office/powerpoint/2010/main" val="417673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DCDB922-DD7C-1802-4B78-CC8B8F54928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E2676B9-B4E7-4627-57E5-BB69B3BFEA97}"/>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Using JS With Console</a:t>
            </a:r>
          </a:p>
        </p:txBody>
      </p:sp>
      <p:sp>
        <p:nvSpPr>
          <p:cNvPr id="3" name="Rectangle 1">
            <a:extLst>
              <a:ext uri="{FF2B5EF4-FFF2-40B4-BE49-F238E27FC236}">
                <a16:creationId xmlns:a16="http://schemas.microsoft.com/office/drawing/2014/main" id="{E5FEBA20-B0F3-08BF-B73F-02784569B5D9}"/>
              </a:ext>
            </a:extLst>
          </p:cNvPr>
          <p:cNvSpPr>
            <a:spLocks noGrp="1" noChangeArrowheads="1"/>
          </p:cNvSpPr>
          <p:nvPr>
            <p:ph type="body" idx="4294967295"/>
          </p:nvPr>
        </p:nvSpPr>
        <p:spPr bwMode="auto">
          <a:xfrm>
            <a:off x="382588" y="1101677"/>
            <a:ext cx="84497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The </a:t>
            </a: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console object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has predefined methods (API) that define how programmers interact with it. </a:t>
            </a:r>
            <a:r>
              <a:rPr lang="en-US" sz="1600" b="0" i="0" dirty="0">
                <a:solidFill>
                  <a:schemeClr val="accent1">
                    <a:lumMod val="50000"/>
                  </a:schemeClr>
                </a:solidFill>
                <a:effectLst/>
                <a:latin typeface="Roboto" panose="02000000000000000000" pitchFamily="2" charset="0"/>
              </a:rPr>
              <a:t>The console API includes the following methods:</a:t>
            </a: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Unicode MS"/>
              </a:rPr>
              <a:t>console.log()</a:t>
            </a:r>
            <a:r>
              <a:rPr kumimoji="0" lang="en-US" altLang="en-US" sz="1600" b="0" i="0" u="none" strike="noStrike" cap="none" normalizeH="0" baseline="0" dirty="0">
                <a:ln>
                  <a:noFill/>
                </a:ln>
                <a:solidFill>
                  <a:schemeClr val="accent1">
                    <a:lumMod val="50000"/>
                  </a:schemeClr>
                </a:solidFill>
                <a:effectLst/>
              </a:rPr>
              <a:t> prints info to the console.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Arial Unicode MS"/>
              </a:rPr>
              <a:t>console.warn</a:t>
            </a:r>
            <a:r>
              <a:rPr kumimoji="0" lang="en-US" altLang="en-US" sz="1600" b="1" i="0" u="none" strike="noStrike" cap="none" normalizeH="0" baseline="0" dirty="0">
                <a:ln>
                  <a:noFill/>
                </a:ln>
                <a:solidFill>
                  <a:schemeClr val="accent1">
                    <a:lumMod val="50000"/>
                  </a:schemeClr>
                </a:solidFill>
                <a:effectLst/>
                <a:latin typeface="Arial Unicode MS"/>
              </a:rPr>
              <a:t>()</a:t>
            </a:r>
            <a:r>
              <a:rPr kumimoji="0" lang="en-US" altLang="en-US" sz="1600" b="0" i="0" u="none" strike="noStrike" cap="none" normalizeH="0" baseline="0" dirty="0">
                <a:ln>
                  <a:noFill/>
                </a:ln>
                <a:solidFill>
                  <a:schemeClr val="accent1">
                    <a:lumMod val="50000"/>
                  </a:schemeClr>
                </a:solidFill>
                <a:effectLst/>
              </a:rPr>
              <a:t> shows warnings (yellow indicator).</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Arial Unicode MS"/>
              </a:rPr>
              <a:t>console.error</a:t>
            </a:r>
            <a:r>
              <a:rPr kumimoji="0" lang="en-US" altLang="en-US" sz="1600" b="1" i="0" u="none" strike="noStrike" cap="none" normalizeH="0" baseline="0" dirty="0">
                <a:ln>
                  <a:noFill/>
                </a:ln>
                <a:solidFill>
                  <a:schemeClr val="accent1">
                    <a:lumMod val="50000"/>
                  </a:schemeClr>
                </a:solidFill>
                <a:effectLst/>
                <a:latin typeface="Arial Unicode MS"/>
              </a:rPr>
              <a:t>()</a:t>
            </a:r>
            <a:r>
              <a:rPr kumimoji="0" lang="en-US" altLang="en-US" sz="1600" b="0" i="0" u="none" strike="noStrike" cap="none" normalizeH="0" baseline="0" dirty="0">
                <a:ln>
                  <a:noFill/>
                </a:ln>
                <a:solidFill>
                  <a:schemeClr val="accent1">
                    <a:lumMod val="50000"/>
                  </a:schemeClr>
                </a:solidFill>
                <a:effectLst/>
              </a:rPr>
              <a:t> displays errors (red indicator).</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Arial Unicode MS"/>
              </a:rPr>
              <a:t>console.dir</a:t>
            </a:r>
            <a:r>
              <a:rPr kumimoji="0" lang="en-US" altLang="en-US" sz="1600" b="1" i="0" u="none" strike="noStrike" cap="none" normalizeH="0" baseline="0" dirty="0">
                <a:ln>
                  <a:noFill/>
                </a:ln>
                <a:solidFill>
                  <a:schemeClr val="accent1">
                    <a:lumMod val="50000"/>
                  </a:schemeClr>
                </a:solidFill>
                <a:effectLst/>
                <a:latin typeface="Arial Unicode MS"/>
              </a:rPr>
              <a:t>()</a:t>
            </a:r>
            <a:r>
              <a:rPr kumimoji="0" lang="en-US" altLang="en-US" sz="1600" b="0" i="0" u="none" strike="noStrike" cap="none" normalizeH="0" baseline="0" dirty="0">
                <a:ln>
                  <a:noFill/>
                </a:ln>
                <a:solidFill>
                  <a:schemeClr val="accent1">
                    <a:lumMod val="50000"/>
                  </a:schemeClr>
                </a:solidFill>
                <a:effectLst/>
              </a:rPr>
              <a:t> logs objects in an expandable tree format.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t>
            </a:r>
          </a:p>
        </p:txBody>
      </p:sp>
    </p:spTree>
    <p:extLst>
      <p:ext uri="{BB962C8B-B14F-4D97-AF65-F5344CB8AC3E}">
        <p14:creationId xmlns:p14="http://schemas.microsoft.com/office/powerpoint/2010/main" val="331818339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2025-01-31T19:55:15+00:00</DateTime>
  </documentManagement>
</p:properties>
</file>

<file path=customXml/itemProps1.xml><?xml version="1.0" encoding="utf-8"?>
<ds:datastoreItem xmlns:ds="http://schemas.openxmlformats.org/officeDocument/2006/customXml" ds:itemID="{A9C3FA1D-DFF0-4947-A956-033AF0B8389A}"/>
</file>

<file path=customXml/itemProps2.xml><?xml version="1.0" encoding="utf-8"?>
<ds:datastoreItem xmlns:ds="http://schemas.openxmlformats.org/officeDocument/2006/customXml" ds:itemID="{1BCCCF88-3E76-40B3-AC9B-DC36AF41D368}"/>
</file>

<file path=customXml/itemProps3.xml><?xml version="1.0" encoding="utf-8"?>
<ds:datastoreItem xmlns:ds="http://schemas.openxmlformats.org/officeDocument/2006/customXml" ds:itemID="{10249DC4-5893-485E-8D84-8E82CDB1E79C}"/>
</file>

<file path=docProps/app.xml><?xml version="1.0" encoding="utf-8"?>
<Properties xmlns="http://schemas.openxmlformats.org/officeDocument/2006/extended-properties" xmlns:vt="http://schemas.openxmlformats.org/officeDocument/2006/docPropsVTypes">
  <TotalTime>2201</TotalTime>
  <Words>1364</Words>
  <Application>Microsoft Office PowerPoint</Application>
  <PresentationFormat>On-screen Show (16:9)</PresentationFormat>
  <Paragraphs>54</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Roboto</vt:lpstr>
      <vt:lpstr>Arial Unicode MS</vt:lpstr>
      <vt:lpstr>Arial</vt:lpstr>
      <vt:lpstr>Proxima Nova</vt:lpstr>
      <vt:lpstr>Simple Light</vt:lpstr>
      <vt:lpstr>Spearmint</vt:lpstr>
      <vt:lpstr>Using JS With HTML</vt:lpstr>
      <vt:lpstr>Basics</vt:lpstr>
      <vt:lpstr>Example</vt:lpstr>
      <vt:lpstr>Windows Object Properties</vt:lpstr>
      <vt:lpstr>Windows Object Methods</vt:lpstr>
      <vt:lpstr>Example</vt:lpstr>
      <vt:lpstr>Using JS With Console</vt:lpstr>
      <vt:lpstr>Chrome console showing a syntax</vt:lpstr>
      <vt:lpstr>Using JS With Console</vt:lpstr>
      <vt:lpstr>console.log() output example</vt:lpstr>
      <vt:lpstr>Loading JS from An External File</vt:lpstr>
      <vt:lpstr>Example</vt:lpstr>
      <vt:lpstr>Loading JavaScript with async and defer</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68</cp:revision>
  <dcterms:modified xsi:type="dcterms:W3CDTF">2025-01-31T19:34:22Z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