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5.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
  </p:notesMasterIdLst>
  <p:sldIdLst>
    <p:sldId id="256" r:id="rId3"/>
    <p:sldId id="257" r:id="rId4"/>
    <p:sldId id="350" r:id="rId5"/>
    <p:sldId id="323" r:id="rId6"/>
    <p:sldId id="346" r:id="rId7"/>
    <p:sldId id="343" r:id="rId8"/>
  </p:sldIdLst>
  <p:sldSz cx="9144000" cy="5143500" type="screen16x9"/>
  <p:notesSz cx="6858000" cy="9144000"/>
  <p:embeddedFontLst>
    <p:embeddedFont>
      <p:font typeface="Proxima Nova"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customXml" Target="../customXml/item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Brower Difference with JavaScript perspective. In this lecture we will understand browser differences, and </a:t>
            </a:r>
            <a:r>
              <a:rPr lang="en-US" dirty="0" err="1">
                <a:solidFill>
                  <a:schemeClr val="dk1"/>
                </a:solidFill>
              </a:rPr>
              <a:t>polyfills</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Different browsers may interpret HTML, CSS, and JavaScript differently, leading to inconsistencies. Older versions may lack support for newer features, causing compatibility issues. Additionally, early implementations of web standards may differ before aligning with final specifications, affecting performance and functionality.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with browser differences, some browsers introduce vendor-specific APIs, adding unique features that may not be standard. Open-source browsers, often community-driven, may take longer to adopt the latest web standards. Additionally, unresolved bugs and errors in certain browsers can cause misinterpretations of code, leading to unexpected behavior. Understanding these issues helps ensure cross-browser compatibility.</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To ensure web features work across different browsers, we use tools like </a:t>
            </a:r>
            <a:r>
              <a:rPr lang="en-US" dirty="0" err="1"/>
              <a:t>CanIUse</a:t>
            </a:r>
            <a:r>
              <a:rPr lang="en-US" dirty="0"/>
              <a:t>. This platform tracks browser support for various features, including JavaScript arrow functions. The feature matrix shows when different browsers first supported a feature. As we can see, early versions lacked support, but modern browsers have full compatibility. Checking browser support helps avoid compatibility issues in development.</a:t>
            </a:r>
          </a:p>
        </p:txBody>
      </p:sp>
    </p:spTree>
    <p:extLst>
      <p:ext uri="{BB962C8B-B14F-4D97-AF65-F5344CB8AC3E}">
        <p14:creationId xmlns:p14="http://schemas.microsoft.com/office/powerpoint/2010/main" val="39850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90B9CAB-3D30-011A-B5D0-87653A2DBBC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EAB02EC-743E-9D97-D417-525135D87C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866FB04B-297F-1CC6-6170-1EEEF38EDB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While </a:t>
            </a:r>
            <a:r>
              <a:rPr lang="en-US" dirty="0" err="1"/>
              <a:t>CanIUse</a:t>
            </a:r>
            <a:r>
              <a:rPr lang="en-US" dirty="0"/>
              <a:t> helps check browser support, what if a feature is missing? This is where </a:t>
            </a:r>
            <a:r>
              <a:rPr lang="en-US" dirty="0" err="1"/>
              <a:t>polyfills</a:t>
            </a:r>
            <a:r>
              <a:rPr lang="en-US" dirty="0"/>
              <a:t> come in. A </a:t>
            </a:r>
            <a:r>
              <a:rPr lang="en-US" dirty="0" err="1"/>
              <a:t>polyfill</a:t>
            </a:r>
            <a:r>
              <a:rPr lang="en-US" dirty="0"/>
              <a:t> is JavaScript code that adds support for missing standard features in older browsers. It first checks if a feature exists and either uses the built-in version or provides an alternative. </a:t>
            </a:r>
            <a:r>
              <a:rPr lang="en-US" dirty="0" err="1"/>
              <a:t>Polyfills</a:t>
            </a:r>
            <a:r>
              <a:rPr lang="en-US" dirty="0"/>
              <a:t> are commonly used for form widgets, media, geolocation, and WebGL, ensuring compatibility across browsers.</a:t>
            </a:r>
          </a:p>
        </p:txBody>
      </p:sp>
    </p:spTree>
    <p:extLst>
      <p:ext uri="{BB962C8B-B14F-4D97-AF65-F5344CB8AC3E}">
        <p14:creationId xmlns:p14="http://schemas.microsoft.com/office/powerpoint/2010/main" val="128676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To see why </a:t>
            </a:r>
            <a:r>
              <a:rPr lang="en-US" dirty="0" err="1"/>
              <a:t>polyfills</a:t>
            </a:r>
            <a:r>
              <a:rPr lang="en-US" dirty="0"/>
              <a:t> are useful, let’s look at this example. The date input field is a standard HTML feature, but not all browsers support it. On the left, a browser with support displays a date picker, while on the right, an unsupported browser treats it as a simple text box. In cases like this, a </a:t>
            </a:r>
            <a:r>
              <a:rPr lang="en-US" dirty="0" err="1"/>
              <a:t>polyfill</a:t>
            </a:r>
            <a:r>
              <a:rPr lang="en-US" dirty="0"/>
              <a:t> can be used to provide a custom date picker, ensuring a consistent user experience across different browsers. Thanks for watching the lecture.</a:t>
            </a:r>
          </a:p>
        </p:txBody>
      </p:sp>
    </p:spTree>
    <p:extLst>
      <p:ext uri="{BB962C8B-B14F-4D97-AF65-F5344CB8AC3E}">
        <p14:creationId xmlns:p14="http://schemas.microsoft.com/office/powerpoint/2010/main" val="2046096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i="0" dirty="0">
                <a:effectLst/>
                <a:latin typeface="+mj-lt"/>
              </a:rPr>
              <a:t>Browser differences: JavaScript</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Understanding Browser Differences | </a:t>
            </a:r>
            <a:r>
              <a:rPr lang="en-US" sz="1300" b="1" dirty="0" err="1">
                <a:solidFill>
                  <a:schemeClr val="accent1">
                    <a:lumMod val="50000"/>
                  </a:schemeClr>
                </a:solidFill>
                <a:latin typeface="+mj-lt"/>
                <a:ea typeface="Roboto"/>
                <a:cs typeface="Roboto"/>
                <a:sym typeface="Roboto"/>
              </a:rPr>
              <a:t>Polyfills</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a:solidFill>
                  <a:schemeClr val="accent1">
                    <a:lumMod val="50000"/>
                  </a:schemeClr>
                </a:solidFill>
                <a:latin typeface="+mj-lt"/>
                <a:ea typeface="Roboto"/>
                <a:cs typeface="Roboto"/>
                <a:sym typeface="Roboto"/>
              </a:rPr>
              <a:t>Understanding Brower Differences</a:t>
            </a:r>
            <a:endParaRPr lang="en-US" sz="3600" b="1" i="0" dirty="0">
              <a:effectLst/>
              <a:latin typeface="+mj-lt"/>
            </a:endParaRPr>
          </a:p>
        </p:txBody>
      </p:sp>
      <p:sp>
        <p:nvSpPr>
          <p:cNvPr id="2" name="Text Placeholder 1">
            <a:extLst>
              <a:ext uri="{FF2B5EF4-FFF2-40B4-BE49-F238E27FC236}">
                <a16:creationId xmlns:a16="http://schemas.microsoft.com/office/drawing/2014/main" id="{FA09163F-1B08-B6DA-07D3-6BA77BE36AB3}"/>
              </a:ext>
            </a:extLst>
          </p:cNvPr>
          <p:cNvSpPr>
            <a:spLocks noGrp="1" noChangeArrowheads="1"/>
          </p:cNvSpPr>
          <p:nvPr>
            <p:ph type="body" idx="4294967295"/>
          </p:nvPr>
        </p:nvSpPr>
        <p:spPr bwMode="auto">
          <a:xfrm>
            <a:off x="311700" y="1230769"/>
            <a:ext cx="852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Different Implementations:</a:t>
            </a:r>
            <a:r>
              <a:rPr kumimoji="0" lang="en-US" altLang="en-US" sz="1600" b="0" i="0" u="none" strike="noStrike" cap="none" normalizeH="0" baseline="0" dirty="0">
                <a:ln>
                  <a:noFill/>
                </a:ln>
                <a:solidFill>
                  <a:schemeClr val="tx1"/>
                </a:solidFill>
                <a:effectLst/>
                <a:latin typeface="Arial" panose="020B0604020202020204" pitchFamily="34" charset="0"/>
              </a:rPr>
              <a:t> Browsers may interpret HTML, CSS, and JavaScript standards differently.</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Version Differences:</a:t>
            </a:r>
            <a:r>
              <a:rPr kumimoji="0" lang="en-US" altLang="en-US" sz="1600" b="0" i="0" u="none" strike="noStrike" cap="none" normalizeH="0" baseline="0" dirty="0">
                <a:ln>
                  <a:noFill/>
                </a:ln>
                <a:solidFill>
                  <a:schemeClr val="tx1"/>
                </a:solidFill>
                <a:effectLst/>
                <a:latin typeface="Arial" panose="020B0604020202020204" pitchFamily="34" charset="0"/>
              </a:rPr>
              <a:t> Older browsers may lack new features or follow outdated specifications.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Early Implementations:</a:t>
            </a:r>
            <a:r>
              <a:rPr kumimoji="0" lang="en-US" altLang="en-US" sz="1600" b="0" i="0" u="none" strike="noStrike" cap="none" normalizeH="0" baseline="0" dirty="0">
                <a:ln>
                  <a:noFill/>
                </a:ln>
                <a:solidFill>
                  <a:schemeClr val="tx1"/>
                </a:solidFill>
                <a:effectLst/>
                <a:latin typeface="Arial" panose="020B0604020202020204" pitchFamily="34" charset="0"/>
              </a:rPr>
              <a:t> Vendors involved in standard development may initially use a different approach before aligning with final specs.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a:solidFill>
                  <a:schemeClr val="accent1">
                    <a:lumMod val="50000"/>
                  </a:schemeClr>
                </a:solidFill>
                <a:latin typeface="+mj-lt"/>
                <a:ea typeface="Roboto"/>
                <a:cs typeface="Roboto"/>
                <a:sym typeface="Roboto"/>
              </a:rPr>
              <a:t>Understanding Brower Differences</a:t>
            </a:r>
            <a:endParaRPr lang="en-US" sz="3600" b="1" i="0" dirty="0">
              <a:effectLst/>
              <a:latin typeface="+mj-lt"/>
            </a:endParaRPr>
          </a:p>
        </p:txBody>
      </p:sp>
      <p:sp>
        <p:nvSpPr>
          <p:cNvPr id="3" name="Rectangle 1">
            <a:extLst>
              <a:ext uri="{FF2B5EF4-FFF2-40B4-BE49-F238E27FC236}">
                <a16:creationId xmlns:a16="http://schemas.microsoft.com/office/drawing/2014/main" id="{1AC571D7-D14F-ABD3-F561-EFE9010D045D}"/>
              </a:ext>
            </a:extLst>
          </p:cNvPr>
          <p:cNvSpPr>
            <a:spLocks noGrp="1" noChangeArrowheads="1"/>
          </p:cNvSpPr>
          <p:nvPr>
            <p:ph type="body" idx="4294967295"/>
          </p:nvPr>
        </p:nvSpPr>
        <p:spPr bwMode="auto">
          <a:xfrm>
            <a:off x="311151" y="1415723"/>
            <a:ext cx="8520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Vendor-Specific APIs:</a:t>
            </a:r>
            <a:r>
              <a:rPr kumimoji="0" lang="en-US" altLang="en-US" sz="1600" b="0" i="0" u="none" strike="noStrike" cap="none" normalizeH="0" baseline="0" dirty="0">
                <a:ln>
                  <a:noFill/>
                </a:ln>
                <a:solidFill>
                  <a:schemeClr val="tx1"/>
                </a:solidFill>
                <a:effectLst/>
                <a:latin typeface="Arial" panose="020B0604020202020204" pitchFamily="34" charset="0"/>
              </a:rPr>
              <a:t> Some browsers introduce unique features, though non-standard implementations are now less accepted.</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Open-Source Limitations:</a:t>
            </a:r>
            <a:r>
              <a:rPr kumimoji="0" lang="en-US" altLang="en-US" sz="1600" b="0" i="0" u="none" strike="noStrike" cap="none" normalizeH="0" baseline="0" dirty="0">
                <a:ln>
                  <a:noFill/>
                </a:ln>
                <a:solidFill>
                  <a:schemeClr val="tx1"/>
                </a:solidFill>
                <a:effectLst/>
                <a:latin typeface="Arial" panose="020B0604020202020204" pitchFamily="34" charset="0"/>
              </a:rPr>
              <a:t> Volunteer-led browsers may take time to adopt the latest standards.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Bugs &amp; Errors:</a:t>
            </a:r>
            <a:r>
              <a:rPr kumimoji="0" lang="en-US" altLang="en-US" sz="1600" b="0" i="0" u="none" strike="noStrike" cap="none" normalizeH="0" baseline="0" dirty="0">
                <a:ln>
                  <a:noFill/>
                </a:ln>
                <a:solidFill>
                  <a:schemeClr val="tx1"/>
                </a:solidFill>
                <a:effectLst/>
                <a:latin typeface="Arial" panose="020B0604020202020204" pitchFamily="34" charset="0"/>
              </a:rPr>
              <a:t> Some browsers may misinterpret code due to unresolved bugs.</a:t>
            </a:r>
          </a:p>
        </p:txBody>
      </p:sp>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solidFill>
                  <a:srgbClr val="1E282E"/>
                </a:solidFill>
                <a:effectLst/>
                <a:latin typeface="+mj-lt"/>
              </a:rPr>
              <a:t>Can I Use: Arrow functions</a:t>
            </a:r>
            <a:endParaRPr lang="en-US" sz="4800" b="1" i="0" dirty="0">
              <a:effectLst/>
              <a:latin typeface="+mj-lt"/>
            </a:endParaRPr>
          </a:p>
        </p:txBody>
      </p:sp>
      <p:pic>
        <p:nvPicPr>
          <p:cNvPr id="4" name="Picture 3">
            <a:extLst>
              <a:ext uri="{FF2B5EF4-FFF2-40B4-BE49-F238E27FC236}">
                <a16:creationId xmlns:a16="http://schemas.microsoft.com/office/drawing/2014/main" id="{43C8315F-3F1A-23EE-53C8-18A8F27E5A94}"/>
              </a:ext>
            </a:extLst>
          </p:cNvPr>
          <p:cNvPicPr>
            <a:picLocks noChangeAspect="1"/>
          </p:cNvPicPr>
          <p:nvPr/>
        </p:nvPicPr>
        <p:blipFill>
          <a:blip r:embed="rId3"/>
          <a:stretch>
            <a:fillRect/>
          </a:stretch>
        </p:blipFill>
        <p:spPr>
          <a:xfrm>
            <a:off x="380794" y="2215935"/>
            <a:ext cx="8169348" cy="2682472"/>
          </a:xfrm>
          <a:prstGeom prst="rect">
            <a:avLst/>
          </a:prstGeom>
        </p:spPr>
      </p:pic>
      <p:sp>
        <p:nvSpPr>
          <p:cNvPr id="5" name="Google Shape;110;p26">
            <a:extLst>
              <a:ext uri="{FF2B5EF4-FFF2-40B4-BE49-F238E27FC236}">
                <a16:creationId xmlns:a16="http://schemas.microsoft.com/office/drawing/2014/main" id="{F327F63B-D0F9-142D-901D-0AB6A6BDB460}"/>
              </a:ext>
            </a:extLst>
          </p:cNvPr>
          <p:cNvSpPr txBox="1">
            <a:spLocks/>
          </p:cNvSpPr>
          <p:nvPr/>
        </p:nvSpPr>
        <p:spPr>
          <a:xfrm>
            <a:off x="311700" y="1330480"/>
            <a:ext cx="85206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solidFill>
                  <a:schemeClr val="tx1"/>
                </a:solidFill>
                <a:effectLst/>
                <a:latin typeface="+mj-lt"/>
              </a:rPr>
              <a:t>CanIUse</a:t>
            </a:r>
            <a:r>
              <a:rPr kumimoji="0" lang="en-US" altLang="en-US" sz="1600" b="1" i="0" u="none" strike="noStrike" cap="none" normalizeH="0" baseline="0" dirty="0">
                <a:ln>
                  <a:noFill/>
                </a:ln>
                <a:solidFill>
                  <a:schemeClr val="tx1"/>
                </a:solidFill>
                <a:effectLst/>
                <a:latin typeface="+mj-lt"/>
              </a:rPr>
              <a:t> Overview:</a:t>
            </a:r>
            <a:r>
              <a:rPr kumimoji="0" lang="en-US" altLang="en-US" sz="1600" b="0" i="0" u="none" strike="noStrike" cap="none" normalizeH="0" baseline="0" dirty="0">
                <a:ln>
                  <a:noFill/>
                </a:ln>
                <a:solidFill>
                  <a:schemeClr val="tx1"/>
                </a:solidFill>
                <a:effectLst/>
                <a:latin typeface="+mj-lt"/>
              </a:rPr>
              <a:t> Tracks web feature usage and browser support.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Feature Matrix:</a:t>
            </a:r>
            <a:r>
              <a:rPr kumimoji="0" lang="en-US" altLang="en-US" sz="1600" b="0" i="0" u="none" strike="noStrike" cap="none" normalizeH="0" baseline="0" dirty="0">
                <a:ln>
                  <a:noFill/>
                </a:ln>
                <a:solidFill>
                  <a:schemeClr val="tx1"/>
                </a:solidFill>
                <a:effectLst/>
                <a:latin typeface="+mj-lt"/>
              </a:rPr>
              <a:t> Shows when major browsers first supported each feature.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04478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6A34AA2-3367-C4C7-66DF-7797A03DB13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378D820-CABD-74AE-EB88-ADB3AD2FDEC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err="1">
                <a:effectLst/>
                <a:latin typeface="+mj-lt"/>
              </a:rPr>
              <a:t>Polyfills</a:t>
            </a:r>
            <a:endParaRPr lang="en-US" sz="3600" b="1" i="0" dirty="0">
              <a:effectLst/>
              <a:latin typeface="+mj-lt"/>
            </a:endParaRPr>
          </a:p>
        </p:txBody>
      </p:sp>
      <p:sp>
        <p:nvSpPr>
          <p:cNvPr id="3" name="Rectangle 1">
            <a:extLst>
              <a:ext uri="{FF2B5EF4-FFF2-40B4-BE49-F238E27FC236}">
                <a16:creationId xmlns:a16="http://schemas.microsoft.com/office/drawing/2014/main" id="{1EC0DBA8-F2A3-1BAA-1362-5BDD27DEF2A9}"/>
              </a:ext>
            </a:extLst>
          </p:cNvPr>
          <p:cNvSpPr>
            <a:spLocks noGrp="1" noChangeArrowheads="1"/>
          </p:cNvSpPr>
          <p:nvPr>
            <p:ph type="body" idx="4294967295"/>
          </p:nvPr>
        </p:nvSpPr>
        <p:spPr bwMode="auto">
          <a:xfrm>
            <a:off x="311150" y="1602255"/>
            <a:ext cx="8520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j-lt"/>
              </a:rPr>
              <a:t>Polyfill</a:t>
            </a:r>
            <a:r>
              <a:rPr kumimoji="0" lang="en-US" altLang="en-US" sz="1600" b="1" i="0" u="none" strike="noStrike" cap="none" normalizeH="0" baseline="0" dirty="0">
                <a:ln>
                  <a:noFill/>
                </a:ln>
                <a:solidFill>
                  <a:schemeClr val="tx1"/>
                </a:solidFill>
                <a:effectLst/>
                <a:latin typeface="+mj-lt"/>
              </a:rPr>
              <a:t> Definition:</a:t>
            </a:r>
            <a:r>
              <a:rPr kumimoji="0" lang="en-US" altLang="en-US" sz="1600" b="0" i="0" u="none" strike="noStrike" cap="none" normalizeH="0" baseline="0" dirty="0">
                <a:ln>
                  <a:noFill/>
                </a:ln>
                <a:solidFill>
                  <a:schemeClr val="tx1"/>
                </a:solidFill>
                <a:effectLst/>
                <a:latin typeface="+mj-lt"/>
              </a:rPr>
              <a:t> JavaScript code that adds missing standard features to older browsers.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How It Works:</a:t>
            </a:r>
            <a:r>
              <a:rPr kumimoji="0" lang="en-US" altLang="en-US" sz="1600" b="0" i="0" u="none" strike="noStrike" cap="none" normalizeH="0" baseline="0" dirty="0">
                <a:ln>
                  <a:noFill/>
                </a:ln>
                <a:solidFill>
                  <a:schemeClr val="tx1"/>
                </a:solidFill>
                <a:effectLst/>
                <a:latin typeface="+mj-lt"/>
              </a:rPr>
              <a:t> Checks if a feature exists; uses the built-in version or provides an alternative implementation.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Common Uses:</a:t>
            </a:r>
            <a:r>
              <a:rPr kumimoji="0" lang="en-US" altLang="en-US" sz="1600" b="0" i="0" u="none" strike="noStrike" cap="none" normalizeH="0" baseline="0" dirty="0">
                <a:ln>
                  <a:noFill/>
                </a:ln>
                <a:solidFill>
                  <a:schemeClr val="tx1"/>
                </a:solidFill>
                <a:effectLst/>
                <a:latin typeface="+mj-lt"/>
              </a:rPr>
              <a:t> Enhances form widgets, media (video/audio), geo-location, and WebGL support.</a:t>
            </a:r>
          </a:p>
        </p:txBody>
      </p:sp>
    </p:spTree>
    <p:extLst>
      <p:ext uri="{BB962C8B-B14F-4D97-AF65-F5344CB8AC3E}">
        <p14:creationId xmlns:p14="http://schemas.microsoft.com/office/powerpoint/2010/main" val="2687307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6" name="Picture 5">
            <a:extLst>
              <a:ext uri="{FF2B5EF4-FFF2-40B4-BE49-F238E27FC236}">
                <a16:creationId xmlns:a16="http://schemas.microsoft.com/office/drawing/2014/main" id="{C1005238-B2BC-4061-0641-30545C31925B}"/>
              </a:ext>
            </a:extLst>
          </p:cNvPr>
          <p:cNvPicPr>
            <a:picLocks noChangeAspect="1"/>
          </p:cNvPicPr>
          <p:nvPr/>
        </p:nvPicPr>
        <p:blipFill>
          <a:blip r:embed="rId3"/>
          <a:stretch>
            <a:fillRect/>
          </a:stretch>
        </p:blipFill>
        <p:spPr>
          <a:xfrm>
            <a:off x="472084" y="1550306"/>
            <a:ext cx="8199831" cy="2415749"/>
          </a:xfrm>
          <a:prstGeom prst="rect">
            <a:avLst/>
          </a:prstGeom>
        </p:spPr>
      </p:pic>
    </p:spTree>
    <p:extLst>
      <p:ext uri="{BB962C8B-B14F-4D97-AF65-F5344CB8AC3E}">
        <p14:creationId xmlns:p14="http://schemas.microsoft.com/office/powerpoint/2010/main" val="24575892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2025-02-06T14:06:40+00:00</DateTime>
  </documentManagement>
</p:properties>
</file>

<file path=customXml/itemProps1.xml><?xml version="1.0" encoding="utf-8"?>
<ds:datastoreItem xmlns:ds="http://schemas.openxmlformats.org/officeDocument/2006/customXml" ds:itemID="{8B959063-7363-4126-A66A-6CC81280277F}"/>
</file>

<file path=customXml/itemProps2.xml><?xml version="1.0" encoding="utf-8"?>
<ds:datastoreItem xmlns:ds="http://schemas.openxmlformats.org/officeDocument/2006/customXml" ds:itemID="{6019A835-C545-4D1C-A13F-0EA0FD47426A}"/>
</file>

<file path=customXml/itemProps3.xml><?xml version="1.0" encoding="utf-8"?>
<ds:datastoreItem xmlns:ds="http://schemas.openxmlformats.org/officeDocument/2006/customXml" ds:itemID="{83284C6C-F019-4B52-9830-1F4983B651E4}"/>
</file>

<file path=docProps/app.xml><?xml version="1.0" encoding="utf-8"?>
<Properties xmlns="http://schemas.openxmlformats.org/officeDocument/2006/extended-properties" xmlns:vt="http://schemas.openxmlformats.org/officeDocument/2006/docPropsVTypes">
  <TotalTime>2340</TotalTime>
  <Words>569</Words>
  <Application>Microsoft Office PowerPoint</Application>
  <PresentationFormat>On-screen Show (16:9)</PresentationFormat>
  <Paragraphs>25</Paragraphs>
  <Slides>6</Slides>
  <Notes>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vt:i4>
      </vt:variant>
    </vt:vector>
  </HeadingPairs>
  <TitlesOfParts>
    <vt:vector size="10" baseType="lpstr">
      <vt:lpstr>Proxima Nova</vt:lpstr>
      <vt:lpstr>Arial</vt:lpstr>
      <vt:lpstr>Simple Light</vt:lpstr>
      <vt:lpstr>Spearmint</vt:lpstr>
      <vt:lpstr>Browser differences: JavaScript</vt:lpstr>
      <vt:lpstr>Understanding Brower Differences</vt:lpstr>
      <vt:lpstr>Understanding Brower Differences</vt:lpstr>
      <vt:lpstr>Can I Use: Arrow functions</vt:lpstr>
      <vt:lpstr>Polyfills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81</cp:revision>
  <dcterms:modified xsi:type="dcterms:W3CDTF">2025-02-06T14:06:15Z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