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42" r:id="rId5"/>
    <p:sldId id="323" r:id="rId6"/>
    <p:sldId id="324" r:id="rId7"/>
    <p:sldId id="339" r:id="rId8"/>
    <p:sldId id="316"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79346" autoAdjust="0"/>
  </p:normalViewPr>
  <p:slideViewPr>
    <p:cSldViewPr snapToGrid="0">
      <p:cViewPr varScale="1">
        <p:scale>
          <a:sx n="86" d="100"/>
          <a:sy n="86" d="100"/>
        </p:scale>
        <p:origin x="113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further information on DOM. In this lecture we will go through how to access nodes, and how to modify DOM structure</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explore how to access nodes in the DOM. The document Element property represents the root node of the document. Each node has properties to navigate its structure. The parent Node property lets us access an element’s parent while child Nodes returns a collection of its child elements. Understanding these relationships helps us traverse and manipulate the DOM efficiently using JavaScript.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D0BF49-54B8-512B-A61F-9B709C7F96C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1E20AD5-5DC9-8DBD-E6D5-B542C394DB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43B1E39-D043-787F-8878-12472FDE0D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explore more ways to access nodes in the DOM. The children property retrieves only element nodes excluding text nodes. The next Element Sibling property helps navigate to the next sibling element while previous Element Sibling moves to the previous sibling. These properties allow precise navigation through the DOM structure making it easier to manipulate webpage elements dynamically.</a:t>
            </a:r>
          </a:p>
        </p:txBody>
      </p:sp>
    </p:spTree>
    <p:extLst>
      <p:ext uri="{BB962C8B-B14F-4D97-AF65-F5344CB8AC3E}">
        <p14:creationId xmlns:p14="http://schemas.microsoft.com/office/powerpoint/2010/main" val="280018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an example of accessing and organizing DOM elements. The HTML structure contains a paragraph and an ordered list with links to different geologic eons. Using JavaScript, we can traverse this structure selecting elements such as list items or links using properties like children and next Element Sibling. This method helps dynamically interact with and modify webpage content efficiently.</a:t>
            </a:r>
          </a:p>
        </p:txBody>
      </p:sp>
    </p:spTree>
    <p:extLst>
      <p:ext uri="{BB962C8B-B14F-4D97-AF65-F5344CB8AC3E}">
        <p14:creationId xmlns:p14="http://schemas.microsoft.com/office/powerpoint/2010/main" val="398502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0C6BE8-775B-01C8-5130-EC2AF2682F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47F6BF6-88D1-605B-3CBC-F723C4C7F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9859DB0-9722-3A9C-4299-E6514DE03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explore modifying the DOM structure. The append Child method adds a new node at the end of a parent’s children. The insert Before method places a node before a specific element. The remove Child method deletes a child node from its parent. These methods allow dynamic updates to webpage content making it possible to add rearrange or remove elements interactively using JavaScript.</a:t>
            </a:r>
          </a:p>
        </p:txBody>
      </p:sp>
    </p:spTree>
    <p:extLst>
      <p:ext uri="{BB962C8B-B14F-4D97-AF65-F5344CB8AC3E}">
        <p14:creationId xmlns:p14="http://schemas.microsoft.com/office/powerpoint/2010/main" val="347213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4603455-F00D-50F7-6B42-4AF6A7C5D0C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A72FC68-CE37-22FE-D111-77658C10E1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C71392C-6832-4FD4-5360-F53884AA35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look at methods for creating and duplicating DOM nodes. The create Element method generates a new element while create Text Node creates a text node. The clone Node method copies an existing node where true clones all child elements and false copies only the selected node. These methods help dynamically modify webpage content by adding or duplicating elements as needed.</a:t>
            </a:r>
          </a:p>
        </p:txBody>
      </p:sp>
    </p:spTree>
    <p:extLst>
      <p:ext uri="{BB962C8B-B14F-4D97-AF65-F5344CB8AC3E}">
        <p14:creationId xmlns:p14="http://schemas.microsoft.com/office/powerpoint/2010/main" val="63568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 us see an example of modifying the DOM dynamically. The JavaScript code creates a new list item with text and appends it to the ordered list. It then clones an existing list item and inserts it before another item. This demonstrates how JavaScript allows us to create update and duplicate elements dynamically making webpages more interactive and adaptable to user actions. Thanks for watching the lecture.</a:t>
            </a:r>
          </a:p>
        </p:txBody>
      </p:sp>
    </p:spTree>
    <p:extLst>
      <p:ext uri="{BB962C8B-B14F-4D97-AF65-F5344CB8AC3E}">
        <p14:creationId xmlns:p14="http://schemas.microsoft.com/office/powerpoint/2010/main" val="28353055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More DOM Information</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Accessing Nodes | Modifying DOM Structure</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Accessing Nodes</a:t>
            </a:r>
            <a:endParaRPr lang="en-US" sz="4800" b="1" dirty="0">
              <a:latin typeface="+mj-lt"/>
            </a:endParaRPr>
          </a:p>
        </p:txBody>
      </p:sp>
      <p:pic>
        <p:nvPicPr>
          <p:cNvPr id="9" name="Picture 8" descr="A computer with text on the screen&#10;&#10;Description automatically generated">
            <a:extLst>
              <a:ext uri="{FF2B5EF4-FFF2-40B4-BE49-F238E27FC236}">
                <a16:creationId xmlns:a16="http://schemas.microsoft.com/office/drawing/2014/main" id="{EB3AD7C8-3325-C677-8F11-07DEAF1AB8E3}"/>
              </a:ext>
            </a:extLst>
          </p:cNvPr>
          <p:cNvPicPr>
            <a:picLocks noChangeAspect="1"/>
          </p:cNvPicPr>
          <p:nvPr/>
        </p:nvPicPr>
        <p:blipFill>
          <a:blip r:embed="rId3"/>
          <a:srcRect l="14484" r="7907" b="-1"/>
          <a:stretch/>
        </p:blipFill>
        <p:spPr>
          <a:xfrm>
            <a:off x="5624726" y="1544714"/>
            <a:ext cx="3207574" cy="2572812"/>
          </a:xfrm>
          <a:prstGeom prst="roundRect">
            <a:avLst/>
          </a:prstGeom>
          <a:noFill/>
          <a:ln>
            <a:noFill/>
          </a:ln>
        </p:spPr>
      </p:pic>
      <p:sp>
        <p:nvSpPr>
          <p:cNvPr id="2" name="Text Placeholder 1">
            <a:extLst>
              <a:ext uri="{FF2B5EF4-FFF2-40B4-BE49-F238E27FC236}">
                <a16:creationId xmlns:a16="http://schemas.microsoft.com/office/drawing/2014/main" id="{CAC85AAC-6CE3-BA87-D06D-2133F00402F9}"/>
              </a:ext>
            </a:extLst>
          </p:cNvPr>
          <p:cNvSpPr>
            <a:spLocks noGrp="1" noChangeArrowheads="1"/>
          </p:cNvSpPr>
          <p:nvPr>
            <p:ph type="body" idx="4294967295"/>
          </p:nvPr>
        </p:nvSpPr>
        <p:spPr bwMode="auto">
          <a:xfrm>
            <a:off x="311700" y="1307626"/>
            <a:ext cx="520133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err="1">
                <a:ln>
                  <a:noFill/>
                </a:ln>
                <a:solidFill>
                  <a:schemeClr val="tx1"/>
                </a:solidFill>
                <a:effectLst/>
                <a:latin typeface="+mj-lt"/>
              </a:rPr>
              <a:t>document.documentElement</a:t>
            </a:r>
            <a:r>
              <a:rPr kumimoji="0" lang="en-US" altLang="en-US" sz="1600" b="0" i="0" u="none" strike="noStrike" cap="none" normalizeH="0" baseline="0" dirty="0">
                <a:ln>
                  <a:noFill/>
                </a:ln>
                <a:solidFill>
                  <a:schemeClr val="tx1"/>
                </a:solidFill>
                <a:effectLst/>
                <a:latin typeface="+mj-lt"/>
              </a:rPr>
              <a:t> object is the DOM tree's root. </a:t>
            </a: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let html = </a:t>
            </a:r>
            <a:r>
              <a:rPr kumimoji="0" lang="en-US" altLang="en-US" sz="1600" b="0" i="0" u="none" strike="noStrike" cap="none" normalizeH="0" baseline="0" dirty="0" err="1">
                <a:ln>
                  <a:noFill/>
                </a:ln>
                <a:solidFill>
                  <a:schemeClr val="tx1"/>
                </a:solidFill>
                <a:effectLst/>
                <a:latin typeface="+mj-lt"/>
              </a:rPr>
              <a:t>document.documentElement</a:t>
            </a:r>
            <a:r>
              <a:rPr kumimoji="0" lang="en-US" altLang="en-US" sz="1600" b="0" i="0" u="none" strike="noStrike" cap="none" normalizeH="0" baseline="0" dirty="0">
                <a:ln>
                  <a:noFill/>
                </a:ln>
                <a:solidFill>
                  <a:schemeClr val="tx1"/>
                </a:solidFill>
                <a:effectLst/>
                <a:latin typeface="+mj-lt"/>
              </a:rPr>
              <a:t>; assigns the root node. </a:t>
            </a:r>
            <a:r>
              <a:rPr kumimoji="0" lang="en-US" altLang="en-US" sz="1600" b="1" i="0" u="none" strike="noStrike" cap="none" normalizeH="0" baseline="0" dirty="0">
                <a:ln>
                  <a:noFill/>
                </a:ln>
                <a:solidFill>
                  <a:schemeClr val="tx1"/>
                </a:solidFill>
                <a:effectLst/>
                <a:latin typeface="+mj-lt"/>
              </a:rPr>
              <a:t>DOM nodes</a:t>
            </a:r>
            <a:r>
              <a:rPr kumimoji="0" lang="en-US" altLang="en-US" sz="1600" b="0" i="0" u="none" strike="noStrike" cap="none" normalizeH="0" baseline="0" dirty="0">
                <a:ln>
                  <a:noFill/>
                </a:ln>
                <a:solidFill>
                  <a:schemeClr val="tx1"/>
                </a:solidFill>
                <a:effectLst/>
                <a:latin typeface="+mj-lt"/>
              </a:rPr>
              <a:t> have properties to access their parent, children, and siblings: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parentNode</a:t>
            </a:r>
            <a:r>
              <a:rPr kumimoji="0" lang="en-US" altLang="en-US" sz="1600" b="0" i="0" u="none" strike="noStrike" cap="none" normalizeH="0" baseline="0" dirty="0">
                <a:ln>
                  <a:noFill/>
                </a:ln>
                <a:solidFill>
                  <a:schemeClr val="tx1"/>
                </a:solidFill>
                <a:effectLst/>
                <a:latin typeface="+mj-lt"/>
              </a:rPr>
              <a:t> refers to a node's parent.</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&lt;</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&gt; is the parent of &lt;li&gt; nodes.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childNodes</a:t>
            </a:r>
            <a:r>
              <a:rPr kumimoji="0" lang="en-US" altLang="en-US" sz="1600" b="0" i="0" u="none" strike="noStrike" cap="none" normalizeH="0" baseline="0" dirty="0">
                <a:ln>
                  <a:noFill/>
                </a:ln>
                <a:solidFill>
                  <a:schemeClr val="tx1"/>
                </a:solidFill>
                <a:effectLst/>
                <a:latin typeface="+mj-lt"/>
              </a:rPr>
              <a:t> is a collection of a node's children.</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&lt;li&gt; and text nodes are &lt;</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&gt;'s children.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6E473B2-36BB-F0FB-F580-964A7CBF67B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7F8FC30-C75F-6594-1D4A-1FD9AEFF3D7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Accessing Nodes</a:t>
            </a:r>
            <a:endParaRPr lang="en-US" sz="3600" b="1" dirty="0">
              <a:latin typeface="+mj-lt"/>
            </a:endParaRPr>
          </a:p>
        </p:txBody>
      </p:sp>
      <p:pic>
        <p:nvPicPr>
          <p:cNvPr id="9" name="Picture 8" descr="A computer with text on the screen&#10;&#10;Description automatically generated">
            <a:extLst>
              <a:ext uri="{FF2B5EF4-FFF2-40B4-BE49-F238E27FC236}">
                <a16:creationId xmlns:a16="http://schemas.microsoft.com/office/drawing/2014/main" id="{9A8BFFDD-9937-6C78-7A40-C852AE864082}"/>
              </a:ext>
            </a:extLst>
          </p:cNvPr>
          <p:cNvPicPr>
            <a:picLocks noChangeAspect="1"/>
          </p:cNvPicPr>
          <p:nvPr/>
        </p:nvPicPr>
        <p:blipFill>
          <a:blip r:embed="rId3"/>
          <a:srcRect l="14484" r="7907" b="-1"/>
          <a:stretch/>
        </p:blipFill>
        <p:spPr>
          <a:xfrm>
            <a:off x="5420539" y="1544902"/>
            <a:ext cx="3207574" cy="2572812"/>
          </a:xfrm>
          <a:prstGeom prst="roundRect">
            <a:avLst/>
          </a:prstGeom>
          <a:noFill/>
          <a:ln>
            <a:noFill/>
          </a:ln>
        </p:spPr>
      </p:pic>
      <p:sp>
        <p:nvSpPr>
          <p:cNvPr id="4" name="Rectangle 2">
            <a:extLst>
              <a:ext uri="{FF2B5EF4-FFF2-40B4-BE49-F238E27FC236}">
                <a16:creationId xmlns:a16="http://schemas.microsoft.com/office/drawing/2014/main" id="{9343A8D6-BA28-2487-1E92-9971263211A6}"/>
              </a:ext>
            </a:extLst>
          </p:cNvPr>
          <p:cNvSpPr>
            <a:spLocks noGrp="1" noChangeArrowheads="1"/>
          </p:cNvSpPr>
          <p:nvPr>
            <p:ph type="body" idx="4294967295"/>
          </p:nvPr>
        </p:nvSpPr>
        <p:spPr bwMode="auto">
          <a:xfrm>
            <a:off x="311150" y="1123148"/>
            <a:ext cx="495330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children</a:t>
            </a:r>
            <a:r>
              <a:rPr kumimoji="0" lang="en-US" altLang="en-US" sz="1600" b="0" i="0" u="none" strike="noStrike" cap="none" normalizeH="0" baseline="0" dirty="0">
                <a:ln>
                  <a:noFill/>
                </a:ln>
                <a:solidFill>
                  <a:schemeClr val="tx1"/>
                </a:solidFill>
                <a:effectLst/>
                <a:latin typeface="+mj-lt"/>
              </a:rPr>
              <a:t> is like </a:t>
            </a:r>
            <a:r>
              <a:rPr kumimoji="0" lang="en-US" altLang="en-US" sz="1600" b="0" i="0" u="none" strike="noStrike" cap="none" normalizeH="0" baseline="0" dirty="0" err="1">
                <a:ln>
                  <a:noFill/>
                </a:ln>
                <a:solidFill>
                  <a:schemeClr val="tx1"/>
                </a:solidFill>
                <a:effectLst/>
                <a:latin typeface="+mj-lt"/>
              </a:rPr>
              <a:t>childNodes</a:t>
            </a:r>
            <a:r>
              <a:rPr kumimoji="0" lang="en-US" altLang="en-US" sz="1600" b="0" i="0" u="none" strike="noStrike" cap="none" normalizeH="0" baseline="0" dirty="0">
                <a:ln>
                  <a:noFill/>
                </a:ln>
                <a:solidFill>
                  <a:schemeClr val="tx1"/>
                </a:solidFill>
                <a:effectLst/>
                <a:latin typeface="+mj-lt"/>
              </a:rPr>
              <a:t> but excludes text nodes.</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&lt;li&gt; nodes are &lt;</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&gt;'s children.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nextElementSibling</a:t>
            </a:r>
            <a:r>
              <a:rPr kumimoji="0" lang="en-US" altLang="en-US" sz="1600" b="0" i="0" u="none" strike="noStrike" cap="none" normalizeH="0" baseline="0" dirty="0">
                <a:ln>
                  <a:noFill/>
                </a:ln>
                <a:solidFill>
                  <a:schemeClr val="tx1"/>
                </a:solidFill>
                <a:effectLst/>
                <a:latin typeface="+mj-lt"/>
              </a:rPr>
              <a:t> refers to the next sibling element.</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&lt;</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&gt; is the next sibling of &lt;p&gt;.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previousElementSibling</a:t>
            </a:r>
            <a:r>
              <a:rPr kumimoji="0" lang="en-US" altLang="en-US" sz="1600" b="0" i="0" u="none" strike="noStrike" cap="none" normalizeH="0" baseline="0" dirty="0">
                <a:ln>
                  <a:noFill/>
                </a:ln>
                <a:solidFill>
                  <a:schemeClr val="tx1"/>
                </a:solidFill>
                <a:effectLst/>
                <a:latin typeface="+mj-lt"/>
              </a:rPr>
              <a:t> refers to the previous sibling element.</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&lt;p&gt; is the previous sibling of &lt;</a:t>
            </a:r>
            <a:r>
              <a:rPr kumimoji="0" lang="en-US" altLang="en-US" sz="1600" b="0" i="0" u="none" strike="noStrike" cap="none" normalizeH="0" baseline="0" dirty="0" err="1">
                <a:ln>
                  <a:noFill/>
                </a:ln>
                <a:solidFill>
                  <a:schemeClr val="tx1"/>
                </a:solidFill>
                <a:effectLst/>
                <a:latin typeface="+mj-lt"/>
              </a:rPr>
              <a:t>ol</a:t>
            </a:r>
            <a:r>
              <a:rPr kumimoji="0" lang="en-US" altLang="en-US" sz="1600" b="0" i="0" u="none" strike="noStrike" cap="none" normalizeH="0" baseline="0" dirty="0">
                <a:ln>
                  <a:noFill/>
                </a:ln>
                <a:solidFill>
                  <a:schemeClr val="tx1"/>
                </a:solidFill>
                <a:effectLst/>
                <a:latin typeface="+mj-lt"/>
              </a:rPr>
              <a:t>&gt;. </a:t>
            </a:r>
          </a:p>
        </p:txBody>
      </p:sp>
    </p:spTree>
    <p:extLst>
      <p:ext uri="{BB962C8B-B14F-4D97-AF65-F5344CB8AC3E}">
        <p14:creationId xmlns:p14="http://schemas.microsoft.com/office/powerpoint/2010/main" val="3186829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p:spPr>
        <p:txBody>
          <a:bodyPr spcFirstLastPara="1" wrap="square" lIns="91425" tIns="91425" rIns="91425" bIns="91425" anchor="ctr" anchorCtr="0">
            <a:normAutofit/>
          </a:bodyPr>
          <a:lstStyle/>
          <a:p>
            <a:pPr>
              <a:lnSpc>
                <a:spcPct val="90000"/>
              </a:lnSpc>
            </a:pPr>
            <a:r>
              <a:rPr lang="en-US" b="1" i="0">
                <a:effectLst/>
              </a:rPr>
              <a:t>Example</a:t>
            </a:r>
          </a:p>
        </p:txBody>
      </p:sp>
      <p:pic>
        <p:nvPicPr>
          <p:cNvPr id="4" name="Picture 3" descr="A computer screen with text&#10;&#10;Description automatically generated">
            <a:extLst>
              <a:ext uri="{FF2B5EF4-FFF2-40B4-BE49-F238E27FC236}">
                <a16:creationId xmlns:a16="http://schemas.microsoft.com/office/drawing/2014/main" id="{99178DBA-EF7C-ECCF-16D1-C53443195285}"/>
              </a:ext>
            </a:extLst>
          </p:cNvPr>
          <p:cNvPicPr>
            <a:picLocks noChangeAspect="1"/>
          </p:cNvPicPr>
          <p:nvPr/>
        </p:nvPicPr>
        <p:blipFill>
          <a:blip r:embed="rId3"/>
          <a:srcRect t="1130" r="2" b="2"/>
          <a:stretch/>
        </p:blipFill>
        <p:spPr>
          <a:xfrm>
            <a:off x="311700" y="1208225"/>
            <a:ext cx="8520600" cy="3264408"/>
          </a:xfrm>
          <a:prstGeom prst="rect">
            <a:avLst/>
          </a:prstGeom>
          <a:noFill/>
          <a:ln>
            <a:noFill/>
          </a:ln>
        </p:spPr>
      </p:pic>
    </p:spTree>
    <p:extLst>
      <p:ext uri="{BB962C8B-B14F-4D97-AF65-F5344CB8AC3E}">
        <p14:creationId xmlns:p14="http://schemas.microsoft.com/office/powerpoint/2010/main" val="2044784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B688B8D-46B1-E724-D511-0DE5D90D8C8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DBD8EEA-D827-EB01-E7E6-8CD978684B6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Modifying the DOM structure</a:t>
            </a:r>
            <a:endParaRPr lang="en-US" sz="4800" b="1" dirty="0">
              <a:latin typeface="+mj-lt"/>
            </a:endParaRPr>
          </a:p>
        </p:txBody>
      </p:sp>
      <p:sp>
        <p:nvSpPr>
          <p:cNvPr id="2" name="Text Placeholder 1">
            <a:extLst>
              <a:ext uri="{FF2B5EF4-FFF2-40B4-BE49-F238E27FC236}">
                <a16:creationId xmlns:a16="http://schemas.microsoft.com/office/drawing/2014/main" id="{19E2C644-B882-50C6-46BE-5A005BAFDD02}"/>
              </a:ext>
            </a:extLst>
          </p:cNvPr>
          <p:cNvSpPr>
            <a:spLocks noGrp="1" noChangeArrowheads="1"/>
          </p:cNvSpPr>
          <p:nvPr>
            <p:ph type="body" idx="4294967295"/>
          </p:nvPr>
        </p:nvSpPr>
        <p:spPr bwMode="auto">
          <a:xfrm>
            <a:off x="443143" y="1017725"/>
            <a:ext cx="696216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j-lt"/>
              </a:rPr>
              <a:t>appendChild</a:t>
            </a:r>
            <a:r>
              <a:rPr kumimoji="0" lang="en-US" altLang="en-US" sz="1600" b="1" i="0" u="none" strike="noStrike" cap="none" normalizeH="0" baseline="0" dirty="0">
                <a:ln>
                  <a:noFill/>
                </a:ln>
                <a:solidFill>
                  <a:schemeClr val="tx1"/>
                </a:solidFill>
                <a:effectLst/>
                <a:latin typeface="+mj-lt"/>
              </a:rPr>
              <a:t>(node)</a:t>
            </a:r>
            <a:r>
              <a:rPr kumimoji="0" lang="en-US" altLang="en-US" sz="1600" b="0" i="0" u="none" strike="noStrike" cap="none" normalizeH="0" baseline="0" dirty="0">
                <a:ln>
                  <a:noFill/>
                </a:ln>
                <a:solidFill>
                  <a:schemeClr val="tx1"/>
                </a:solidFill>
                <a:effectLst/>
                <a:latin typeface="+mj-lt"/>
              </a:rPr>
              <a:t> adds a node to the end of a parent’s children. </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j-lt"/>
              </a:rPr>
              <a:t>insertBefore</a:t>
            </a:r>
            <a:r>
              <a:rPr kumimoji="0" lang="en-US" altLang="en-US" sz="1600" b="1" i="0" u="none" strike="noStrike" cap="none" normalizeH="0" baseline="0" dirty="0">
                <a:ln>
                  <a:noFill/>
                </a:ln>
                <a:solidFill>
                  <a:schemeClr val="tx1"/>
                </a:solidFill>
                <a:effectLst/>
                <a:latin typeface="+mj-lt"/>
              </a:rPr>
              <a:t>(</a:t>
            </a:r>
            <a:r>
              <a:rPr kumimoji="0" lang="en-US" altLang="en-US" sz="1600" b="1" i="0" u="none" strike="noStrike" cap="none" normalizeH="0" baseline="0" dirty="0" err="1">
                <a:ln>
                  <a:noFill/>
                </a:ln>
                <a:solidFill>
                  <a:schemeClr val="tx1"/>
                </a:solidFill>
                <a:effectLst/>
                <a:latin typeface="+mj-lt"/>
              </a:rPr>
              <a:t>newNode</a:t>
            </a:r>
            <a:r>
              <a:rPr kumimoji="0" lang="en-US" altLang="en-US" sz="1600" b="1" i="0" u="none" strike="noStrike" cap="none" normalizeH="0" baseline="0" dirty="0">
                <a:ln>
                  <a:noFill/>
                </a:ln>
                <a:solidFill>
                  <a:schemeClr val="tx1"/>
                </a:solidFill>
                <a:effectLst/>
                <a:latin typeface="+mj-lt"/>
              </a:rPr>
              <a:t>, </a:t>
            </a:r>
            <a:r>
              <a:rPr kumimoji="0" lang="en-US" altLang="en-US" sz="1600" b="1" i="0" u="none" strike="noStrike" cap="none" normalizeH="0" baseline="0" dirty="0" err="1">
                <a:ln>
                  <a:noFill/>
                </a:ln>
                <a:solidFill>
                  <a:schemeClr val="tx1"/>
                </a:solidFill>
                <a:effectLst/>
                <a:latin typeface="+mj-lt"/>
              </a:rPr>
              <a:t>refNode</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inserts a node before a specified child.</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mj-lt"/>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mj-lt"/>
              </a:rPr>
              <a:t>removeChild</a:t>
            </a:r>
            <a:r>
              <a:rPr kumimoji="0" lang="en-US" altLang="en-US" sz="1600" b="1" i="0" u="none" strike="noStrike" cap="none" normalizeH="0" baseline="0" dirty="0">
                <a:ln>
                  <a:noFill/>
                </a:ln>
                <a:solidFill>
                  <a:schemeClr val="tx1"/>
                </a:solidFill>
                <a:effectLst/>
                <a:latin typeface="+mj-lt"/>
              </a:rPr>
              <a:t>(node)</a:t>
            </a:r>
            <a:r>
              <a:rPr kumimoji="0" lang="en-US" altLang="en-US" sz="1600" b="0" i="0" u="none" strike="noStrike" cap="none" normalizeH="0" baseline="0" dirty="0">
                <a:ln>
                  <a:noFill/>
                </a:ln>
                <a:solidFill>
                  <a:schemeClr val="tx1"/>
                </a:solidFill>
                <a:effectLst/>
                <a:latin typeface="+mj-lt"/>
              </a:rPr>
              <a:t> removes a child node from its parent. </a:t>
            </a:r>
          </a:p>
        </p:txBody>
      </p:sp>
      <p:pic>
        <p:nvPicPr>
          <p:cNvPr id="5" name="Picture 4">
            <a:extLst>
              <a:ext uri="{FF2B5EF4-FFF2-40B4-BE49-F238E27FC236}">
                <a16:creationId xmlns:a16="http://schemas.microsoft.com/office/drawing/2014/main" id="{58F5C706-956A-8DEC-D5B5-01D42588AE68}"/>
              </a:ext>
            </a:extLst>
          </p:cNvPr>
          <p:cNvPicPr>
            <a:picLocks noChangeAspect="1"/>
          </p:cNvPicPr>
          <p:nvPr/>
        </p:nvPicPr>
        <p:blipFill>
          <a:blip r:embed="rId3"/>
          <a:stretch>
            <a:fillRect/>
          </a:stretch>
        </p:blipFill>
        <p:spPr>
          <a:xfrm>
            <a:off x="587025" y="1478480"/>
            <a:ext cx="3673158" cy="632515"/>
          </a:xfrm>
          <a:prstGeom prst="rect">
            <a:avLst/>
          </a:prstGeom>
        </p:spPr>
      </p:pic>
      <p:pic>
        <p:nvPicPr>
          <p:cNvPr id="7" name="Picture 6">
            <a:extLst>
              <a:ext uri="{FF2B5EF4-FFF2-40B4-BE49-F238E27FC236}">
                <a16:creationId xmlns:a16="http://schemas.microsoft.com/office/drawing/2014/main" id="{5724D396-540B-E77B-6608-1CB7C6C928A1}"/>
              </a:ext>
            </a:extLst>
          </p:cNvPr>
          <p:cNvPicPr>
            <a:picLocks noChangeAspect="1"/>
          </p:cNvPicPr>
          <p:nvPr/>
        </p:nvPicPr>
        <p:blipFill>
          <a:blip r:embed="rId4"/>
          <a:stretch>
            <a:fillRect/>
          </a:stretch>
        </p:blipFill>
        <p:spPr>
          <a:xfrm>
            <a:off x="587025" y="2571750"/>
            <a:ext cx="3673158" cy="624894"/>
          </a:xfrm>
          <a:prstGeom prst="rect">
            <a:avLst/>
          </a:prstGeom>
        </p:spPr>
      </p:pic>
    </p:spTree>
    <p:extLst>
      <p:ext uri="{BB962C8B-B14F-4D97-AF65-F5344CB8AC3E}">
        <p14:creationId xmlns:p14="http://schemas.microsoft.com/office/powerpoint/2010/main" val="212034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61E6922-42F3-0E15-9E15-84B5C5BFA33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AC8174-993F-0357-F5A1-B99386BACEEF}"/>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Modifying the DOM structure</a:t>
            </a:r>
            <a:endParaRPr lang="en-US" sz="3600" b="1" dirty="0">
              <a:latin typeface="+mj-lt"/>
            </a:endParaRPr>
          </a:p>
        </p:txBody>
      </p:sp>
      <p:sp>
        <p:nvSpPr>
          <p:cNvPr id="2" name="Text Placeholder 1">
            <a:extLst>
              <a:ext uri="{FF2B5EF4-FFF2-40B4-BE49-F238E27FC236}">
                <a16:creationId xmlns:a16="http://schemas.microsoft.com/office/drawing/2014/main" id="{ECE2301F-6847-584E-F982-6ED2A1DD8C10}"/>
              </a:ext>
            </a:extLst>
          </p:cNvPr>
          <p:cNvSpPr>
            <a:spLocks noGrp="1" noChangeArrowheads="1"/>
          </p:cNvSpPr>
          <p:nvPr>
            <p:ph type="body" idx="4294967295"/>
          </p:nvPr>
        </p:nvSpPr>
        <p:spPr bwMode="auto">
          <a:xfrm>
            <a:off x="381000" y="1386910"/>
            <a:ext cx="84513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rgbClr val="000000"/>
                </a:solidFill>
                <a:effectLst/>
                <a:latin typeface="+mj-lt"/>
              </a:rPr>
              <a:t>The following methods are for creating new nodes or duplicating existing nodes:</a:t>
            </a: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createElement</a:t>
            </a:r>
            <a:r>
              <a:rPr kumimoji="0" lang="en-US" altLang="en-US" sz="1600" b="1" i="0" u="none" strike="noStrike" cap="none" normalizeH="0" baseline="0" dirty="0">
                <a:ln>
                  <a:noFill/>
                </a:ln>
                <a:solidFill>
                  <a:schemeClr val="tx1"/>
                </a:solidFill>
                <a:effectLst/>
                <a:latin typeface="+mj-lt"/>
              </a:rPr>
              <a:t>(tag)</a:t>
            </a:r>
            <a:r>
              <a:rPr kumimoji="0" lang="en-US" altLang="en-US" sz="1600" b="0" i="0" u="none" strike="noStrike" cap="none" normalizeH="0" baseline="0" dirty="0">
                <a:ln>
                  <a:noFill/>
                </a:ln>
                <a:solidFill>
                  <a:schemeClr val="tx1"/>
                </a:solidFill>
                <a:effectLst/>
                <a:latin typeface="+mj-lt"/>
              </a:rPr>
              <a:t> creates a new element node.</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document.createElement</a:t>
            </a:r>
            <a:r>
              <a:rPr kumimoji="0" lang="en-US" altLang="en-US" sz="1600" b="0" i="0" u="none" strike="noStrike" cap="none" normalizeH="0" baseline="0" dirty="0">
                <a:ln>
                  <a:noFill/>
                </a:ln>
                <a:solidFill>
                  <a:schemeClr val="tx1"/>
                </a:solidFill>
                <a:effectLst/>
                <a:latin typeface="+mj-lt"/>
              </a:rPr>
              <a:t>("p") → new &lt;p&gt; node.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createTextNode</a:t>
            </a:r>
            <a:r>
              <a:rPr kumimoji="0" lang="en-US" altLang="en-US" sz="1600" b="1" i="0" u="none" strike="noStrike" cap="none" normalizeH="0" baseline="0" dirty="0">
                <a:ln>
                  <a:noFill/>
                </a:ln>
                <a:solidFill>
                  <a:schemeClr val="tx1"/>
                </a:solidFill>
                <a:effectLst/>
                <a:latin typeface="+mj-lt"/>
              </a:rPr>
              <a:t>(text)</a:t>
            </a:r>
            <a:r>
              <a:rPr kumimoji="0" lang="en-US" altLang="en-US" sz="1600" b="0" i="0" u="none" strike="noStrike" cap="none" normalizeH="0" baseline="0" dirty="0">
                <a:ln>
                  <a:noFill/>
                </a:ln>
                <a:solidFill>
                  <a:schemeClr val="tx1"/>
                </a:solidFill>
                <a:effectLst/>
                <a:latin typeface="+mj-lt"/>
              </a:rPr>
              <a:t> creates a new text node.</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document.createTextNode</a:t>
            </a:r>
            <a:r>
              <a:rPr kumimoji="0" lang="en-US" altLang="en-US" sz="1600" b="0" i="0" u="none" strike="noStrike" cap="none" normalizeH="0" baseline="0" dirty="0">
                <a:ln>
                  <a:noFill/>
                </a:ln>
                <a:solidFill>
                  <a:schemeClr val="tx1"/>
                </a:solidFill>
                <a:effectLst/>
                <a:latin typeface="+mj-lt"/>
              </a:rPr>
              <a:t>("Hello there!") → text node.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cloneNode</a:t>
            </a:r>
            <a:r>
              <a:rPr kumimoji="0" lang="en-US" altLang="en-US" sz="1600" b="1" i="0" u="none" strike="noStrike" cap="none" normalizeH="0" baseline="0" dirty="0">
                <a:ln>
                  <a:noFill/>
                </a:ln>
                <a:solidFill>
                  <a:schemeClr val="tx1"/>
                </a:solidFill>
                <a:effectLst/>
                <a:latin typeface="+mj-lt"/>
              </a:rPr>
              <a:t>(deep)</a:t>
            </a:r>
            <a:r>
              <a:rPr kumimoji="0" lang="en-US" altLang="en-US" sz="1600" b="0" i="0" u="none" strike="noStrike" cap="none" normalizeH="0" baseline="0" dirty="0">
                <a:ln>
                  <a:noFill/>
                </a:ln>
                <a:solidFill>
                  <a:schemeClr val="tx1"/>
                </a:solidFill>
                <a:effectLst/>
                <a:latin typeface="+mj-lt"/>
              </a:rPr>
              <a:t> copies a node; true clones children, false clones only the node.</a:t>
            </a:r>
            <a:br>
              <a:rPr kumimoji="0" lang="en-US" altLang="en-US" sz="1600" b="0" i="0" u="none" strike="noStrike" cap="none" normalizeH="0" baseline="0" dirty="0">
                <a:ln>
                  <a:noFill/>
                </a:ln>
                <a:solidFill>
                  <a:schemeClr val="tx1"/>
                </a:solidFill>
                <a:effectLst/>
                <a:latin typeface="+mj-lt"/>
              </a:rPr>
            </a:br>
            <a:r>
              <a:rPr kumimoji="0" lang="en-US" altLang="en-US" sz="1600" b="0" i="1" u="none" strike="noStrike" cap="none" normalizeH="0" baseline="0" dirty="0">
                <a:ln>
                  <a:noFill/>
                </a:ln>
                <a:solidFill>
                  <a:schemeClr val="tx1"/>
                </a:solidFill>
                <a:effectLst/>
                <a:latin typeface="+mj-lt"/>
              </a:rPr>
              <a:t>Ex:</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x.cloneNode</a:t>
            </a:r>
            <a:r>
              <a:rPr kumimoji="0" lang="en-US" altLang="en-US" sz="1600" b="0" i="0" u="none" strike="noStrike" cap="none" normalizeH="0" baseline="0" dirty="0">
                <a:ln>
                  <a:noFill/>
                </a:ln>
                <a:solidFill>
                  <a:schemeClr val="tx1"/>
                </a:solidFill>
                <a:effectLst/>
                <a:latin typeface="+mj-lt"/>
              </a:rPr>
              <a:t>(true) → full copy, </a:t>
            </a:r>
            <a:r>
              <a:rPr kumimoji="0" lang="en-US" altLang="en-US" sz="1600" b="0" i="0" u="none" strike="noStrike" cap="none" normalizeH="0" baseline="0" dirty="0" err="1">
                <a:ln>
                  <a:noFill/>
                </a:ln>
                <a:solidFill>
                  <a:schemeClr val="tx1"/>
                </a:solidFill>
                <a:effectLst/>
                <a:latin typeface="+mj-lt"/>
              </a:rPr>
              <a:t>x.cloneNode</a:t>
            </a:r>
            <a:r>
              <a:rPr kumimoji="0" lang="en-US" altLang="en-US" sz="1600" b="0" i="0" u="none" strike="noStrike" cap="none" normalizeH="0" baseline="0" dirty="0">
                <a:ln>
                  <a:noFill/>
                </a:ln>
                <a:solidFill>
                  <a:schemeClr val="tx1"/>
                </a:solidFill>
                <a:effectLst/>
                <a:latin typeface="+mj-lt"/>
              </a:rPr>
              <a:t>(false) → single node copy. </a:t>
            </a:r>
          </a:p>
        </p:txBody>
      </p:sp>
    </p:spTree>
    <p:extLst>
      <p:ext uri="{BB962C8B-B14F-4D97-AF65-F5344CB8AC3E}">
        <p14:creationId xmlns:p14="http://schemas.microsoft.com/office/powerpoint/2010/main" val="4042305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B4700181-8438-AC1D-8504-39641050BDE9}"/>
              </a:ext>
            </a:extLst>
          </p:cNvPr>
          <p:cNvPicPr>
            <a:picLocks noChangeAspect="1"/>
          </p:cNvPicPr>
          <p:nvPr/>
        </p:nvPicPr>
        <p:blipFill>
          <a:blip r:embed="rId3"/>
          <a:stretch>
            <a:fillRect/>
          </a:stretch>
        </p:blipFill>
        <p:spPr>
          <a:xfrm>
            <a:off x="1462770" y="1242494"/>
            <a:ext cx="6218459" cy="3635055"/>
          </a:xfrm>
          <a:prstGeom prst="rect">
            <a:avLst/>
          </a:prstGeom>
        </p:spPr>
      </p:pic>
    </p:spTree>
    <p:extLst>
      <p:ext uri="{BB962C8B-B14F-4D97-AF65-F5344CB8AC3E}">
        <p14:creationId xmlns:p14="http://schemas.microsoft.com/office/powerpoint/2010/main" val="12779015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2025-01-31T19:55:15+00:00</DateTime>
  </documentManagement>
</p:properties>
</file>

<file path=customXml/itemProps1.xml><?xml version="1.0" encoding="utf-8"?>
<ds:datastoreItem xmlns:ds="http://schemas.openxmlformats.org/officeDocument/2006/customXml" ds:itemID="{2DD672D6-E2EA-4D8B-AE6A-7B160FF0F1EA}"/>
</file>

<file path=customXml/itemProps2.xml><?xml version="1.0" encoding="utf-8"?>
<ds:datastoreItem xmlns:ds="http://schemas.openxmlformats.org/officeDocument/2006/customXml" ds:itemID="{8E6D7BFB-52EE-4FD5-9A88-6BBA5F8FA961}"/>
</file>

<file path=customXml/itemProps3.xml><?xml version="1.0" encoding="utf-8"?>
<ds:datastoreItem xmlns:ds="http://schemas.openxmlformats.org/officeDocument/2006/customXml" ds:itemID="{E4E54AB0-C8DD-426D-94F4-EB0F91D8F608}"/>
</file>

<file path=docProps/app.xml><?xml version="1.0" encoding="utf-8"?>
<Properties xmlns="http://schemas.openxmlformats.org/officeDocument/2006/extended-properties" xmlns:vt="http://schemas.openxmlformats.org/officeDocument/2006/docPropsVTypes">
  <TotalTime>2235</TotalTime>
  <Words>767</Words>
  <Application>Microsoft Office PowerPoint</Application>
  <PresentationFormat>On-screen Show (16:9)</PresentationFormat>
  <Paragraphs>32</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Proxima Nova</vt:lpstr>
      <vt:lpstr>Arial</vt:lpstr>
      <vt:lpstr>Roboto</vt:lpstr>
      <vt:lpstr>Simple Light</vt:lpstr>
      <vt:lpstr>Spearmint</vt:lpstr>
      <vt:lpstr>More DOM Information</vt:lpstr>
      <vt:lpstr>Accessing Nodes</vt:lpstr>
      <vt:lpstr>Accessing Nodes</vt:lpstr>
      <vt:lpstr>Example</vt:lpstr>
      <vt:lpstr>Modifying the DOM structure</vt:lpstr>
      <vt:lpstr>Modifying the DOM structure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70</cp:revision>
  <dcterms:modified xsi:type="dcterms:W3CDTF">2025-01-31T19:51:30Z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