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323" r:id="rId5"/>
    <p:sldId id="342" r:id="rId6"/>
    <p:sldId id="343" r:id="rId7"/>
    <p:sldId id="344" r:id="rId8"/>
    <p:sldId id="316" r:id="rId9"/>
    <p:sldId id="324" r:id="rId10"/>
    <p:sldId id="345" r:id="rId11"/>
    <p:sldId id="339"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79346" autoAdjust="0"/>
  </p:normalViewPr>
  <p:slideViewPr>
    <p:cSldViewPr snapToGrid="0">
      <p:cViewPr varScale="1">
        <p:scale>
          <a:sx n="86" d="100"/>
          <a:sy n="86" d="100"/>
        </p:scale>
        <p:origin x="113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event driven programming in JS. In this lecture we will go through events and event handlers, common events, registering event handlers, capturing bubble phases, and how to prevent </a:t>
            </a:r>
            <a:r>
              <a:rPr lang="en-US">
                <a:solidFill>
                  <a:schemeClr val="dk1"/>
                </a:solidFill>
              </a:rPr>
              <a:t>default behavior</a:t>
            </a:r>
            <a:r>
              <a:rPr lang="en-US" sz="1100" b="1" i="0">
                <a:solidFill>
                  <a:schemeClr val="accent1">
                    <a:lumMod val="50000"/>
                  </a:schemeClr>
                </a:solidFill>
                <a:effectLst/>
                <a:latin typeface="Roboto" panose="02000000000000000000" pitchFamily="2" charset="0"/>
              </a:rPr>
              <a:t>.</a:t>
            </a:r>
            <a:r>
              <a:rPr lang="en-US">
                <a:solidFill>
                  <a:schemeClr val="dk1"/>
                </a:solidFill>
              </a:rPr>
              <a:t> </a:t>
            </a:r>
            <a:r>
              <a:rPr lang="en-US" dirty="0">
                <a:solidFill>
                  <a:schemeClr val="dk1"/>
                </a:solidFill>
              </a:rPr>
              <a:t>Let’s start our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4603455-F00D-50F7-6B42-4AF6A7C5D0C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A72FC68-CE37-22FE-D111-77658C10E1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C71392C-6832-4FD4-5360-F53884AA35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JavaScript, we can control event behavior. Calling stop Propagation prevents events from traveling up or down the DOM but still runs handlers on the current node. The prevent Default method stops the browser’s default actions, like form submission or typing spaces in a password field. For example, a key down handler can block spaces, while an input handler can check password strength dynamically. Thanks for watching the lecture.</a:t>
            </a:r>
          </a:p>
        </p:txBody>
      </p:sp>
    </p:spTree>
    <p:extLst>
      <p:ext uri="{BB962C8B-B14F-4D97-AF65-F5344CB8AC3E}">
        <p14:creationId xmlns:p14="http://schemas.microsoft.com/office/powerpoint/2010/main" val="635686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Today, we will discuss events and event handlers in JavaScript. An event is any action a user or system performs, like a mouse click or key press. Event-driven programming enables developers to respond to these actions efficiently. Browsers detect events and execute event handlers, such as changing an input’s border when it gains or loses focus. This approach makes web interactions dynamic and responsive.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JavaScript event handling. The HTML code creates input fields for name and answer. The JavaScript selects all input elements and sets an initial red border. When an input gains focus, the border turns green. When it loses focus, the border changes to blue. This approach enhances user interaction by visually indicating focus and blur events dynamically.</a:t>
            </a:r>
          </a:p>
        </p:txBody>
      </p:sp>
    </p:spTree>
    <p:extLst>
      <p:ext uri="{BB962C8B-B14F-4D97-AF65-F5344CB8AC3E}">
        <p14:creationId xmlns:p14="http://schemas.microsoft.com/office/powerpoint/2010/main" val="3985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D0BF49-54B8-512B-A61F-9B709C7F96C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1E20AD5-5DC9-8DBD-E6D5-B542C394DB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43B1E39-D043-787F-8878-12472FDE0D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Events in JavaScript have specific names based on their actions. Mouse events include click, double click, mouse down, mouse up, and mouse move, which detect user interactions with the mouse. Keyboard events like key down, key up, and key press help track key inputs. Understanding these events is essential for handling user interactions and improving web application responsiveness.</a:t>
            </a:r>
          </a:p>
        </p:txBody>
      </p:sp>
    </p:spTree>
    <p:extLst>
      <p:ext uri="{BB962C8B-B14F-4D97-AF65-F5344CB8AC3E}">
        <p14:creationId xmlns:p14="http://schemas.microsoft.com/office/powerpoint/2010/main" val="2800183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Some common events in JavaScript help handle user interactions and page behavior. The change event occurs when an element's value is modified, such as selecting a radio button. The input event triggers when a user types or modifies an input field. The load event fires when a webpage fully loads, ensuring all resources like images and scripts are ready before executing additional code.</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F158D1-B66A-95DB-29C9-A80BE8CE4B1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F3911EF-5F6C-04E3-A420-3DB66B3E5C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E0A1AC8-FAD0-29D6-C799-E64991393A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There are three ways to register event handlers in JavaScript. Embedding handlers in HTML using attributes like onclick mixes content with functionality and should be avoided. Setting event handlers via JavaScript assigns handlers directly to elements but allows only one per event. The best approach is using add Event Listener, which keeps content separate and allows multiple handlers for the same event.</a:t>
            </a:r>
          </a:p>
        </p:txBody>
      </p:sp>
    </p:spTree>
    <p:extLst>
      <p:ext uri="{BB962C8B-B14F-4D97-AF65-F5344CB8AC3E}">
        <p14:creationId xmlns:p14="http://schemas.microsoft.com/office/powerpoint/2010/main" val="366492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handling the key up event in JavaScript. When the page loads, an event listener is added to the input field. When the user types and presses Enter, a function triggers an alert displaying a greeting with the entered name. This technique improves interactivity by responding to keyboard input, making web applications more dynamic and user-friendly.</a:t>
            </a:r>
          </a:p>
        </p:txBody>
      </p:sp>
    </p:spTree>
    <p:extLst>
      <p:ext uri="{BB962C8B-B14F-4D97-AF65-F5344CB8AC3E}">
        <p14:creationId xmlns:p14="http://schemas.microsoft.com/office/powerpoint/2010/main" val="2835305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70C6BE8-775B-01C8-5130-EC2AF2682FF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47F6BF6-88D1-605B-3CBC-F723C4C7FB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9859DB0-9722-3A9C-4299-E6514DE034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Events in JavaScript follow three phases. In the capturing phase, the event travels from the root to the target element, triggering handlers set for capturing. At the target phase, the event executes on the target element. In the bubbling phase, the event moves back up to the root, triggering handlers set for bubbling. Understanding these phases helps in controlling event behavior effectively.</a:t>
            </a:r>
          </a:p>
        </p:txBody>
      </p:sp>
    </p:spTree>
    <p:extLst>
      <p:ext uri="{BB962C8B-B14F-4D97-AF65-F5344CB8AC3E}">
        <p14:creationId xmlns:p14="http://schemas.microsoft.com/office/powerpoint/2010/main" val="347213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3B0B1E0-B751-D6D5-EF3E-BFB13E64B81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18F0D25-6CD7-CA87-EB6B-2187F1BCCB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9D4FD60-D01F-8004-35A6-5D1CA8D7D3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event capturing and bubbling. The HTML lists major meteor strikes, and JavaScript registers event handlers for mouse events. The bubbling phase changes text color to red on hover, while the capturing phase resets it to black. The event hierarchy diagram shows how events travel through the DOM. Understanding these phases helps control event behavior efficiently.</a:t>
            </a:r>
          </a:p>
        </p:txBody>
      </p:sp>
    </p:spTree>
    <p:extLst>
      <p:ext uri="{BB962C8B-B14F-4D97-AF65-F5344CB8AC3E}">
        <p14:creationId xmlns:p14="http://schemas.microsoft.com/office/powerpoint/2010/main" val="3145263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algn="l"/>
            <a:r>
              <a:rPr lang="en-US" sz="3600" b="1" i="0" dirty="0">
                <a:solidFill>
                  <a:schemeClr val="accent1">
                    <a:lumMod val="50000"/>
                  </a:schemeClr>
                </a:solidFill>
                <a:effectLst/>
                <a:latin typeface="+mj-lt"/>
              </a:rPr>
              <a:t>Event Driven Programming</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Events and Event Handlers | Common Events | Registering Event Handlers | Capturing, at target, and bubbling phases | Preventing Default Behavior | </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61E6922-42F3-0E15-9E15-84B5C5BFA33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AC8174-993F-0357-F5A1-B99386BACEE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Preventing default behavior</a:t>
            </a:r>
            <a:endParaRPr lang="en-US" sz="4800" b="1" dirty="0">
              <a:latin typeface="+mj-lt"/>
            </a:endParaRPr>
          </a:p>
        </p:txBody>
      </p:sp>
      <p:sp>
        <p:nvSpPr>
          <p:cNvPr id="3" name="Rectangle 1">
            <a:extLst>
              <a:ext uri="{FF2B5EF4-FFF2-40B4-BE49-F238E27FC236}">
                <a16:creationId xmlns:a16="http://schemas.microsoft.com/office/drawing/2014/main" id="{CC9CD22C-A4C2-EB4E-7E45-C5EADEA1BDF5}"/>
              </a:ext>
            </a:extLst>
          </p:cNvPr>
          <p:cNvSpPr>
            <a:spLocks noGrp="1" noChangeArrowheads="1"/>
          </p:cNvSpPr>
          <p:nvPr>
            <p:ph type="body" idx="4294967295"/>
          </p:nvPr>
        </p:nvSpPr>
        <p:spPr bwMode="auto">
          <a:xfrm>
            <a:off x="381000" y="1323001"/>
            <a:ext cx="84513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Stopping Event Propagation:</a:t>
            </a:r>
            <a:r>
              <a:rPr kumimoji="0" lang="en-US" altLang="en-US" sz="1600" b="0" i="0" u="none" strike="noStrike" cap="none" normalizeH="0" baseline="0" dirty="0">
                <a:ln>
                  <a:noFill/>
                </a:ln>
                <a:solidFill>
                  <a:schemeClr val="tx1"/>
                </a:solidFill>
                <a:effectLst/>
                <a:latin typeface="+mj-lt"/>
              </a:rPr>
              <a:t> Calling </a:t>
            </a:r>
            <a:r>
              <a:rPr kumimoji="0" lang="en-US" altLang="en-US" sz="1600" b="0" i="0" u="none" strike="noStrike" cap="none" normalizeH="0" baseline="0" dirty="0" err="1">
                <a:ln>
                  <a:noFill/>
                </a:ln>
                <a:solidFill>
                  <a:schemeClr val="tx1"/>
                </a:solidFill>
                <a:effectLst/>
                <a:latin typeface="+mj-lt"/>
              </a:rPr>
              <a:t>stopPropagation</a:t>
            </a:r>
            <a:r>
              <a:rPr kumimoji="0" lang="en-US" altLang="en-US" sz="1600" b="0" i="0" u="none" strike="noStrike" cap="none" normalizeH="0" baseline="0" dirty="0">
                <a:ln>
                  <a:noFill/>
                </a:ln>
                <a:solidFill>
                  <a:schemeClr val="tx1"/>
                </a:solidFill>
                <a:effectLst/>
                <a:latin typeface="+mj-lt"/>
              </a:rPr>
              <a:t>() halts event capturing or bubbling but still executes handlers on the current node.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Preventing Default Behavior:</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preventDefault</a:t>
            </a:r>
            <a:r>
              <a:rPr kumimoji="0" lang="en-US" altLang="en-US" sz="1600" b="0" i="0" u="none" strike="noStrike" cap="none" normalizeH="0" baseline="0" dirty="0">
                <a:ln>
                  <a:noFill/>
                </a:ln>
                <a:solidFill>
                  <a:schemeClr val="tx1"/>
                </a:solidFill>
                <a:effectLst/>
                <a:latin typeface="+mj-lt"/>
              </a:rPr>
              <a:t>() stops built-in browser actions (e.g., preventing form submission or disabling space input in a textbox).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Example:</a:t>
            </a:r>
            <a:r>
              <a:rPr kumimoji="0" lang="en-US" altLang="en-US" sz="1600" b="0" i="0" u="none" strike="noStrike" cap="none" normalizeH="0" baseline="0" dirty="0">
                <a:ln>
                  <a:noFill/>
                </a:ln>
                <a:solidFill>
                  <a:schemeClr val="tx1"/>
                </a:solidFill>
                <a:effectLst/>
                <a:latin typeface="+mj-lt"/>
              </a:rPr>
              <a:t> A </a:t>
            </a:r>
            <a:r>
              <a:rPr kumimoji="0" lang="en-US" altLang="en-US" sz="1600" b="0" i="0" u="none" strike="noStrike" cap="none" normalizeH="0" baseline="0" dirty="0" err="1">
                <a:ln>
                  <a:noFill/>
                </a:ln>
                <a:solidFill>
                  <a:schemeClr val="tx1"/>
                </a:solidFill>
                <a:effectLst/>
                <a:latin typeface="+mj-lt"/>
              </a:rPr>
              <a:t>keydown</a:t>
            </a:r>
            <a:r>
              <a:rPr kumimoji="0" lang="en-US" altLang="en-US" sz="1600" b="0" i="0" u="none" strike="noStrike" cap="none" normalizeH="0" baseline="0" dirty="0">
                <a:ln>
                  <a:noFill/>
                </a:ln>
                <a:solidFill>
                  <a:schemeClr val="tx1"/>
                </a:solidFill>
                <a:effectLst/>
                <a:latin typeface="+mj-lt"/>
              </a:rPr>
              <a:t> handler (</a:t>
            </a:r>
            <a:r>
              <a:rPr kumimoji="0" lang="en-US" altLang="en-US" sz="1600" b="0" i="0" u="none" strike="noStrike" cap="none" normalizeH="0" baseline="0" dirty="0" err="1">
                <a:ln>
                  <a:noFill/>
                </a:ln>
                <a:solidFill>
                  <a:schemeClr val="tx1"/>
                </a:solidFill>
                <a:effectLst/>
                <a:latin typeface="+mj-lt"/>
              </a:rPr>
              <a:t>preventSpaces</a:t>
            </a:r>
            <a:r>
              <a:rPr kumimoji="0" lang="en-US" altLang="en-US" sz="1600" b="0" i="0" u="none" strike="noStrike" cap="none" normalizeH="0" baseline="0" dirty="0">
                <a:ln>
                  <a:noFill/>
                </a:ln>
                <a:solidFill>
                  <a:schemeClr val="tx1"/>
                </a:solidFill>
                <a:effectLst/>
                <a:latin typeface="+mj-lt"/>
              </a:rPr>
              <a:t>()) prevents spaces in a password field, while an input handler (</a:t>
            </a:r>
            <a:r>
              <a:rPr kumimoji="0" lang="en-US" altLang="en-US" sz="1600" b="0" i="0" u="none" strike="noStrike" cap="none" normalizeH="0" baseline="0" dirty="0" err="1">
                <a:ln>
                  <a:noFill/>
                </a:ln>
                <a:solidFill>
                  <a:schemeClr val="tx1"/>
                </a:solidFill>
                <a:effectLst/>
                <a:latin typeface="+mj-lt"/>
              </a:rPr>
              <a:t>checkPassword</a:t>
            </a:r>
            <a:r>
              <a:rPr kumimoji="0" lang="en-US" altLang="en-US" sz="1600" b="0" i="0" u="none" strike="noStrike" cap="none" normalizeH="0" baseline="0" dirty="0">
                <a:ln>
                  <a:noFill/>
                </a:ln>
                <a:solidFill>
                  <a:schemeClr val="tx1"/>
                </a:solidFill>
                <a:effectLst/>
                <a:latin typeface="+mj-lt"/>
              </a:rPr>
              <a:t>()) evaluates password strength. </a:t>
            </a:r>
          </a:p>
        </p:txBody>
      </p:sp>
    </p:spTree>
    <p:extLst>
      <p:ext uri="{BB962C8B-B14F-4D97-AF65-F5344CB8AC3E}">
        <p14:creationId xmlns:p14="http://schemas.microsoft.com/office/powerpoint/2010/main" val="404230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Event and Event Handlers</a:t>
            </a:r>
            <a:endParaRPr lang="en-US" sz="4800" b="1" dirty="0">
              <a:latin typeface="+mj-lt"/>
            </a:endParaRPr>
          </a:p>
        </p:txBody>
      </p:sp>
      <p:sp>
        <p:nvSpPr>
          <p:cNvPr id="3" name="Rectangle 1">
            <a:extLst>
              <a:ext uri="{FF2B5EF4-FFF2-40B4-BE49-F238E27FC236}">
                <a16:creationId xmlns:a16="http://schemas.microsoft.com/office/drawing/2014/main" id="{111A5358-39B3-F316-2DC9-AB79DA720EB3}"/>
              </a:ext>
            </a:extLst>
          </p:cNvPr>
          <p:cNvSpPr>
            <a:spLocks noGrp="1" noChangeArrowheads="1"/>
          </p:cNvSpPr>
          <p:nvPr>
            <p:ph type="body" idx="4294967295"/>
          </p:nvPr>
        </p:nvSpPr>
        <p:spPr bwMode="auto">
          <a:xfrm>
            <a:off x="311700" y="1098528"/>
            <a:ext cx="5064414" cy="390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500" b="1" i="0" u="none" strike="noStrike" cap="none" normalizeH="0" baseline="0" dirty="0">
                <a:ln>
                  <a:noFill/>
                </a:ln>
                <a:solidFill>
                  <a:schemeClr val="tx1"/>
                </a:solidFill>
                <a:effectLst/>
                <a:latin typeface="Arial" panose="020B0604020202020204" pitchFamily="34" charset="0"/>
              </a:rPr>
              <a:t>Event Definition:</a:t>
            </a:r>
            <a:r>
              <a:rPr kumimoji="0" lang="en-US" altLang="en-US" sz="1500" b="0" i="0" u="none" strike="noStrike" cap="none" normalizeH="0" baseline="0" dirty="0">
                <a:ln>
                  <a:noFill/>
                </a:ln>
                <a:solidFill>
                  <a:schemeClr val="tx1"/>
                </a:solidFill>
                <a:effectLst/>
                <a:latin typeface="Arial" panose="020B0604020202020204" pitchFamily="34" charset="0"/>
              </a:rPr>
              <a:t> An event is an action (e.g., mouse movement, key press, network response) that a web browser responds to, often occurring unpredictably. </a:t>
            </a:r>
          </a:p>
          <a:p>
            <a:pPr marL="285750" indent="-285750" eaLnBrk="0" fontAlgn="base" hangingPunct="0">
              <a:lnSpc>
                <a:spcPct val="150000"/>
              </a:lnSpc>
              <a:spcBef>
                <a:spcPct val="0"/>
              </a:spcBef>
              <a:spcAft>
                <a:spcPct val="0"/>
              </a:spcAft>
              <a:buClrTx/>
              <a:buSzTx/>
            </a:pPr>
            <a:r>
              <a:rPr kumimoji="0" lang="en-US" altLang="en-US" sz="1500" b="1" i="0" u="none" strike="noStrike" cap="none" normalizeH="0" baseline="0" dirty="0">
                <a:ln>
                  <a:noFill/>
                </a:ln>
                <a:solidFill>
                  <a:schemeClr val="tx1"/>
                </a:solidFill>
                <a:effectLst/>
                <a:latin typeface="Arial" panose="020B0604020202020204" pitchFamily="34" charset="0"/>
              </a:rPr>
              <a:t>Event-Driven Programming:</a:t>
            </a:r>
            <a:r>
              <a:rPr kumimoji="0" lang="en-US" altLang="en-US" sz="1500" b="0" i="0" u="none" strike="noStrike" cap="none" normalizeH="0" baseline="0" dirty="0">
                <a:ln>
                  <a:noFill/>
                </a:ln>
                <a:solidFill>
                  <a:schemeClr val="tx1"/>
                </a:solidFill>
                <a:effectLst/>
                <a:latin typeface="Arial" panose="020B0604020202020204" pitchFamily="34" charset="0"/>
              </a:rPr>
              <a:t> A programming style where code (event handlers/listeners) runs in response to events, simplifying web interaction handling. </a:t>
            </a:r>
          </a:p>
          <a:p>
            <a:pPr marL="285750" indent="-285750" eaLnBrk="0" fontAlgn="base" hangingPunct="0">
              <a:lnSpc>
                <a:spcPct val="150000"/>
              </a:lnSpc>
              <a:spcBef>
                <a:spcPct val="0"/>
              </a:spcBef>
              <a:spcAft>
                <a:spcPct val="0"/>
              </a:spcAft>
              <a:buClrTx/>
              <a:buSzTx/>
            </a:pPr>
            <a:r>
              <a:rPr kumimoji="0" lang="en-US" altLang="en-US" sz="1500" b="1" i="0" u="none" strike="noStrike" cap="none" normalizeH="0" baseline="0" dirty="0">
                <a:ln>
                  <a:noFill/>
                </a:ln>
                <a:solidFill>
                  <a:schemeClr val="tx1"/>
                </a:solidFill>
                <a:effectLst/>
                <a:latin typeface="Arial" panose="020B0604020202020204" pitchFamily="34" charset="0"/>
              </a:rPr>
              <a:t>Browser Event Handling:</a:t>
            </a:r>
            <a:r>
              <a:rPr kumimoji="0" lang="en-US" altLang="en-US" sz="1500" b="0" i="0" u="none" strike="noStrike" cap="none" normalizeH="0" baseline="0" dirty="0">
                <a:ln>
                  <a:noFill/>
                </a:ln>
                <a:solidFill>
                  <a:schemeClr val="tx1"/>
                </a:solidFill>
                <a:effectLst/>
                <a:latin typeface="Arial" panose="020B0604020202020204" pitchFamily="34" charset="0"/>
              </a:rPr>
              <a:t> The browser detects events and executes specified handlers, such as changing an input’s border color when it gains or loses focus. </a:t>
            </a:r>
          </a:p>
        </p:txBody>
      </p:sp>
      <p:pic>
        <p:nvPicPr>
          <p:cNvPr id="5" name="Picture 4" descr="A computer screen with a blue background&#10;&#10;Description automatically generated">
            <a:extLst>
              <a:ext uri="{FF2B5EF4-FFF2-40B4-BE49-F238E27FC236}">
                <a16:creationId xmlns:a16="http://schemas.microsoft.com/office/drawing/2014/main" id="{FC471D39-25CF-A189-846E-02032B6A6CF6}"/>
              </a:ext>
            </a:extLst>
          </p:cNvPr>
          <p:cNvPicPr>
            <a:picLocks noChangeAspect="1"/>
          </p:cNvPicPr>
          <p:nvPr/>
        </p:nvPicPr>
        <p:blipFill>
          <a:blip r:embed="rId3"/>
          <a:srcRect r="53592" b="16807"/>
          <a:stretch/>
        </p:blipFill>
        <p:spPr>
          <a:xfrm>
            <a:off x="5662664" y="1455939"/>
            <a:ext cx="3028574" cy="3053918"/>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p>
        </p:txBody>
      </p:sp>
      <p:pic>
        <p:nvPicPr>
          <p:cNvPr id="3" name="Picture 2">
            <a:extLst>
              <a:ext uri="{FF2B5EF4-FFF2-40B4-BE49-F238E27FC236}">
                <a16:creationId xmlns:a16="http://schemas.microsoft.com/office/drawing/2014/main" id="{44BDED83-5452-7CC7-DD23-551FC472D533}"/>
              </a:ext>
            </a:extLst>
          </p:cNvPr>
          <p:cNvPicPr>
            <a:picLocks noChangeAspect="1"/>
          </p:cNvPicPr>
          <p:nvPr/>
        </p:nvPicPr>
        <p:blipFill>
          <a:blip r:embed="rId3"/>
          <a:stretch>
            <a:fillRect/>
          </a:stretch>
        </p:blipFill>
        <p:spPr>
          <a:xfrm>
            <a:off x="1376672" y="1091953"/>
            <a:ext cx="6390655" cy="3606522"/>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6E473B2-36BB-F0FB-F580-964A7CBF67B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7F8FC30-C75F-6594-1D4A-1FD9AEFF3D7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Common Events</a:t>
            </a:r>
            <a:endParaRPr lang="en-US" sz="3600" b="1" dirty="0">
              <a:latin typeface="+mj-lt"/>
            </a:endParaRPr>
          </a:p>
        </p:txBody>
      </p:sp>
      <p:sp>
        <p:nvSpPr>
          <p:cNvPr id="2" name="Text Placeholder 1">
            <a:extLst>
              <a:ext uri="{FF2B5EF4-FFF2-40B4-BE49-F238E27FC236}">
                <a16:creationId xmlns:a16="http://schemas.microsoft.com/office/drawing/2014/main" id="{ADA803C4-FF34-958D-98EF-7406144A50C8}"/>
              </a:ext>
            </a:extLst>
          </p:cNvPr>
          <p:cNvSpPr>
            <a:spLocks noGrp="1" noChangeArrowheads="1"/>
          </p:cNvSpPr>
          <p:nvPr>
            <p:ph type="body" idx="4294967295"/>
          </p:nvPr>
        </p:nvSpPr>
        <p:spPr bwMode="auto">
          <a:xfrm>
            <a:off x="311700" y="1316926"/>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Event Naming:</a:t>
            </a:r>
            <a:r>
              <a:rPr kumimoji="0" lang="en-US" altLang="en-US" sz="1600" b="0" i="0" u="none" strike="noStrike" cap="none" normalizeH="0" baseline="0" dirty="0">
                <a:ln>
                  <a:noFill/>
                </a:ln>
                <a:solidFill>
                  <a:schemeClr val="tx1"/>
                </a:solidFill>
                <a:effectLst/>
                <a:latin typeface="+mj-lt"/>
              </a:rPr>
              <a:t> Each event has a specific name representing its action (e.g., </a:t>
            </a:r>
            <a:r>
              <a:rPr kumimoji="0" lang="en-US" altLang="en-US" sz="1600" b="0" i="0" u="none" strike="noStrike" cap="none" normalizeH="0" baseline="0" dirty="0" err="1">
                <a:ln>
                  <a:noFill/>
                </a:ln>
                <a:solidFill>
                  <a:schemeClr val="tx1"/>
                </a:solidFill>
                <a:effectLst/>
                <a:latin typeface="+mj-lt"/>
              </a:rPr>
              <a:t>mousemove</a:t>
            </a:r>
            <a:r>
              <a:rPr kumimoji="0" lang="en-US" altLang="en-US" sz="1600" b="0" i="0" u="none" strike="noStrike" cap="none" normalizeH="0" baseline="0" dirty="0">
                <a:ln>
                  <a:noFill/>
                </a:ln>
                <a:solidFill>
                  <a:schemeClr val="tx1"/>
                </a:solidFill>
                <a:effectLst/>
                <a:latin typeface="+mj-lt"/>
              </a:rPr>
              <a:t> for mouse movement, </a:t>
            </a:r>
            <a:r>
              <a:rPr kumimoji="0" lang="en-US" altLang="en-US" sz="1600" b="0" i="0" u="none" strike="noStrike" cap="none" normalizeH="0" baseline="0" dirty="0" err="1">
                <a:ln>
                  <a:noFill/>
                </a:ln>
                <a:solidFill>
                  <a:schemeClr val="tx1"/>
                </a:solidFill>
                <a:effectLst/>
                <a:latin typeface="+mj-lt"/>
              </a:rPr>
              <a:t>keydown</a:t>
            </a:r>
            <a:r>
              <a:rPr kumimoji="0" lang="en-US" altLang="en-US" sz="1600" b="0" i="0" u="none" strike="noStrike" cap="none" normalizeH="0" baseline="0" dirty="0">
                <a:ln>
                  <a:noFill/>
                </a:ln>
                <a:solidFill>
                  <a:schemeClr val="tx1"/>
                </a:solidFill>
                <a:effectLst/>
                <a:latin typeface="+mj-lt"/>
              </a:rPr>
              <a:t> for a key press).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Mouse Events:</a:t>
            </a:r>
            <a:r>
              <a:rPr kumimoji="0" lang="en-US" altLang="en-US" sz="1600" b="0" i="0" u="none" strike="noStrike" cap="none" normalizeH="0" baseline="0" dirty="0">
                <a:ln>
                  <a:noFill/>
                </a:ln>
                <a:solidFill>
                  <a:schemeClr val="tx1"/>
                </a:solidFill>
                <a:effectLst/>
                <a:latin typeface="+mj-lt"/>
              </a:rPr>
              <a:t> Include actions like click, </a:t>
            </a:r>
            <a:r>
              <a:rPr kumimoji="0" lang="en-US" altLang="en-US" sz="1600" b="0" i="0" u="none" strike="noStrike" cap="none" normalizeH="0" baseline="0" dirty="0" err="1">
                <a:ln>
                  <a:noFill/>
                </a:ln>
                <a:solidFill>
                  <a:schemeClr val="tx1"/>
                </a:solidFill>
                <a:effectLst/>
                <a:latin typeface="+mj-lt"/>
              </a:rPr>
              <a:t>dblclick</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mousedown</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mouseup</a:t>
            </a:r>
            <a:r>
              <a:rPr kumimoji="0" lang="en-US" altLang="en-US" sz="1600" b="0" i="0" u="none" strike="noStrike" cap="none" normalizeH="0" baseline="0" dirty="0">
                <a:ln>
                  <a:noFill/>
                </a:ln>
                <a:solidFill>
                  <a:schemeClr val="tx1"/>
                </a:solidFill>
                <a:effectLst/>
                <a:latin typeface="+mj-lt"/>
              </a:rPr>
              <a:t>, and </a:t>
            </a:r>
            <a:r>
              <a:rPr kumimoji="0" lang="en-US" altLang="en-US" sz="1600" b="0" i="0" u="none" strike="noStrike" cap="none" normalizeH="0" baseline="0" dirty="0" err="1">
                <a:ln>
                  <a:noFill/>
                </a:ln>
                <a:solidFill>
                  <a:schemeClr val="tx1"/>
                </a:solidFill>
                <a:effectLst/>
                <a:latin typeface="+mj-lt"/>
              </a:rPr>
              <a:t>mousemove</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Keyboard Events:</a:t>
            </a:r>
            <a:r>
              <a:rPr kumimoji="0" lang="en-US" altLang="en-US" sz="1600" b="0" i="0" u="none" strike="noStrike" cap="none" normalizeH="0" baseline="0" dirty="0">
                <a:ln>
                  <a:noFill/>
                </a:ln>
                <a:solidFill>
                  <a:schemeClr val="tx1"/>
                </a:solidFill>
                <a:effectLst/>
                <a:latin typeface="+mj-lt"/>
              </a:rPr>
              <a:t> Include </a:t>
            </a:r>
            <a:r>
              <a:rPr kumimoji="0" lang="en-US" altLang="en-US" sz="1600" b="0" i="0" u="none" strike="noStrike" cap="none" normalizeH="0" baseline="0" dirty="0" err="1">
                <a:ln>
                  <a:noFill/>
                </a:ln>
                <a:solidFill>
                  <a:schemeClr val="tx1"/>
                </a:solidFill>
                <a:effectLst/>
                <a:latin typeface="+mj-lt"/>
              </a:rPr>
              <a:t>keydown</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keyup</a:t>
            </a:r>
            <a:r>
              <a:rPr kumimoji="0" lang="en-US" altLang="en-US" sz="1600" b="0" i="0" u="none" strike="noStrike" cap="none" normalizeH="0" baseline="0" dirty="0">
                <a:ln>
                  <a:noFill/>
                </a:ln>
                <a:solidFill>
                  <a:schemeClr val="tx1"/>
                </a:solidFill>
                <a:effectLst/>
                <a:latin typeface="+mj-lt"/>
              </a:rPr>
              <a:t>, and keypress to detect user input via the keyboard. </a:t>
            </a:r>
          </a:p>
        </p:txBody>
      </p:sp>
    </p:spTree>
    <p:extLst>
      <p:ext uri="{BB962C8B-B14F-4D97-AF65-F5344CB8AC3E}">
        <p14:creationId xmlns:p14="http://schemas.microsoft.com/office/powerpoint/2010/main" val="318682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Common Events</a:t>
            </a:r>
            <a:endParaRPr lang="en-US" sz="3600" b="1" dirty="0">
              <a:latin typeface="+mj-lt"/>
            </a:endParaRPr>
          </a:p>
        </p:txBody>
      </p:sp>
      <p:sp>
        <p:nvSpPr>
          <p:cNvPr id="2" name="Text Placeholder 1">
            <a:extLst>
              <a:ext uri="{FF2B5EF4-FFF2-40B4-BE49-F238E27FC236}">
                <a16:creationId xmlns:a16="http://schemas.microsoft.com/office/drawing/2014/main" id="{A4ECB929-0130-0E17-A89B-5DA573A1184F}"/>
              </a:ext>
            </a:extLst>
          </p:cNvPr>
          <p:cNvSpPr>
            <a:spLocks noGrp="1" noChangeArrowheads="1"/>
          </p:cNvSpPr>
          <p:nvPr>
            <p:ph type="body" idx="4294967295"/>
          </p:nvPr>
        </p:nvSpPr>
        <p:spPr bwMode="auto">
          <a:xfrm>
            <a:off x="311700" y="1139512"/>
            <a:ext cx="8520600" cy="30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lnSpc>
                <a:spcPct val="150000"/>
              </a:lnSpc>
              <a:spcAft>
                <a:spcPts val="750"/>
              </a:spcAft>
              <a:buNone/>
            </a:pPr>
            <a:r>
              <a:rPr lang="en-US" sz="1600" b="0" i="0" dirty="0">
                <a:solidFill>
                  <a:schemeClr val="accent1">
                    <a:lumMod val="50000"/>
                  </a:schemeClr>
                </a:solidFill>
                <a:effectLst/>
                <a:latin typeface="+mj-lt"/>
              </a:rPr>
              <a:t>The following are events for which web developers commonly write handlers:</a:t>
            </a:r>
          </a:p>
          <a:p>
            <a:pPr>
              <a:lnSpc>
                <a:spcPct val="150000"/>
              </a:lnSpc>
              <a:spcAft>
                <a:spcPts val="750"/>
              </a:spcAft>
            </a:pPr>
            <a:r>
              <a:rPr lang="en-US" sz="1600" b="0" i="0" dirty="0">
                <a:solidFill>
                  <a:schemeClr val="accent1">
                    <a:lumMod val="50000"/>
                  </a:schemeClr>
                </a:solidFill>
                <a:effectLst/>
                <a:latin typeface="+mj-lt"/>
              </a:rPr>
              <a:t>A </a:t>
            </a:r>
            <a:r>
              <a:rPr lang="en-US" sz="1600" b="1" i="1" u="none" strike="noStrike" dirty="0">
                <a:solidFill>
                  <a:schemeClr val="accent1">
                    <a:lumMod val="50000"/>
                  </a:schemeClr>
                </a:solidFill>
                <a:effectLst/>
                <a:latin typeface="+mj-lt"/>
              </a:rPr>
              <a:t>change</a:t>
            </a:r>
            <a:r>
              <a:rPr lang="en-US" sz="1600" b="0" i="0" dirty="0">
                <a:solidFill>
                  <a:schemeClr val="accent1">
                    <a:lumMod val="50000"/>
                  </a:schemeClr>
                </a:solidFill>
                <a:effectLst/>
                <a:latin typeface="+mj-lt"/>
              </a:rPr>
              <a:t> event is caused by an element value being modified. Ex: Selecting an item in a radio button group causes a change event.</a:t>
            </a:r>
          </a:p>
          <a:p>
            <a:pPr>
              <a:lnSpc>
                <a:spcPct val="150000"/>
              </a:lnSpc>
              <a:spcAft>
                <a:spcPts val="750"/>
              </a:spcAft>
            </a:pPr>
            <a:r>
              <a:rPr lang="en-US" sz="1600" b="0" i="0" dirty="0">
                <a:solidFill>
                  <a:schemeClr val="accent1">
                    <a:lumMod val="50000"/>
                  </a:schemeClr>
                </a:solidFill>
                <a:effectLst/>
                <a:latin typeface="+mj-lt"/>
              </a:rPr>
              <a:t>An </a:t>
            </a:r>
            <a:r>
              <a:rPr lang="en-US" sz="1600" b="1" i="1" u="none" strike="noStrike" dirty="0">
                <a:solidFill>
                  <a:schemeClr val="accent1">
                    <a:lumMod val="50000"/>
                  </a:schemeClr>
                </a:solidFill>
                <a:effectLst/>
                <a:latin typeface="+mj-lt"/>
              </a:rPr>
              <a:t>input</a:t>
            </a:r>
            <a:r>
              <a:rPr lang="en-US" sz="1600" b="0" i="0" dirty="0">
                <a:solidFill>
                  <a:schemeClr val="accent1">
                    <a:lumMod val="50000"/>
                  </a:schemeClr>
                </a:solidFill>
                <a:effectLst/>
                <a:latin typeface="+mj-lt"/>
              </a:rPr>
              <a:t> event is caused when the value of an input or </a:t>
            </a:r>
            <a:r>
              <a:rPr lang="en-US" sz="1600" b="0" i="0" dirty="0" err="1">
                <a:solidFill>
                  <a:schemeClr val="accent1">
                    <a:lumMod val="50000"/>
                  </a:schemeClr>
                </a:solidFill>
                <a:effectLst/>
                <a:latin typeface="+mj-lt"/>
              </a:rPr>
              <a:t>textarea</a:t>
            </a:r>
            <a:r>
              <a:rPr lang="en-US" sz="1600" b="0" i="0" dirty="0">
                <a:solidFill>
                  <a:schemeClr val="accent1">
                    <a:lumMod val="50000"/>
                  </a:schemeClr>
                </a:solidFill>
                <a:effectLst/>
                <a:latin typeface="+mj-lt"/>
              </a:rPr>
              <a:t> element is changed.</a:t>
            </a:r>
          </a:p>
          <a:p>
            <a:pPr>
              <a:lnSpc>
                <a:spcPct val="150000"/>
              </a:lnSpc>
              <a:spcAft>
                <a:spcPts val="750"/>
              </a:spcAft>
            </a:pPr>
            <a:r>
              <a:rPr lang="en-US" sz="1600" b="0" i="0" dirty="0">
                <a:solidFill>
                  <a:schemeClr val="accent1">
                    <a:lumMod val="50000"/>
                  </a:schemeClr>
                </a:solidFill>
                <a:effectLst/>
                <a:latin typeface="+mj-lt"/>
              </a:rPr>
              <a:t>A </a:t>
            </a:r>
            <a:r>
              <a:rPr lang="en-US" sz="1600" b="1" i="1" u="none" strike="noStrike" dirty="0">
                <a:solidFill>
                  <a:schemeClr val="accent1">
                    <a:lumMod val="50000"/>
                  </a:schemeClr>
                </a:solidFill>
                <a:effectLst/>
                <a:latin typeface="+mj-lt"/>
              </a:rPr>
              <a:t>load</a:t>
            </a:r>
            <a:r>
              <a:rPr lang="en-US" sz="1600" b="0" i="0" dirty="0">
                <a:solidFill>
                  <a:schemeClr val="accent1">
                    <a:lumMod val="50000"/>
                  </a:schemeClr>
                </a:solidFill>
                <a:effectLst/>
                <a:latin typeface="+mj-lt"/>
              </a:rPr>
              <a:t> event is caused when the browser completes loading a resource and dependent resources. Usually, load is used with the body element to execute code once all the webpage's CSS, JavaScript, images, etc. have finished loading.</a:t>
            </a:r>
          </a:p>
        </p:txBody>
      </p:sp>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969DA2C-E3C3-9768-5AB7-0D8F5EB8CB8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961EAE2-1A8C-F80C-D295-A5C741CCDAF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solidFill>
                  <a:schemeClr val="accent1">
                    <a:lumMod val="50000"/>
                  </a:schemeClr>
                </a:solidFill>
                <a:effectLst/>
                <a:latin typeface="+mj-lt"/>
              </a:rPr>
              <a:t>Registering event handlers</a:t>
            </a:r>
          </a:p>
        </p:txBody>
      </p:sp>
      <p:sp>
        <p:nvSpPr>
          <p:cNvPr id="3" name="Rectangle 1">
            <a:extLst>
              <a:ext uri="{FF2B5EF4-FFF2-40B4-BE49-F238E27FC236}">
                <a16:creationId xmlns:a16="http://schemas.microsoft.com/office/drawing/2014/main" id="{0EE0FF44-0ED9-2898-5F70-44B637AD5E6F}"/>
              </a:ext>
            </a:extLst>
          </p:cNvPr>
          <p:cNvSpPr>
            <a:spLocks noGrp="1" noChangeArrowheads="1"/>
          </p:cNvSpPr>
          <p:nvPr>
            <p:ph type="body" idx="4294967295"/>
          </p:nvPr>
        </p:nvSpPr>
        <p:spPr bwMode="auto">
          <a:xfrm>
            <a:off x="311700" y="1194061"/>
            <a:ext cx="8520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Embedding Handlers in HTML:</a:t>
            </a:r>
            <a:r>
              <a:rPr kumimoji="0" lang="en-US" altLang="en-US" sz="1600" b="0" i="0" u="none" strike="noStrike" cap="none" normalizeH="0" baseline="0" dirty="0">
                <a:ln>
                  <a:noFill/>
                </a:ln>
                <a:solidFill>
                  <a:schemeClr val="tx1"/>
                </a:solidFill>
                <a:effectLst/>
                <a:latin typeface="+mj-lt"/>
              </a:rPr>
              <a:t> Uses attributes like onclick (e.g., &lt;button onclick="</a:t>
            </a:r>
            <a:r>
              <a:rPr kumimoji="0" lang="en-US" altLang="en-US" sz="1600" b="0" i="0" u="none" strike="noStrike" cap="none" normalizeH="0" baseline="0" dirty="0" err="1">
                <a:ln>
                  <a:noFill/>
                </a:ln>
                <a:solidFill>
                  <a:schemeClr val="tx1"/>
                </a:solidFill>
                <a:effectLst/>
                <a:latin typeface="+mj-lt"/>
              </a:rPr>
              <a:t>clickHandler</a:t>
            </a:r>
            <a:r>
              <a:rPr kumimoji="0" lang="en-US" altLang="en-US" sz="1600" b="0" i="0" u="none" strike="noStrike" cap="none" normalizeH="0" baseline="0" dirty="0">
                <a:ln>
                  <a:noFill/>
                </a:ln>
                <a:solidFill>
                  <a:schemeClr val="tx1"/>
                </a:solidFill>
                <a:effectLst/>
                <a:latin typeface="+mj-lt"/>
              </a:rPr>
              <a:t>()"&gt;Click Me&lt;/button&gt;), but mixes content with functionality and should be avoided.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Setting Event Handlers via JavaScript:</a:t>
            </a:r>
            <a:r>
              <a:rPr kumimoji="0" lang="en-US" altLang="en-US" sz="1600" b="0" i="0" u="none" strike="noStrike" cap="none" normalizeH="0" baseline="0" dirty="0">
                <a:ln>
                  <a:noFill/>
                </a:ln>
                <a:solidFill>
                  <a:schemeClr val="tx1"/>
                </a:solidFill>
                <a:effectLst/>
                <a:latin typeface="+mj-lt"/>
              </a:rPr>
              <a:t> Assigning handlers directly to DOM properties (e.g., </a:t>
            </a:r>
            <a:r>
              <a:rPr kumimoji="0" lang="en-US" altLang="en-US" sz="1600" b="0" i="0" u="none" strike="noStrike" cap="none" normalizeH="0" baseline="0" dirty="0" err="1">
                <a:ln>
                  <a:noFill/>
                </a:ln>
                <a:solidFill>
                  <a:schemeClr val="tx1"/>
                </a:solidFill>
                <a:effectLst/>
                <a:latin typeface="+mj-lt"/>
              </a:rPr>
              <a:t>document.querySelector</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myButton</a:t>
            </a:r>
            <a:r>
              <a:rPr kumimoji="0" lang="en-US" altLang="en-US" sz="1600" b="0" i="0" u="none" strike="noStrike" cap="none" normalizeH="0" baseline="0" dirty="0">
                <a:ln>
                  <a:noFill/>
                </a:ln>
                <a:solidFill>
                  <a:schemeClr val="tx1"/>
                </a:solidFill>
                <a:effectLst/>
                <a:latin typeface="+mj-lt"/>
              </a:rPr>
              <a:t>").onclick = </a:t>
            </a:r>
            <a:r>
              <a:rPr kumimoji="0" lang="en-US" altLang="en-US" sz="1600" b="0" i="0" u="none" strike="noStrike" cap="none" normalizeH="0" baseline="0" dirty="0" err="1">
                <a:ln>
                  <a:noFill/>
                </a:ln>
                <a:solidFill>
                  <a:schemeClr val="tx1"/>
                </a:solidFill>
                <a:effectLst/>
                <a:latin typeface="+mj-lt"/>
              </a:rPr>
              <a:t>clickHandler</a:t>
            </a:r>
            <a:r>
              <a:rPr kumimoji="0" lang="en-US" altLang="en-US" sz="1600" b="0" i="0" u="none" strike="noStrike" cap="none" normalizeH="0" baseline="0" dirty="0">
                <a:ln>
                  <a:noFill/>
                </a:ln>
                <a:solidFill>
                  <a:schemeClr val="tx1"/>
                </a:solidFill>
                <a:effectLst/>
                <a:latin typeface="+mj-lt"/>
              </a:rPr>
              <a:t>) allows better separation but limits each element to one handler per event.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Using </a:t>
            </a:r>
            <a:r>
              <a:rPr kumimoji="0" lang="en-US" altLang="en-US" sz="1600" b="1" i="0" u="none" strike="noStrike" cap="none" normalizeH="0" baseline="0" dirty="0" err="1">
                <a:ln>
                  <a:noFill/>
                </a:ln>
                <a:solidFill>
                  <a:schemeClr val="tx1"/>
                </a:solidFill>
                <a:effectLst/>
                <a:latin typeface="+mj-lt"/>
              </a:rPr>
              <a:t>addEventListener</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Preferred method (e.g., </a:t>
            </a:r>
            <a:r>
              <a:rPr kumimoji="0" lang="en-US" altLang="en-US" sz="1600" b="0" i="0" u="none" strike="noStrike" cap="none" normalizeH="0" baseline="0" dirty="0" err="1">
                <a:ln>
                  <a:noFill/>
                </a:ln>
                <a:solidFill>
                  <a:schemeClr val="tx1"/>
                </a:solidFill>
                <a:effectLst/>
                <a:latin typeface="+mj-lt"/>
              </a:rPr>
              <a:t>document.querySelector</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myButton</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addEventListener</a:t>
            </a:r>
            <a:r>
              <a:rPr kumimoji="0" lang="en-US" altLang="en-US" sz="1600" b="0" i="0" u="none" strike="noStrike" cap="none" normalizeH="0" baseline="0" dirty="0">
                <a:ln>
                  <a:noFill/>
                </a:ln>
                <a:solidFill>
                  <a:schemeClr val="tx1"/>
                </a:solidFill>
                <a:effectLst/>
                <a:latin typeface="+mj-lt"/>
              </a:rPr>
              <a:t>("click", </a:t>
            </a:r>
            <a:r>
              <a:rPr kumimoji="0" lang="en-US" altLang="en-US" sz="1600" b="0" i="0" u="none" strike="noStrike" cap="none" normalizeH="0" baseline="0" dirty="0" err="1">
                <a:ln>
                  <a:noFill/>
                </a:ln>
                <a:solidFill>
                  <a:schemeClr val="tx1"/>
                </a:solidFill>
                <a:effectLst/>
                <a:latin typeface="+mj-lt"/>
              </a:rPr>
              <a:t>clickHandler</a:t>
            </a:r>
            <a:r>
              <a:rPr kumimoji="0" lang="en-US" altLang="en-US" sz="1600" b="0" i="0" u="none" strike="noStrike" cap="none" normalizeH="0" baseline="0" dirty="0">
                <a:ln>
                  <a:noFill/>
                </a:ln>
                <a:solidFill>
                  <a:schemeClr val="tx1"/>
                </a:solidFill>
                <a:effectLst/>
                <a:latin typeface="+mj-lt"/>
              </a:rPr>
              <a:t>)) as it keeps content and functionality separate and allows multiple handlers for the same event. </a:t>
            </a:r>
          </a:p>
        </p:txBody>
      </p:sp>
    </p:spTree>
    <p:extLst>
      <p:ext uri="{BB962C8B-B14F-4D97-AF65-F5344CB8AC3E}">
        <p14:creationId xmlns:p14="http://schemas.microsoft.com/office/powerpoint/2010/main" val="4080759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a:solidFill>
                  <a:schemeClr val="accent1">
                    <a:lumMod val="50000"/>
                  </a:schemeClr>
                </a:solidFill>
                <a:latin typeface="+mj-lt"/>
              </a:rPr>
              <a:t>Example</a:t>
            </a:r>
            <a:endParaRPr lang="en-US" sz="4800" b="1" i="0" dirty="0">
              <a:solidFill>
                <a:schemeClr val="accent1">
                  <a:lumMod val="50000"/>
                </a:schemeClr>
              </a:solidFill>
              <a:effectLst/>
              <a:latin typeface="+mj-lt"/>
            </a:endParaRPr>
          </a:p>
        </p:txBody>
      </p:sp>
      <p:pic>
        <p:nvPicPr>
          <p:cNvPr id="4" name="Picture 3">
            <a:extLst>
              <a:ext uri="{FF2B5EF4-FFF2-40B4-BE49-F238E27FC236}">
                <a16:creationId xmlns:a16="http://schemas.microsoft.com/office/drawing/2014/main" id="{489D625E-51E7-3D3A-1B1D-020CC8B351DB}"/>
              </a:ext>
            </a:extLst>
          </p:cNvPr>
          <p:cNvPicPr>
            <a:picLocks noChangeAspect="1"/>
          </p:cNvPicPr>
          <p:nvPr/>
        </p:nvPicPr>
        <p:blipFill>
          <a:blip r:embed="rId3"/>
          <a:stretch>
            <a:fillRect/>
          </a:stretch>
        </p:blipFill>
        <p:spPr>
          <a:xfrm>
            <a:off x="1268443" y="1250154"/>
            <a:ext cx="6607113" cy="3566469"/>
          </a:xfrm>
          <a:prstGeom prst="rect">
            <a:avLst/>
          </a:prstGeom>
        </p:spPr>
      </p:pic>
    </p:spTree>
    <p:extLst>
      <p:ext uri="{BB962C8B-B14F-4D97-AF65-F5344CB8AC3E}">
        <p14:creationId xmlns:p14="http://schemas.microsoft.com/office/powerpoint/2010/main" val="127790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B688B8D-46B1-E724-D511-0DE5D90D8C8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DBD8EEA-D827-EB01-E7E6-8CD978684B63}"/>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200" b="1" i="0" dirty="0">
                <a:effectLst/>
                <a:latin typeface="+mj-lt"/>
              </a:rPr>
              <a:t>Capturing, at target, and bubbling phases</a:t>
            </a:r>
          </a:p>
        </p:txBody>
      </p:sp>
      <p:sp>
        <p:nvSpPr>
          <p:cNvPr id="3" name="Rectangle 1">
            <a:extLst>
              <a:ext uri="{FF2B5EF4-FFF2-40B4-BE49-F238E27FC236}">
                <a16:creationId xmlns:a16="http://schemas.microsoft.com/office/drawing/2014/main" id="{E2E1BBFE-17E4-8F85-3710-4189AB38A316}"/>
              </a:ext>
            </a:extLst>
          </p:cNvPr>
          <p:cNvSpPr>
            <a:spLocks noGrp="1" noChangeArrowheads="1"/>
          </p:cNvSpPr>
          <p:nvPr>
            <p:ph type="body" idx="4294967295"/>
          </p:nvPr>
        </p:nvSpPr>
        <p:spPr bwMode="auto">
          <a:xfrm>
            <a:off x="442913" y="1156300"/>
            <a:ext cx="83893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Event Capturing Phase:</a:t>
            </a:r>
            <a:r>
              <a:rPr kumimoji="0" lang="en-US" altLang="en-US" sz="1600" b="0" i="0" u="none" strike="noStrike" cap="none" normalizeH="0" baseline="0" dirty="0">
                <a:ln>
                  <a:noFill/>
                </a:ln>
                <a:solidFill>
                  <a:schemeClr val="tx1"/>
                </a:solidFill>
                <a:effectLst/>
                <a:latin typeface="+mj-lt"/>
              </a:rPr>
              <a:t> The browser moves from the root to the event target, calling handlers registered for capturing at each node.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At Target Phase:</a:t>
            </a:r>
            <a:r>
              <a:rPr kumimoji="0" lang="en-US" altLang="en-US" sz="1600" b="0" i="0" u="none" strike="noStrike" cap="none" normalizeH="0" baseline="0" dirty="0">
                <a:ln>
                  <a:noFill/>
                </a:ln>
                <a:solidFill>
                  <a:schemeClr val="tx1"/>
                </a:solidFill>
                <a:effectLst/>
                <a:latin typeface="+mj-lt"/>
              </a:rPr>
              <a:t> The browser executes all event-specific handlers on the event's target node.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Event Bubbling Phase:</a:t>
            </a:r>
            <a:r>
              <a:rPr kumimoji="0" lang="en-US" altLang="en-US" sz="1600" b="0" i="0" u="none" strike="noStrike" cap="none" normalizeH="0" baseline="0" dirty="0">
                <a:ln>
                  <a:noFill/>
                </a:ln>
                <a:solidFill>
                  <a:schemeClr val="tx1"/>
                </a:solidFill>
                <a:effectLst/>
                <a:latin typeface="+mj-lt"/>
              </a:rPr>
              <a:t> The browser moves from the target node back to the root, calling handlers registered for bubbling at each node. </a:t>
            </a:r>
          </a:p>
        </p:txBody>
      </p:sp>
    </p:spTree>
    <p:extLst>
      <p:ext uri="{BB962C8B-B14F-4D97-AF65-F5344CB8AC3E}">
        <p14:creationId xmlns:p14="http://schemas.microsoft.com/office/powerpoint/2010/main" val="212034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EFE3CA6-B5F5-085D-EB7A-C053FA7564EF}"/>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F3F2DDE4-D45E-A6BC-64DD-D2699058208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a:solidFill>
                  <a:schemeClr val="accent1">
                    <a:lumMod val="50000"/>
                  </a:schemeClr>
                </a:solidFill>
                <a:latin typeface="+mj-lt"/>
              </a:rPr>
              <a:t>Example</a:t>
            </a:r>
            <a:endParaRPr lang="en-US" sz="4800" b="1" i="0" dirty="0">
              <a:solidFill>
                <a:schemeClr val="accent1">
                  <a:lumMod val="50000"/>
                </a:schemeClr>
              </a:solidFill>
              <a:effectLst/>
              <a:latin typeface="+mj-lt"/>
            </a:endParaRPr>
          </a:p>
        </p:txBody>
      </p:sp>
      <p:pic>
        <p:nvPicPr>
          <p:cNvPr id="3" name="Picture 2">
            <a:extLst>
              <a:ext uri="{FF2B5EF4-FFF2-40B4-BE49-F238E27FC236}">
                <a16:creationId xmlns:a16="http://schemas.microsoft.com/office/drawing/2014/main" id="{D3144354-B372-2F33-13E1-785C239954C9}"/>
              </a:ext>
            </a:extLst>
          </p:cNvPr>
          <p:cNvPicPr>
            <a:picLocks noChangeAspect="1"/>
          </p:cNvPicPr>
          <p:nvPr/>
        </p:nvPicPr>
        <p:blipFill>
          <a:blip r:embed="rId3"/>
          <a:stretch>
            <a:fillRect/>
          </a:stretch>
        </p:blipFill>
        <p:spPr>
          <a:xfrm>
            <a:off x="1526428" y="1156954"/>
            <a:ext cx="6091144" cy="3702460"/>
          </a:xfrm>
          <a:prstGeom prst="rect">
            <a:avLst/>
          </a:prstGeom>
        </p:spPr>
      </p:pic>
    </p:spTree>
    <p:extLst>
      <p:ext uri="{BB962C8B-B14F-4D97-AF65-F5344CB8AC3E}">
        <p14:creationId xmlns:p14="http://schemas.microsoft.com/office/powerpoint/2010/main" val="39317940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2025-02-04T22:33:15+00:00</DateTime>
  </documentManagement>
</p:properties>
</file>

<file path=customXml/itemProps1.xml><?xml version="1.0" encoding="utf-8"?>
<ds:datastoreItem xmlns:ds="http://schemas.openxmlformats.org/officeDocument/2006/customXml" ds:itemID="{36DF34CE-7ECC-486E-AFC0-6ED61A84B2CB}"/>
</file>

<file path=customXml/itemProps2.xml><?xml version="1.0" encoding="utf-8"?>
<ds:datastoreItem xmlns:ds="http://schemas.openxmlformats.org/officeDocument/2006/customXml" ds:itemID="{D6D8FDE1-6A5B-4AB8-9BB5-3E32A6B4EB88}"/>
</file>

<file path=customXml/itemProps3.xml><?xml version="1.0" encoding="utf-8"?>
<ds:datastoreItem xmlns:ds="http://schemas.openxmlformats.org/officeDocument/2006/customXml" ds:itemID="{EF19481D-9F08-44E9-A95F-3609893F2CD8}"/>
</file>

<file path=docProps/app.xml><?xml version="1.0" encoding="utf-8"?>
<Properties xmlns="http://schemas.openxmlformats.org/officeDocument/2006/extended-properties" xmlns:vt="http://schemas.openxmlformats.org/officeDocument/2006/docPropsVTypes">
  <TotalTime>2261</TotalTime>
  <Words>1222</Words>
  <Application>Microsoft Office PowerPoint</Application>
  <PresentationFormat>On-screen Show (16:9)</PresentationFormat>
  <Paragraphs>40</Paragraphs>
  <Slides>10</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Roboto</vt:lpstr>
      <vt:lpstr>Proxima Nova</vt:lpstr>
      <vt:lpstr>Simple Light</vt:lpstr>
      <vt:lpstr>Spearmint</vt:lpstr>
      <vt:lpstr>Event Driven Programming</vt:lpstr>
      <vt:lpstr>Event and Event Handlers</vt:lpstr>
      <vt:lpstr>Example</vt:lpstr>
      <vt:lpstr>Common Events</vt:lpstr>
      <vt:lpstr>Common Events</vt:lpstr>
      <vt:lpstr>Registering event handlers</vt:lpstr>
      <vt:lpstr>Example</vt:lpstr>
      <vt:lpstr>Capturing, at target, and bubbling phases</vt:lpstr>
      <vt:lpstr>Example</vt:lpstr>
      <vt:lpstr>Preventing default behavior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73</cp:revision>
  <dcterms:modified xsi:type="dcterms:W3CDTF">2025-02-02T17:08:56Z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