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344" r:id="rId5"/>
    <p:sldId id="323" r:id="rId6"/>
    <p:sldId id="342" r:id="rId7"/>
    <p:sldId id="343" r:id="rId8"/>
    <p:sldId id="345" r:id="rId9"/>
    <p:sldId id="346" r:id="rId10"/>
    <p:sldId id="347"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9346" autoAdjust="0"/>
  </p:normalViewPr>
  <p:slideViewPr>
    <p:cSldViewPr snapToGrid="0">
      <p:cViewPr varScale="1">
        <p:scale>
          <a:sx n="86" d="100"/>
          <a:sy n="86" d="100"/>
        </p:scale>
        <p:origin x="113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modifying CSS with JS. In this lecture we will go through how to modify an element’s inline style, modify stylesheet, and adding and removing classes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JavaScript can modify an element's style dynamically using the CSS Object Model or CSSOM. This allows for real-time updates like changing colors, sizes, or visibility. To access styles, get Property Value retrieves computed CSS values, while the style property modifies inline styles directly. These methods help create interactive and visually dynamic web pages by adjusting styles with code.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D4264F3-33E5-43F6-1C3E-41B46964DB2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B46AD28-7383-73B8-6575-95B98A95F2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6BAE975F-7FBD-9C29-697C-8278B9814F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JavaScript allows modifying inline styles dynamically. The set Property method or directly setting style properties can change an element's appearance, while remove Property removes a style. CSS properties with dashes, like background-color, must be written in camel case as background Color in JavaScript. These techniques help create dynamic and interactive styling in web applications.</a:t>
            </a:r>
          </a:p>
        </p:txBody>
      </p:sp>
    </p:spTree>
    <p:extLst>
      <p:ext uri="{BB962C8B-B14F-4D97-AF65-F5344CB8AC3E}">
        <p14:creationId xmlns:p14="http://schemas.microsoft.com/office/powerpoint/2010/main" val="220079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modifying an element's inline styles using JavaScript. The div starts with a width of 100 pixels and a green background. JavaScript retrieves and increases the width by 100 pixels, changes the background color to red, and removes the width property. This shows how styles can be dynamically updated using set Property, get Property Value, and remove Property methods.</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D0BF49-54B8-512B-A61F-9B709C7F96C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1E20AD5-5DC9-8DBD-E6D5-B542C394DB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43B1E39-D043-787F-8878-12472FDE0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JavaScript allows modifying stylesheets dynamically. The document dot style Sheets object provides access to all stylesheets on a page. Using insert Rule, we can add new CSS rules to modify styles, while delete Rule removes specific rules from a stylesheet. This approach is useful for updating styles without altering the original CSS file, enabling dynamic styling in web applications.</a:t>
            </a:r>
          </a:p>
        </p:txBody>
      </p:sp>
    </p:spTree>
    <p:extLst>
      <p:ext uri="{BB962C8B-B14F-4D97-AF65-F5344CB8AC3E}">
        <p14:creationId xmlns:p14="http://schemas.microsoft.com/office/powerpoint/2010/main" val="280018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to dynamically insert CSS rules using JavaScript. The webpage starts with a silver background, and JavaScript selects the stylesheet to add new styles for the paragraph element. The insert Rule method applies properties like margin, padding, font size, and a box shadow. This technique is useful for modifying styles dynamically without changing the original CSS file.</a:t>
            </a:r>
          </a:p>
        </p:txBody>
      </p:sp>
    </p:spTree>
    <p:extLst>
      <p:ext uri="{BB962C8B-B14F-4D97-AF65-F5344CB8AC3E}">
        <p14:creationId xmlns:p14="http://schemas.microsoft.com/office/powerpoint/2010/main" val="20460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AA8FFE1-5D08-5D9B-2A4B-EE1622E8BD1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6DDF511-4F30-AC73-DCE8-CC6C80A3AB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8A68DDF-E311-FB1C-0F06-E469D1848A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how to delete and add CSS rules dynamically using JavaScript. The stylesheet initially contains styles for headings, paragraphs, and DIVS. The delete Rule method removes the existing h2 rule, which originally set the text color to red. Then, insert Rule adds a new style, giving h2 a green border. This technique helps in updating styles dynamically without modifying the CSS file.</a:t>
            </a:r>
          </a:p>
        </p:txBody>
      </p:sp>
    </p:spTree>
    <p:extLst>
      <p:ext uri="{BB962C8B-B14F-4D97-AF65-F5344CB8AC3E}">
        <p14:creationId xmlns:p14="http://schemas.microsoft.com/office/powerpoint/2010/main" val="4270966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0B9CAB-3D30-011A-B5D0-87653A2DBB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AB02EC-743E-9D97-D417-525135D87C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66FB04B-297F-1CC6-6170-1EEEF38ED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Using CSS classes is the best practice for styling elements, and JavaScript provides methods to manage them dynamically. The class List property stores all classes applied to an element. We can use add to apply a new class, remove to delete a class, and toggle to switch a class on or off. These methods allow dynamic styling without modifying inline styles, making code more efficient and manageable.</a:t>
            </a:r>
          </a:p>
        </p:txBody>
      </p:sp>
    </p:spTree>
    <p:extLst>
      <p:ext uri="{BB962C8B-B14F-4D97-AF65-F5344CB8AC3E}">
        <p14:creationId xmlns:p14="http://schemas.microsoft.com/office/powerpoint/2010/main" val="12867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14419AA-9670-1B03-ACB0-16FEBF77A06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2B80574-E671-EA47-D916-80B189021B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9740E59-9A84-36AA-98C0-9D306404DA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adding and removing classes dynamically using JavaScript. The paragraph starts with no background color. When the button is clicked, the toggle method adds or removes the highlight class, which applies a yellow background. This technique allows interactive styling without modifying inline styles directly, making it a flexible and efficient way to update element appearance. Thanks for watching the lecture.</a:t>
            </a:r>
          </a:p>
        </p:txBody>
      </p:sp>
    </p:spTree>
    <p:extLst>
      <p:ext uri="{BB962C8B-B14F-4D97-AF65-F5344CB8AC3E}">
        <p14:creationId xmlns:p14="http://schemas.microsoft.com/office/powerpoint/2010/main" val="46947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Modifying CSS with JS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Modifying an element’s inline style | Modifying Stylesheet | Adding and Removing Classes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a:effectLst/>
                <a:latin typeface="+mj-lt"/>
              </a:rPr>
              <a:t>Modifying an element's inline style</a:t>
            </a:r>
            <a:endParaRPr lang="en-US" sz="3600" b="1" i="0" dirty="0">
              <a:effectLst/>
              <a:latin typeface="+mj-lt"/>
            </a:endParaRPr>
          </a:p>
        </p:txBody>
      </p:sp>
      <p:sp>
        <p:nvSpPr>
          <p:cNvPr id="6" name="Rectangle 1">
            <a:extLst>
              <a:ext uri="{FF2B5EF4-FFF2-40B4-BE49-F238E27FC236}">
                <a16:creationId xmlns:a16="http://schemas.microsoft.com/office/drawing/2014/main" id="{7184F67C-E288-C81A-259C-CE7A24938C38}"/>
              </a:ext>
            </a:extLst>
          </p:cNvPr>
          <p:cNvSpPr>
            <a:spLocks noGrp="1" noChangeArrowheads="1"/>
          </p:cNvSpPr>
          <p:nvPr>
            <p:ph type="body" idx="4294967295"/>
          </p:nvPr>
        </p:nvSpPr>
        <p:spPr bwMode="auto">
          <a:xfrm>
            <a:off x="311700" y="1525971"/>
            <a:ext cx="511983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a:ln>
                  <a:noFill/>
                </a:ln>
                <a:solidFill>
                  <a:schemeClr val="tx1"/>
                </a:solidFill>
                <a:effectLst/>
                <a:latin typeface="+mj-lt"/>
              </a:rPr>
              <a:t>Modifying CSS with JavaScript:</a:t>
            </a:r>
            <a:r>
              <a:rPr kumimoji="0" lang="en-US" altLang="en-US" sz="1600" b="0" i="0" u="none" strike="noStrike" cap="none" normalizeH="0" baseline="0">
                <a:ln>
                  <a:noFill/>
                </a:ln>
                <a:solidFill>
                  <a:schemeClr val="tx1"/>
                </a:solidFill>
                <a:effectLst/>
                <a:latin typeface="+mj-lt"/>
              </a:rPr>
              <a:t> The </a:t>
            </a:r>
            <a:r>
              <a:rPr kumimoji="0" lang="en-US" altLang="en-US" sz="1600" b="1" i="0" u="none" strike="noStrike" cap="none" normalizeH="0" baseline="0">
                <a:ln>
                  <a:noFill/>
                </a:ln>
                <a:solidFill>
                  <a:schemeClr val="tx1"/>
                </a:solidFill>
                <a:effectLst/>
                <a:latin typeface="+mj-lt"/>
              </a:rPr>
              <a:t>CSS Object Model (CSSOM)</a:t>
            </a:r>
            <a:r>
              <a:rPr kumimoji="0" lang="en-US" altLang="en-US" sz="1600" b="0" i="0" u="none" strike="noStrike" cap="none" normalizeH="0" baseline="0">
                <a:ln>
                  <a:noFill/>
                </a:ln>
                <a:solidFill>
                  <a:schemeClr val="tx1"/>
                </a:solidFill>
                <a:effectLst/>
                <a:latin typeface="+mj-lt"/>
              </a:rPr>
              <a:t> allows JavaScript to dynamically change an element’s styles.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a:ln>
                  <a:noFill/>
                </a:ln>
                <a:solidFill>
                  <a:schemeClr val="tx1"/>
                </a:solidFill>
                <a:effectLst/>
                <a:latin typeface="+mj-lt"/>
              </a:rPr>
              <a:t>Accessing Styles:</a:t>
            </a:r>
            <a:r>
              <a:rPr kumimoji="0" lang="en-US" altLang="en-US" sz="1600" b="0" i="0" u="none" strike="noStrike" cap="none" normalizeH="0" baseline="0">
                <a:ln>
                  <a:noFill/>
                </a:ln>
                <a:solidFill>
                  <a:schemeClr val="tx1"/>
                </a:solidFill>
                <a:effectLst/>
                <a:latin typeface="+mj-lt"/>
              </a:rPr>
              <a:t> getPropertyValue("color") retrieves a CSS property value, or style.color gets inline styles directly. </a:t>
            </a:r>
            <a:endParaRPr kumimoji="0" lang="en-US" altLang="en-US" sz="1600" b="0" i="0" u="none" strike="noStrike" cap="none" normalizeH="0" baseline="0" dirty="0">
              <a:ln>
                <a:noFill/>
              </a:ln>
              <a:solidFill>
                <a:schemeClr val="tx1"/>
              </a:solidFill>
              <a:effectLst/>
              <a:latin typeface="+mj-lt"/>
            </a:endParaRPr>
          </a:p>
        </p:txBody>
      </p:sp>
      <p:pic>
        <p:nvPicPr>
          <p:cNvPr id="3" name="Picture 2" descr="A black and yellow banner with white text&#10;&#10;Description automatically generated">
            <a:extLst>
              <a:ext uri="{FF2B5EF4-FFF2-40B4-BE49-F238E27FC236}">
                <a16:creationId xmlns:a16="http://schemas.microsoft.com/office/drawing/2014/main" id="{FBF28168-7169-5E65-E990-B29D67D736A1}"/>
              </a:ext>
            </a:extLst>
          </p:cNvPr>
          <p:cNvPicPr>
            <a:picLocks noChangeAspect="1"/>
          </p:cNvPicPr>
          <p:nvPr/>
        </p:nvPicPr>
        <p:blipFill>
          <a:blip r:embed="rId3"/>
          <a:stretch>
            <a:fillRect/>
          </a:stretch>
        </p:blipFill>
        <p:spPr>
          <a:xfrm>
            <a:off x="5592933" y="1908144"/>
            <a:ext cx="3092387" cy="23192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571511B-FB24-785A-BC64-23822492E4C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F3D4571-272A-7739-EF1F-C618CE9FC3C0}"/>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Modifying an element's inline style</a:t>
            </a:r>
          </a:p>
        </p:txBody>
      </p:sp>
      <p:sp>
        <p:nvSpPr>
          <p:cNvPr id="2" name="Text Placeholder 1">
            <a:extLst>
              <a:ext uri="{FF2B5EF4-FFF2-40B4-BE49-F238E27FC236}">
                <a16:creationId xmlns:a16="http://schemas.microsoft.com/office/drawing/2014/main" id="{6DCDD564-7B20-3C74-9CA9-9B60B02A37E9}"/>
              </a:ext>
            </a:extLst>
          </p:cNvPr>
          <p:cNvSpPr>
            <a:spLocks noGrp="1" noChangeArrowheads="1"/>
          </p:cNvSpPr>
          <p:nvPr>
            <p:ph type="body" idx="4294967295"/>
          </p:nvPr>
        </p:nvSpPr>
        <p:spPr bwMode="auto">
          <a:xfrm>
            <a:off x="311150" y="1526333"/>
            <a:ext cx="51475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Modifying Styles:</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setProperty</a:t>
            </a:r>
            <a:r>
              <a:rPr kumimoji="0" lang="en-US" altLang="en-US" sz="1600" b="0" i="0" u="none" strike="noStrike" cap="none" normalizeH="0" baseline="0" dirty="0">
                <a:ln>
                  <a:noFill/>
                </a:ln>
                <a:solidFill>
                  <a:schemeClr val="tx1"/>
                </a:solidFill>
                <a:effectLst/>
                <a:latin typeface="+mj-lt"/>
              </a:rPr>
              <a:t>("color", "blue") or </a:t>
            </a:r>
            <a:r>
              <a:rPr kumimoji="0" lang="en-US" altLang="en-US" sz="1600" b="0" i="0" u="none" strike="noStrike" cap="none" normalizeH="0" baseline="0" dirty="0" err="1">
                <a:ln>
                  <a:noFill/>
                </a:ln>
                <a:solidFill>
                  <a:schemeClr val="tx1"/>
                </a:solidFill>
                <a:effectLst/>
                <a:latin typeface="+mj-lt"/>
              </a:rPr>
              <a:t>style.color</a:t>
            </a:r>
            <a:r>
              <a:rPr kumimoji="0" lang="en-US" altLang="en-US" sz="1600" b="0" i="0" u="none" strike="noStrike" cap="none" normalizeH="0" baseline="0" dirty="0">
                <a:ln>
                  <a:noFill/>
                </a:ln>
                <a:solidFill>
                  <a:schemeClr val="tx1"/>
                </a:solidFill>
                <a:effectLst/>
                <a:latin typeface="+mj-lt"/>
              </a:rPr>
              <a:t> = "blue" changes a style, while </a:t>
            </a:r>
            <a:r>
              <a:rPr kumimoji="0" lang="en-US" altLang="en-US" sz="1600" b="0" i="0" u="none" strike="noStrike" cap="none" normalizeH="0" baseline="0" dirty="0" err="1">
                <a:ln>
                  <a:noFill/>
                </a:ln>
                <a:solidFill>
                  <a:schemeClr val="tx1"/>
                </a:solidFill>
                <a:effectLst/>
                <a:latin typeface="+mj-lt"/>
              </a:rPr>
              <a:t>removeProperty</a:t>
            </a:r>
            <a:r>
              <a:rPr kumimoji="0" lang="en-US" altLang="en-US" sz="1600" b="0" i="0" u="none" strike="noStrike" cap="none" normalizeH="0" baseline="0" dirty="0">
                <a:ln>
                  <a:noFill/>
                </a:ln>
                <a:solidFill>
                  <a:schemeClr val="tx1"/>
                </a:solidFill>
                <a:effectLst/>
                <a:latin typeface="+mj-lt"/>
              </a:rPr>
              <a:t>("color") removes it.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Camel Case Conversion:</a:t>
            </a:r>
            <a:r>
              <a:rPr kumimoji="0" lang="en-US" altLang="en-US" sz="1600" b="0" i="0" u="none" strike="noStrike" cap="none" normalizeH="0" baseline="0" dirty="0">
                <a:ln>
                  <a:noFill/>
                </a:ln>
                <a:solidFill>
                  <a:schemeClr val="tx1"/>
                </a:solidFill>
                <a:effectLst/>
                <a:latin typeface="+mj-lt"/>
              </a:rPr>
              <a:t> CSS properties with dashes (e.g., background-color) are accessed in JavaScript using camel case (</a:t>
            </a:r>
            <a:r>
              <a:rPr kumimoji="0" lang="en-US" altLang="en-US" sz="1600" b="0" i="0" u="none" strike="noStrike" cap="none" normalizeH="0" baseline="0" dirty="0" err="1">
                <a:ln>
                  <a:noFill/>
                </a:ln>
                <a:solidFill>
                  <a:schemeClr val="tx1"/>
                </a:solidFill>
                <a:effectLst/>
                <a:latin typeface="+mj-lt"/>
              </a:rPr>
              <a:t>backgroundColor</a:t>
            </a:r>
            <a:r>
              <a:rPr kumimoji="0" lang="en-US" altLang="en-US" sz="1600" b="0" i="0" u="none" strike="noStrike" cap="none" normalizeH="0" baseline="0" dirty="0">
                <a:ln>
                  <a:noFill/>
                </a:ln>
                <a:solidFill>
                  <a:schemeClr val="tx1"/>
                </a:solidFill>
                <a:effectLst/>
                <a:latin typeface="+mj-lt"/>
              </a:rPr>
              <a:t>). </a:t>
            </a:r>
          </a:p>
        </p:txBody>
      </p:sp>
      <p:pic>
        <p:nvPicPr>
          <p:cNvPr id="3" name="Picture 2" descr="A black and yellow banner with white text&#10;&#10;Description automatically generated">
            <a:extLst>
              <a:ext uri="{FF2B5EF4-FFF2-40B4-BE49-F238E27FC236}">
                <a16:creationId xmlns:a16="http://schemas.microsoft.com/office/drawing/2014/main" id="{EF202BCE-FFBF-65BC-DD3C-C08F2EEEA083}"/>
              </a:ext>
            </a:extLst>
          </p:cNvPr>
          <p:cNvPicPr>
            <a:picLocks noChangeAspect="1"/>
          </p:cNvPicPr>
          <p:nvPr/>
        </p:nvPicPr>
        <p:blipFill>
          <a:blip r:embed="rId3"/>
          <a:stretch>
            <a:fillRect/>
          </a:stretch>
        </p:blipFill>
        <p:spPr>
          <a:xfrm>
            <a:off x="5592933" y="1908144"/>
            <a:ext cx="3092387" cy="2319290"/>
          </a:xfrm>
          <a:prstGeom prst="rect">
            <a:avLst/>
          </a:prstGeom>
        </p:spPr>
      </p:pic>
    </p:spTree>
    <p:extLst>
      <p:ext uri="{BB962C8B-B14F-4D97-AF65-F5344CB8AC3E}">
        <p14:creationId xmlns:p14="http://schemas.microsoft.com/office/powerpoint/2010/main" val="2642036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p>
        </p:txBody>
      </p:sp>
      <p:pic>
        <p:nvPicPr>
          <p:cNvPr id="3" name="Picture 2">
            <a:extLst>
              <a:ext uri="{FF2B5EF4-FFF2-40B4-BE49-F238E27FC236}">
                <a16:creationId xmlns:a16="http://schemas.microsoft.com/office/drawing/2014/main" id="{A546F7A2-7F8D-5E24-152F-3DE7D59E2A49}"/>
              </a:ext>
            </a:extLst>
          </p:cNvPr>
          <p:cNvPicPr>
            <a:picLocks noChangeAspect="1"/>
          </p:cNvPicPr>
          <p:nvPr/>
        </p:nvPicPr>
        <p:blipFill>
          <a:blip r:embed="rId3"/>
          <a:stretch>
            <a:fillRect/>
          </a:stretch>
        </p:blipFill>
        <p:spPr>
          <a:xfrm>
            <a:off x="433528" y="1488280"/>
            <a:ext cx="8035497" cy="2781879"/>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6E473B2-36BB-F0FB-F580-964A7CBF67B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7F8FC30-C75F-6594-1D4A-1FD9AEFF3D7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Modifying a stylesheet</a:t>
            </a:r>
            <a:endParaRPr lang="en-US" sz="4800" b="1" dirty="0">
              <a:latin typeface="+mj-lt"/>
            </a:endParaRPr>
          </a:p>
        </p:txBody>
      </p:sp>
      <p:sp>
        <p:nvSpPr>
          <p:cNvPr id="2" name="Text Placeholder 1">
            <a:extLst>
              <a:ext uri="{FF2B5EF4-FFF2-40B4-BE49-F238E27FC236}">
                <a16:creationId xmlns:a16="http://schemas.microsoft.com/office/drawing/2014/main" id="{459736FE-0C80-FE89-2906-25A03352D281}"/>
              </a:ext>
            </a:extLst>
          </p:cNvPr>
          <p:cNvSpPr>
            <a:spLocks noGrp="1" noChangeArrowheads="1"/>
          </p:cNvSpPr>
          <p:nvPr>
            <p:ph type="body" idx="4294967295"/>
          </p:nvPr>
        </p:nvSpPr>
        <p:spPr bwMode="auto">
          <a:xfrm>
            <a:off x="311150" y="1501449"/>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Accessing Stylesheets:</a:t>
            </a:r>
            <a:r>
              <a:rPr kumimoji="0" lang="en-US" altLang="en-US" sz="1600" b="0" i="0" u="none" strike="noStrike" cap="none" normalizeH="0" baseline="0" dirty="0">
                <a:ln>
                  <a:noFill/>
                </a:ln>
                <a:solidFill>
                  <a:schemeClr val="tx1"/>
                </a:solidFill>
                <a:effectLst/>
                <a:latin typeface="+mj-lt"/>
              </a:rPr>
              <a:t> The </a:t>
            </a:r>
            <a:r>
              <a:rPr kumimoji="0" lang="en-US" altLang="en-US" sz="1600" b="0" i="0" u="none" strike="noStrike" cap="none" normalizeH="0" baseline="0" dirty="0" err="1">
                <a:ln>
                  <a:noFill/>
                </a:ln>
                <a:solidFill>
                  <a:schemeClr val="tx1"/>
                </a:solidFill>
                <a:effectLst/>
                <a:latin typeface="+mj-lt"/>
              </a:rPr>
              <a:t>document.styleSheets</a:t>
            </a:r>
            <a:r>
              <a:rPr kumimoji="0" lang="en-US" altLang="en-US" sz="1600" b="0" i="0" u="none" strike="noStrike" cap="none" normalizeH="0" baseline="0" dirty="0">
                <a:ln>
                  <a:noFill/>
                </a:ln>
                <a:solidFill>
                  <a:schemeClr val="tx1"/>
                </a:solidFill>
                <a:effectLst/>
                <a:latin typeface="+mj-lt"/>
              </a:rPr>
              <a:t> object stores all stylesheets on a webpage, each as a </a:t>
            </a:r>
            <a:r>
              <a:rPr kumimoji="0" lang="en-US" altLang="en-US" sz="1600" b="0" i="0" u="none" strike="noStrike" cap="none" normalizeH="0" baseline="0" dirty="0" err="1">
                <a:ln>
                  <a:noFill/>
                </a:ln>
                <a:solidFill>
                  <a:schemeClr val="tx1"/>
                </a:solidFill>
                <a:effectLst/>
                <a:latin typeface="+mj-lt"/>
              </a:rPr>
              <a:t>CSSStyleSheet</a:t>
            </a:r>
            <a:r>
              <a:rPr kumimoji="0" lang="en-US" altLang="en-US" sz="1600" b="0" i="0" u="none" strike="noStrike" cap="none" normalizeH="0" baseline="0" dirty="0">
                <a:ln>
                  <a:noFill/>
                </a:ln>
                <a:solidFill>
                  <a:schemeClr val="tx1"/>
                </a:solidFill>
                <a:effectLst/>
                <a:latin typeface="+mj-lt"/>
              </a:rPr>
              <a:t> object.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Adding Rules:</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insertRule</a:t>
            </a:r>
            <a:r>
              <a:rPr kumimoji="0" lang="en-US" altLang="en-US" sz="1600" b="0" i="0" u="none" strike="noStrike" cap="none" normalizeH="0" baseline="0" dirty="0">
                <a:ln>
                  <a:noFill/>
                </a:ln>
                <a:solidFill>
                  <a:schemeClr val="tx1"/>
                </a:solidFill>
                <a:effectLst/>
                <a:latin typeface="+mj-lt"/>
              </a:rPr>
              <a:t>("p { color: blue; }") adds a new CSS rule to a stylesheet.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Deleting Rules:</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deleteRule</a:t>
            </a:r>
            <a:r>
              <a:rPr kumimoji="0" lang="en-US" altLang="en-US" sz="1600" b="0" i="0" u="none" strike="noStrike" cap="none" normalizeH="0" baseline="0" dirty="0">
                <a:ln>
                  <a:noFill/>
                </a:ln>
                <a:solidFill>
                  <a:schemeClr val="tx1"/>
                </a:solidFill>
                <a:effectLst/>
                <a:latin typeface="+mj-lt"/>
              </a:rPr>
              <a:t>(0) removes a CSS rule at the specified index from a stylesheet. </a:t>
            </a:r>
          </a:p>
        </p:txBody>
      </p:sp>
    </p:spTree>
    <p:extLst>
      <p:ext uri="{BB962C8B-B14F-4D97-AF65-F5344CB8AC3E}">
        <p14:creationId xmlns:p14="http://schemas.microsoft.com/office/powerpoint/2010/main" val="318682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Insert Rule Example</a:t>
            </a:r>
            <a:endParaRPr lang="en-US" sz="3600" b="1" dirty="0">
              <a:latin typeface="+mj-lt"/>
            </a:endParaRPr>
          </a:p>
        </p:txBody>
      </p:sp>
      <p:pic>
        <p:nvPicPr>
          <p:cNvPr id="3" name="Picture 2">
            <a:extLst>
              <a:ext uri="{FF2B5EF4-FFF2-40B4-BE49-F238E27FC236}">
                <a16:creationId xmlns:a16="http://schemas.microsoft.com/office/drawing/2014/main" id="{E8A29AAD-EC42-C020-F5A8-DE5777B02D00}"/>
              </a:ext>
            </a:extLst>
          </p:cNvPr>
          <p:cNvPicPr>
            <a:picLocks noChangeAspect="1"/>
          </p:cNvPicPr>
          <p:nvPr/>
        </p:nvPicPr>
        <p:blipFill>
          <a:blip r:embed="rId3"/>
          <a:stretch>
            <a:fillRect/>
          </a:stretch>
        </p:blipFill>
        <p:spPr>
          <a:xfrm>
            <a:off x="550416" y="1143551"/>
            <a:ext cx="3588885" cy="3804639"/>
          </a:xfrm>
          <a:prstGeom prst="rect">
            <a:avLst/>
          </a:prstGeom>
        </p:spPr>
      </p:pic>
      <p:pic>
        <p:nvPicPr>
          <p:cNvPr id="6" name="Picture 5">
            <a:extLst>
              <a:ext uri="{FF2B5EF4-FFF2-40B4-BE49-F238E27FC236}">
                <a16:creationId xmlns:a16="http://schemas.microsoft.com/office/drawing/2014/main" id="{33DEEFA2-0B62-4FF6-710C-327CB383D7C6}"/>
              </a:ext>
            </a:extLst>
          </p:cNvPr>
          <p:cNvPicPr>
            <a:picLocks noChangeAspect="1"/>
          </p:cNvPicPr>
          <p:nvPr/>
        </p:nvPicPr>
        <p:blipFill>
          <a:blip r:embed="rId4"/>
          <a:stretch>
            <a:fillRect/>
          </a:stretch>
        </p:blipFill>
        <p:spPr>
          <a:xfrm>
            <a:off x="4139301" y="1143551"/>
            <a:ext cx="4890969" cy="1587095"/>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BCEAA71-C5D0-0CF8-550C-F3FE335D36F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ED2D673-94B8-B38F-CA07-1B35F991A50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Delete</a:t>
            </a:r>
            <a:r>
              <a:rPr lang="en-US" sz="3600" b="1" i="0" dirty="0">
                <a:effectLst/>
                <a:latin typeface="+mj-lt"/>
              </a:rPr>
              <a:t> Rule Example</a:t>
            </a:r>
            <a:endParaRPr lang="en-US" sz="3600" b="1" dirty="0">
              <a:latin typeface="+mj-lt"/>
            </a:endParaRPr>
          </a:p>
        </p:txBody>
      </p:sp>
      <p:pic>
        <p:nvPicPr>
          <p:cNvPr id="4" name="Picture 3">
            <a:extLst>
              <a:ext uri="{FF2B5EF4-FFF2-40B4-BE49-F238E27FC236}">
                <a16:creationId xmlns:a16="http://schemas.microsoft.com/office/drawing/2014/main" id="{AF823ADD-041F-5D00-F29F-802691406B16}"/>
              </a:ext>
            </a:extLst>
          </p:cNvPr>
          <p:cNvPicPr>
            <a:picLocks noChangeAspect="1"/>
          </p:cNvPicPr>
          <p:nvPr/>
        </p:nvPicPr>
        <p:blipFill>
          <a:blip r:embed="rId3"/>
          <a:stretch>
            <a:fillRect/>
          </a:stretch>
        </p:blipFill>
        <p:spPr>
          <a:xfrm>
            <a:off x="523782" y="1017725"/>
            <a:ext cx="3553152" cy="3928108"/>
          </a:xfrm>
          <a:prstGeom prst="rect">
            <a:avLst/>
          </a:prstGeom>
        </p:spPr>
      </p:pic>
      <p:pic>
        <p:nvPicPr>
          <p:cNvPr id="7" name="Picture 6">
            <a:extLst>
              <a:ext uri="{FF2B5EF4-FFF2-40B4-BE49-F238E27FC236}">
                <a16:creationId xmlns:a16="http://schemas.microsoft.com/office/drawing/2014/main" id="{8A6BC17D-593D-C02A-5652-DA65F6F6663E}"/>
              </a:ext>
            </a:extLst>
          </p:cNvPr>
          <p:cNvPicPr>
            <a:picLocks noChangeAspect="1"/>
          </p:cNvPicPr>
          <p:nvPr/>
        </p:nvPicPr>
        <p:blipFill>
          <a:blip r:embed="rId4"/>
          <a:stretch>
            <a:fillRect/>
          </a:stretch>
        </p:blipFill>
        <p:spPr>
          <a:xfrm>
            <a:off x="4165805" y="1133436"/>
            <a:ext cx="4781513" cy="572701"/>
          </a:xfrm>
          <a:prstGeom prst="rect">
            <a:avLst/>
          </a:prstGeom>
        </p:spPr>
      </p:pic>
    </p:spTree>
    <p:extLst>
      <p:ext uri="{BB962C8B-B14F-4D97-AF65-F5344CB8AC3E}">
        <p14:creationId xmlns:p14="http://schemas.microsoft.com/office/powerpoint/2010/main" val="42390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6A34AA2-3367-C4C7-66DF-7797A03DB13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378D820-CABD-74AE-EB88-ADB3AD2FDEC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Adding and removing classes</a:t>
            </a:r>
            <a:endParaRPr lang="en-US" sz="4800" b="1" dirty="0">
              <a:latin typeface="+mj-lt"/>
            </a:endParaRPr>
          </a:p>
        </p:txBody>
      </p:sp>
      <p:sp>
        <p:nvSpPr>
          <p:cNvPr id="3" name="Rectangle 1">
            <a:extLst>
              <a:ext uri="{FF2B5EF4-FFF2-40B4-BE49-F238E27FC236}">
                <a16:creationId xmlns:a16="http://schemas.microsoft.com/office/drawing/2014/main" id="{CC6462EE-A30B-C4F9-85DC-C721EE575DD5}"/>
              </a:ext>
            </a:extLst>
          </p:cNvPr>
          <p:cNvSpPr>
            <a:spLocks noGrp="1" noChangeArrowheads="1"/>
          </p:cNvSpPr>
          <p:nvPr>
            <p:ph type="body" idx="4294967295"/>
          </p:nvPr>
        </p:nvSpPr>
        <p:spPr bwMode="auto">
          <a:xfrm>
            <a:off x="311700" y="1232922"/>
            <a:ext cx="8520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Best Practice:</a:t>
            </a:r>
            <a:r>
              <a:rPr kumimoji="0" lang="en-US" altLang="en-US" sz="1600" b="0" i="0" u="none" strike="noStrike" cap="none" normalizeH="0" baseline="0" dirty="0">
                <a:ln>
                  <a:noFill/>
                </a:ln>
                <a:solidFill>
                  <a:schemeClr val="tx1"/>
                </a:solidFill>
                <a:effectLst/>
                <a:latin typeface="+mj-lt"/>
              </a:rPr>
              <a:t> Use </a:t>
            </a:r>
            <a:r>
              <a:rPr kumimoji="0" lang="en-US" altLang="en-US" sz="1600" b="1" i="0" u="none" strike="noStrike" cap="none" normalizeH="0" baseline="0" dirty="0">
                <a:ln>
                  <a:noFill/>
                </a:ln>
                <a:solidFill>
                  <a:schemeClr val="tx1"/>
                </a:solidFill>
                <a:effectLst/>
                <a:latin typeface="+mj-lt"/>
              </a:rPr>
              <a:t>CSS classes</a:t>
            </a:r>
            <a:r>
              <a:rPr kumimoji="0" lang="en-US" altLang="en-US" sz="1600" b="0" i="0" u="none" strike="noStrike" cap="none" normalizeH="0" baseline="0" dirty="0">
                <a:ln>
                  <a:noFill/>
                </a:ln>
                <a:solidFill>
                  <a:schemeClr val="tx1"/>
                </a:solidFill>
                <a:effectLst/>
                <a:latin typeface="+mj-lt"/>
              </a:rPr>
              <a:t> for styling and JavaScript to add/remove classes instead of modifying styles directly.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Managing Classes:</a:t>
            </a:r>
            <a:r>
              <a:rPr kumimoji="0" lang="en-US" altLang="en-US" sz="1600" b="0" i="0" u="none" strike="noStrike" cap="none" normalizeH="0" baseline="0" dirty="0">
                <a:ln>
                  <a:noFill/>
                </a:ln>
                <a:solidFill>
                  <a:schemeClr val="tx1"/>
                </a:solidFill>
                <a:effectLst/>
                <a:latin typeface="+mj-lt"/>
              </a:rPr>
              <a:t> The </a:t>
            </a:r>
            <a:r>
              <a:rPr kumimoji="0" lang="en-US" altLang="en-US" sz="1600" b="0" i="0" u="none" strike="noStrike" cap="none" normalizeH="0" baseline="0" dirty="0" err="1">
                <a:ln>
                  <a:noFill/>
                </a:ln>
                <a:solidFill>
                  <a:schemeClr val="tx1"/>
                </a:solidFill>
                <a:effectLst/>
                <a:latin typeface="+mj-lt"/>
              </a:rPr>
              <a:t>classList</a:t>
            </a:r>
            <a:r>
              <a:rPr kumimoji="0" lang="en-US" altLang="en-US" sz="1600" b="0" i="0" u="none" strike="noStrike" cap="none" normalizeH="0" baseline="0" dirty="0">
                <a:ln>
                  <a:noFill/>
                </a:ln>
                <a:solidFill>
                  <a:schemeClr val="tx1"/>
                </a:solidFill>
                <a:effectLst/>
                <a:latin typeface="+mj-lt"/>
              </a:rPr>
              <a:t> property stores all classes assigned to an element.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Methods:</a:t>
            </a:r>
            <a:r>
              <a:rPr kumimoji="0" lang="en-US" altLang="en-US" sz="1600" b="0" i="0" u="none" strike="noStrike" cap="none" normalizeH="0" baseline="0" dirty="0">
                <a:ln>
                  <a:noFill/>
                </a:ln>
                <a:solidFill>
                  <a:schemeClr val="tx1"/>
                </a:solidFill>
                <a:effectLst/>
                <a:latin typeface="+mj-lt"/>
              </a:rPr>
              <a:t>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add("class") → Adds a class.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remove("class") → Removes a class.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toggle("class") → Toggles a class on/off. </a:t>
            </a:r>
          </a:p>
        </p:txBody>
      </p:sp>
    </p:spTree>
    <p:extLst>
      <p:ext uri="{BB962C8B-B14F-4D97-AF65-F5344CB8AC3E}">
        <p14:creationId xmlns:p14="http://schemas.microsoft.com/office/powerpoint/2010/main" val="268730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4171CFB-C1DF-B232-7C81-F03AB4000CE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EF524C-ABCA-B4E4-5FC0-5E633D2A41A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Example</a:t>
            </a:r>
          </a:p>
        </p:txBody>
      </p:sp>
      <p:pic>
        <p:nvPicPr>
          <p:cNvPr id="3" name="Picture 2">
            <a:extLst>
              <a:ext uri="{FF2B5EF4-FFF2-40B4-BE49-F238E27FC236}">
                <a16:creationId xmlns:a16="http://schemas.microsoft.com/office/drawing/2014/main" id="{106C6594-7461-8162-B7FF-E1FEDE3EC887}"/>
              </a:ext>
            </a:extLst>
          </p:cNvPr>
          <p:cNvPicPr>
            <a:picLocks noChangeAspect="1"/>
          </p:cNvPicPr>
          <p:nvPr/>
        </p:nvPicPr>
        <p:blipFill>
          <a:blip r:embed="rId3"/>
          <a:stretch>
            <a:fillRect/>
          </a:stretch>
        </p:blipFill>
        <p:spPr>
          <a:xfrm>
            <a:off x="311700" y="1355989"/>
            <a:ext cx="4722176" cy="2431522"/>
          </a:xfrm>
          <a:prstGeom prst="rect">
            <a:avLst/>
          </a:prstGeom>
        </p:spPr>
      </p:pic>
      <p:pic>
        <p:nvPicPr>
          <p:cNvPr id="6" name="Picture 5">
            <a:extLst>
              <a:ext uri="{FF2B5EF4-FFF2-40B4-BE49-F238E27FC236}">
                <a16:creationId xmlns:a16="http://schemas.microsoft.com/office/drawing/2014/main" id="{6B5DF0B0-8D3F-2C88-853F-4212FB142C01}"/>
              </a:ext>
            </a:extLst>
          </p:cNvPr>
          <p:cNvPicPr>
            <a:picLocks noChangeAspect="1"/>
          </p:cNvPicPr>
          <p:nvPr/>
        </p:nvPicPr>
        <p:blipFill>
          <a:blip r:embed="rId4"/>
          <a:stretch>
            <a:fillRect/>
          </a:stretch>
        </p:blipFill>
        <p:spPr>
          <a:xfrm>
            <a:off x="5472611" y="1143229"/>
            <a:ext cx="1501270" cy="655377"/>
          </a:xfrm>
          <a:prstGeom prst="rect">
            <a:avLst/>
          </a:prstGeom>
        </p:spPr>
      </p:pic>
      <p:pic>
        <p:nvPicPr>
          <p:cNvPr id="9" name="Picture 8">
            <a:extLst>
              <a:ext uri="{FF2B5EF4-FFF2-40B4-BE49-F238E27FC236}">
                <a16:creationId xmlns:a16="http://schemas.microsoft.com/office/drawing/2014/main" id="{2B7FA131-7C54-04DB-2A55-EB51377EE0C0}"/>
              </a:ext>
            </a:extLst>
          </p:cNvPr>
          <p:cNvPicPr>
            <a:picLocks noChangeAspect="1"/>
          </p:cNvPicPr>
          <p:nvPr/>
        </p:nvPicPr>
        <p:blipFill>
          <a:blip r:embed="rId5"/>
          <a:stretch>
            <a:fillRect/>
          </a:stretch>
        </p:blipFill>
        <p:spPr>
          <a:xfrm>
            <a:off x="5472611" y="2004325"/>
            <a:ext cx="2293819" cy="708721"/>
          </a:xfrm>
          <a:prstGeom prst="rect">
            <a:avLst/>
          </a:prstGeom>
        </p:spPr>
      </p:pic>
    </p:spTree>
    <p:extLst>
      <p:ext uri="{BB962C8B-B14F-4D97-AF65-F5344CB8AC3E}">
        <p14:creationId xmlns:p14="http://schemas.microsoft.com/office/powerpoint/2010/main" val="12668778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2025-02-04T22:33:15+00:00</DateTime>
  </documentManagement>
</p:properties>
</file>

<file path=customXml/itemProps1.xml><?xml version="1.0" encoding="utf-8"?>
<ds:datastoreItem xmlns:ds="http://schemas.openxmlformats.org/officeDocument/2006/customXml" ds:itemID="{C3E9A751-B0DA-44A1-8F27-1111F22093B5}"/>
</file>

<file path=customXml/itemProps2.xml><?xml version="1.0" encoding="utf-8"?>
<ds:datastoreItem xmlns:ds="http://schemas.openxmlformats.org/officeDocument/2006/customXml" ds:itemID="{34C4457B-30C7-48E8-86B4-9293836FEFA4}"/>
</file>

<file path=customXml/itemProps3.xml><?xml version="1.0" encoding="utf-8"?>
<ds:datastoreItem xmlns:ds="http://schemas.openxmlformats.org/officeDocument/2006/customXml" ds:itemID="{A7FE4F21-CF5D-4D0F-BD5B-3D535862AF16}"/>
</file>

<file path=docProps/app.xml><?xml version="1.0" encoding="utf-8"?>
<Properties xmlns="http://schemas.openxmlformats.org/officeDocument/2006/extended-properties" xmlns:vt="http://schemas.openxmlformats.org/officeDocument/2006/docPropsVTypes">
  <TotalTime>2299</TotalTime>
  <Words>856</Words>
  <Application>Microsoft Office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Roboto</vt:lpstr>
      <vt:lpstr>Proxima Nova</vt:lpstr>
      <vt:lpstr>Simple Light</vt:lpstr>
      <vt:lpstr>Spearmint</vt:lpstr>
      <vt:lpstr>Modifying CSS with JS</vt:lpstr>
      <vt:lpstr>Modifying an element's inline style</vt:lpstr>
      <vt:lpstr>Modifying an element's inline style</vt:lpstr>
      <vt:lpstr>Example</vt:lpstr>
      <vt:lpstr>Modifying a stylesheet</vt:lpstr>
      <vt:lpstr>Insert Rule Example</vt:lpstr>
      <vt:lpstr>Delete Rule Example</vt:lpstr>
      <vt:lpstr>Adding and removing classes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76</cp:revision>
  <dcterms:modified xsi:type="dcterms:W3CDTF">2025-02-02T17:30:28Z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