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23" r:id="rId5"/>
    <p:sldId id="342" r:id="rId6"/>
    <p:sldId id="343" r:id="rId7"/>
    <p:sldId id="346" r:id="rId8"/>
    <p:sldId id="347" r:id="rId9"/>
    <p:sldId id="348" r:id="rId10"/>
    <p:sldId id="349" r:id="rId11"/>
    <p:sldId id="350" r:id="rId12"/>
    <p:sldId id="351"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form validation. In this lecture we will go through </a:t>
            </a:r>
            <a:r>
              <a:rPr lang="en-US" sz="1100" b="0" dirty="0">
                <a:solidFill>
                  <a:schemeClr val="accent1">
                    <a:lumMod val="50000"/>
                  </a:schemeClr>
                </a:solidFill>
                <a:latin typeface="+mj-lt"/>
                <a:ea typeface="Roboto"/>
                <a:cs typeface="Roboto"/>
                <a:sym typeface="Roboto"/>
              </a:rPr>
              <a:t>Validating Form Data In The Browser, Validating Form Input With JS, Validating Form Data Upon Submission, Validating Each Field As Data Is Entered, and HTML Form Validation.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DE8ACB-78AF-D6D0-5116-6AF28406E2F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6BA1E62-7817-4CFB-C935-F1B57C6392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3E2BF0E-9E4C-84E3-C463-8B932980C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HTML form validation, which can handle basic checks without JavaScript. Built-in validation applies to certain input types like dates and colors. For more control, we use attributes. The required attribute ensures input is not empty. Max and min define value ranges. </a:t>
            </a:r>
            <a:r>
              <a:rPr lang="en-US" dirty="0" err="1"/>
              <a:t>Maxlength</a:t>
            </a:r>
            <a:r>
              <a:rPr lang="en-US" dirty="0"/>
              <a:t> and </a:t>
            </a:r>
            <a:r>
              <a:rPr lang="en-US" dirty="0" err="1"/>
              <a:t>minlength</a:t>
            </a:r>
            <a:r>
              <a:rPr lang="en-US" dirty="0"/>
              <a:t> control input length. Pattern uses regex for validation, and title provides user guidance.</a:t>
            </a:r>
          </a:p>
        </p:txBody>
      </p:sp>
    </p:spTree>
    <p:extLst>
      <p:ext uri="{BB962C8B-B14F-4D97-AF65-F5344CB8AC3E}">
        <p14:creationId xmlns:p14="http://schemas.microsoft.com/office/powerpoint/2010/main" val="107841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CD7021-A2E0-C3E9-BE00-160E2B42B8B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A97516C-CCB8-BF78-E72D-1A03406064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25093B2-1AD9-726C-5E5A-4C79ADC2F0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HTML form validation in action. The age input uses a range with a minimum of 5 and a maximum of 120. The checkbox requires users to agree before submission. The password field has min length and max length attributes to enforce length restrictions. The credit card input uses a pattern to allow exactly 16 digits, with a title providing user guidance. These validations work without JavaScript. Thanks for watching the lecture.</a:t>
            </a:r>
          </a:p>
        </p:txBody>
      </p:sp>
    </p:spTree>
    <p:extLst>
      <p:ext uri="{BB962C8B-B14F-4D97-AF65-F5344CB8AC3E}">
        <p14:creationId xmlns:p14="http://schemas.microsoft.com/office/powerpoint/2010/main" val="303931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Today, we are going to talk about an essential aspect of web development—form validation in the browser. When users fill out forms, ensuring the accuracy of their input is crucial. This not only maintains data integrity but also improves the user experience. Browser validation, especially using JavaScript, helps us catch errors instantly before data is submitted to a server. Let’s explore how this works.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an example of a simple form. On the left, we see the HTML code that creates a basic purchase form. It includes fields for a credit card number, an address, and a checkbox for accepting terms. On the right, we see how this form appears in the browser. Without validation, users can enter incorrect data. Next, we will explore how JavaScript can enforce proper input formats.</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seen a basic form, let us explore how JavaScript helps validate user input. The value attribute stores what the user enters in a field. To validate input, we can use different methods. We can check the length, compare exact values, search for specific text, verify numbers, or match patterns using regular expressions. These methods help ensure that users enter correct and expected data.</a:t>
            </a:r>
          </a:p>
        </p:txBody>
      </p:sp>
    </p:spTree>
    <p:extLst>
      <p:ext uri="{BB962C8B-B14F-4D97-AF65-F5344CB8AC3E}">
        <p14:creationId xmlns:p14="http://schemas.microsoft.com/office/powerpoint/2010/main" val="280018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 us now look at an example of JavaScript form validation in action. Here, we have an input field for a sale price, and JavaScript checks if the entered value is valid. If the field is empty, it shows an error. If the input is not a number, another message appears. Finally, if the number is outside the valid range of 10 to 1000, it displays a warning. This ensures only acceptable values are submitted.</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So far, we have looked at validating user input while typing. Now, let us focus on validation when submitting a form. First, we register a submit handler that runs a validation function. Then, we inspect the input fields using DOM elements to check for errors. If the validation fails, we call </a:t>
            </a:r>
            <a:r>
              <a:rPr lang="en-US" dirty="0" err="1"/>
              <a:t>preventDefault</a:t>
            </a:r>
            <a:r>
              <a:rPr lang="en-US" dirty="0"/>
              <a:t> to stop the form from submitting. This ensures that only valid data is sent to the server.</a:t>
            </a:r>
          </a:p>
        </p:txBody>
      </p:sp>
    </p:spTree>
    <p:extLst>
      <p:ext uri="{BB962C8B-B14F-4D97-AF65-F5344CB8AC3E}">
        <p14:creationId xmlns:p14="http://schemas.microsoft.com/office/powerpoint/2010/main" val="12867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4419AA-9670-1B03-ACB0-16FEBF77A06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B80574-E671-EA47-D916-80B189021B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9740E59-9A84-36AA-98C0-9D306404D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validating form submission. The form includes a checkbox that users must check to agree to the terms of service before submitting. The JavaScript function listens for the submit event and checks if the box is checked. If it is not, </a:t>
            </a:r>
            <a:r>
              <a:rPr lang="en-US" dirty="0" err="1"/>
              <a:t>preventDefault</a:t>
            </a:r>
            <a:r>
              <a:rPr lang="en-US" dirty="0"/>
              <a:t> stops the submission. This ensures users cannot proceed without agreeing, enforcing necessary conditions before data is sent.</a:t>
            </a:r>
          </a:p>
        </p:txBody>
      </p:sp>
    </p:spTree>
    <p:extLst>
      <p:ext uri="{BB962C8B-B14F-4D97-AF65-F5344CB8AC3E}">
        <p14:creationId xmlns:p14="http://schemas.microsoft.com/office/powerpoint/2010/main" val="46947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BA8D88-0253-259A-8DA1-391D4003EB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37ED875-5E33-4FC3-63A3-C227F12F31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5BE610D-BB26-B970-6E37-516685DED7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validating each field as data is entered. We start by registering input handlers to track changes in form fields. Using global variables, we monitor validity and update them when inputs meet the required conditions. On submission, we check if all fields are valid. If any field is still incorrect, </a:t>
            </a:r>
            <a:r>
              <a:rPr lang="en-US" dirty="0" err="1"/>
              <a:t>preventDefault</a:t>
            </a:r>
            <a:r>
              <a:rPr lang="en-US" dirty="0"/>
              <a:t> stops the form from submitting, ensuring only correct data is processed.</a:t>
            </a:r>
          </a:p>
        </p:txBody>
      </p:sp>
    </p:spTree>
    <p:extLst>
      <p:ext uri="{BB962C8B-B14F-4D97-AF65-F5344CB8AC3E}">
        <p14:creationId xmlns:p14="http://schemas.microsoft.com/office/powerpoint/2010/main" val="362843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ECB0BA-53AB-7295-831C-A975A82963B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F47B2AE-7D05-7140-B459-7A6BF7FB72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67CFB94-C949-7716-9F88-FBA87E2BE5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validate a ZIP code field as the user types. The JavaScript script listens for input changes and checks if the value matches a valid pattern. A global variable tracks whether the ZIP code is valid. When the form is submitted, the script ensures the field meets the correct format. If not, </a:t>
            </a:r>
            <a:r>
              <a:rPr lang="en-US" dirty="0" err="1"/>
              <a:t>preventDefault</a:t>
            </a:r>
            <a:r>
              <a:rPr lang="en-US" dirty="0"/>
              <a:t> stops submission, ensuring only properly formatted data is accepted.</a:t>
            </a:r>
          </a:p>
        </p:txBody>
      </p:sp>
    </p:spTree>
    <p:extLst>
      <p:ext uri="{BB962C8B-B14F-4D97-AF65-F5344CB8AC3E}">
        <p14:creationId xmlns:p14="http://schemas.microsoft.com/office/powerpoint/2010/main" val="116093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Form Validation</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Validating Form Data In The Browser | Validating Form Input With JS | Validating Form Data Upon Submission | Validating Each Field As Data Is Entered | HTML Form Validation</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4B9DF8-54EA-10C5-8DA8-5AD002365E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94ACB48-0609-74D7-BB05-744DA9B5CFF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Using HTML form validation</a:t>
            </a:r>
          </a:p>
        </p:txBody>
      </p:sp>
      <p:sp>
        <p:nvSpPr>
          <p:cNvPr id="3" name="Rectangle 1">
            <a:extLst>
              <a:ext uri="{FF2B5EF4-FFF2-40B4-BE49-F238E27FC236}">
                <a16:creationId xmlns:a16="http://schemas.microsoft.com/office/drawing/2014/main" id="{0191B33D-DC73-657F-CCE7-B0469205FDED}"/>
              </a:ext>
            </a:extLst>
          </p:cNvPr>
          <p:cNvSpPr>
            <a:spLocks noGrp="1" noChangeArrowheads="1"/>
          </p:cNvSpPr>
          <p:nvPr>
            <p:ph type="body" idx="4294967295"/>
          </p:nvPr>
        </p:nvSpPr>
        <p:spPr bwMode="auto">
          <a:xfrm>
            <a:off x="311700" y="1048256"/>
            <a:ext cx="852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Built-in Validation:</a:t>
            </a:r>
            <a:r>
              <a:rPr kumimoji="0" lang="en-US" altLang="en-US" sz="1600" b="0" i="0" u="none" strike="noStrike" cap="none" normalizeH="0" baseline="0" dirty="0">
                <a:ln>
                  <a:noFill/>
                </a:ln>
                <a:solidFill>
                  <a:schemeClr val="tx1"/>
                </a:solidFill>
                <a:effectLst/>
                <a:latin typeface="+mj-lt"/>
              </a:rPr>
              <a:t> Some inputs (e.g., date, color) ensure valid values via browser pop-ups.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Attribute-Based Validation:</a:t>
            </a:r>
            <a:r>
              <a:rPr kumimoji="0" lang="en-US" altLang="en-US" sz="1600" b="0" i="0" u="none" strike="noStrike" cap="none" normalizeH="0" baseline="0" dirty="0">
                <a:ln>
                  <a:noFill/>
                </a:ln>
                <a:solidFill>
                  <a:schemeClr val="tx1"/>
                </a:solidFill>
                <a:effectLst/>
                <a:latin typeface="+mj-lt"/>
              </a:rPr>
              <a:t> No JavaScript needed for basic checks:</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required</a:t>
            </a:r>
            <a:r>
              <a:rPr kumimoji="0" lang="en-US" altLang="en-US" sz="1600" b="0" i="0" u="none" strike="noStrike" cap="none" normalizeH="0" baseline="0" dirty="0">
                <a:ln>
                  <a:noFill/>
                </a:ln>
                <a:solidFill>
                  <a:schemeClr val="tx1"/>
                </a:solidFill>
                <a:effectLst/>
                <a:latin typeface="+mj-lt"/>
              </a:rPr>
              <a:t> – Ensures input before submission. </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max / min</a:t>
            </a:r>
            <a:r>
              <a:rPr kumimoji="0" lang="en-US" altLang="en-US" sz="1600" b="0" i="0" u="none" strike="noStrike" cap="none" normalizeH="0" baseline="0" dirty="0">
                <a:ln>
                  <a:noFill/>
                </a:ln>
                <a:solidFill>
                  <a:schemeClr val="tx1"/>
                </a:solidFill>
                <a:effectLst/>
                <a:latin typeface="+mj-lt"/>
              </a:rPr>
              <a:t> – Sets value range (e.g., date, number). </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maxlength</a:t>
            </a:r>
            <a:r>
              <a:rPr kumimoji="0" lang="en-US" altLang="en-US" sz="1600" b="1" i="0" u="none" strike="noStrike" cap="none" normalizeH="0" baseline="0" dirty="0">
                <a:ln>
                  <a:noFill/>
                </a:ln>
                <a:solidFill>
                  <a:schemeClr val="tx1"/>
                </a:solidFill>
                <a:effectLst/>
                <a:latin typeface="+mj-lt"/>
              </a:rPr>
              <a:t> / </a:t>
            </a:r>
            <a:r>
              <a:rPr kumimoji="0" lang="en-US" altLang="en-US" sz="1600" b="1" i="0" u="none" strike="noStrike" cap="none" normalizeH="0" baseline="0" dirty="0" err="1">
                <a:ln>
                  <a:noFill/>
                </a:ln>
                <a:solidFill>
                  <a:schemeClr val="tx1"/>
                </a:solidFill>
                <a:effectLst/>
                <a:latin typeface="+mj-lt"/>
              </a:rPr>
              <a:t>minlength</a:t>
            </a:r>
            <a:r>
              <a:rPr kumimoji="0" lang="en-US" altLang="en-US" sz="1600" b="0" i="0" u="none" strike="noStrike" cap="none" normalizeH="0" baseline="0" dirty="0">
                <a:ln>
                  <a:noFill/>
                </a:ln>
                <a:solidFill>
                  <a:schemeClr val="tx1"/>
                </a:solidFill>
                <a:effectLst/>
                <a:latin typeface="+mj-lt"/>
              </a:rPr>
              <a:t> – Defines input length limits. </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pattern</a:t>
            </a:r>
            <a:r>
              <a:rPr kumimoji="0" lang="en-US" altLang="en-US" sz="1600" b="0" i="0" u="none" strike="noStrike" cap="none" normalizeH="0" baseline="0" dirty="0">
                <a:ln>
                  <a:noFill/>
                </a:ln>
                <a:solidFill>
                  <a:schemeClr val="tx1"/>
                </a:solidFill>
                <a:effectLst/>
                <a:latin typeface="+mj-lt"/>
              </a:rPr>
              <a:t> – Uses regex for validation. </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title</a:t>
            </a:r>
            <a:r>
              <a:rPr kumimoji="0" lang="en-US" altLang="en-US" sz="1600" b="0" i="0" u="none" strike="noStrike" cap="none" normalizeH="0" baseline="0" dirty="0">
                <a:ln>
                  <a:noFill/>
                </a:ln>
                <a:solidFill>
                  <a:schemeClr val="tx1"/>
                </a:solidFill>
                <a:effectLst/>
                <a:latin typeface="+mj-lt"/>
              </a:rPr>
              <a:t> – Provides input guidance with pattern. </a:t>
            </a:r>
          </a:p>
        </p:txBody>
      </p:sp>
    </p:spTree>
    <p:extLst>
      <p:ext uri="{BB962C8B-B14F-4D97-AF65-F5344CB8AC3E}">
        <p14:creationId xmlns:p14="http://schemas.microsoft.com/office/powerpoint/2010/main" val="281809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E549BDC-A9A1-43B8-6230-AFA45891D9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F519187-05CF-9877-F6EA-C3814CAECE7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4" name="Picture 3">
            <a:extLst>
              <a:ext uri="{FF2B5EF4-FFF2-40B4-BE49-F238E27FC236}">
                <a16:creationId xmlns:a16="http://schemas.microsoft.com/office/drawing/2014/main" id="{0DD41A7B-9A51-6844-9A19-33E8845B826D}"/>
              </a:ext>
            </a:extLst>
          </p:cNvPr>
          <p:cNvPicPr>
            <a:picLocks noChangeAspect="1"/>
          </p:cNvPicPr>
          <p:nvPr/>
        </p:nvPicPr>
        <p:blipFill>
          <a:blip r:embed="rId3"/>
          <a:stretch>
            <a:fillRect/>
          </a:stretch>
        </p:blipFill>
        <p:spPr>
          <a:xfrm>
            <a:off x="442243" y="1711871"/>
            <a:ext cx="8259513" cy="2087771"/>
          </a:xfrm>
          <a:prstGeom prst="rect">
            <a:avLst/>
          </a:prstGeom>
        </p:spPr>
      </p:pic>
    </p:spTree>
    <p:extLst>
      <p:ext uri="{BB962C8B-B14F-4D97-AF65-F5344CB8AC3E}">
        <p14:creationId xmlns:p14="http://schemas.microsoft.com/office/powerpoint/2010/main" val="332893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Validating Form Data In The Browser</a:t>
            </a:r>
            <a:endParaRPr lang="en-US" sz="3600" b="1" i="0" dirty="0">
              <a:effectLst/>
              <a:latin typeface="+mj-lt"/>
            </a:endParaRPr>
          </a:p>
        </p:txBody>
      </p:sp>
      <p:pic>
        <p:nvPicPr>
          <p:cNvPr id="4" name="Picture 3" descr="A blue login screen with white text&#10;&#10;Description automatically generated">
            <a:extLst>
              <a:ext uri="{FF2B5EF4-FFF2-40B4-BE49-F238E27FC236}">
                <a16:creationId xmlns:a16="http://schemas.microsoft.com/office/drawing/2014/main" id="{A1575695-E228-4710-7AC5-96089397191F}"/>
              </a:ext>
            </a:extLst>
          </p:cNvPr>
          <p:cNvPicPr>
            <a:picLocks noChangeAspect="1"/>
          </p:cNvPicPr>
          <p:nvPr/>
        </p:nvPicPr>
        <p:blipFill>
          <a:blip r:embed="rId3"/>
          <a:srcRect r="56146"/>
          <a:stretch/>
        </p:blipFill>
        <p:spPr>
          <a:xfrm>
            <a:off x="5983550" y="1258121"/>
            <a:ext cx="2734321" cy="3440354"/>
          </a:xfrm>
          <a:prstGeom prst="roundRect">
            <a:avLst/>
          </a:prstGeom>
        </p:spPr>
      </p:pic>
      <p:sp>
        <p:nvSpPr>
          <p:cNvPr id="7" name="Rectangle 2">
            <a:extLst>
              <a:ext uri="{FF2B5EF4-FFF2-40B4-BE49-F238E27FC236}">
                <a16:creationId xmlns:a16="http://schemas.microsoft.com/office/drawing/2014/main" id="{F197D4AF-E8B9-DE81-D48A-B2AFDE6A8940}"/>
              </a:ext>
            </a:extLst>
          </p:cNvPr>
          <p:cNvSpPr>
            <a:spLocks noGrp="1" noChangeArrowheads="1"/>
          </p:cNvSpPr>
          <p:nvPr>
            <p:ph type="body" idx="4294967295"/>
          </p:nvPr>
        </p:nvSpPr>
        <p:spPr bwMode="auto">
          <a:xfrm>
            <a:off x="311150" y="1341667"/>
            <a:ext cx="543270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Ensures Data Integrity:</a:t>
            </a:r>
            <a:r>
              <a:rPr kumimoji="0" lang="en-US" altLang="en-US" sz="1600" b="0" i="0" u="none" strike="noStrike" cap="none" normalizeH="0" baseline="0" dirty="0">
                <a:ln>
                  <a:noFill/>
                </a:ln>
                <a:solidFill>
                  <a:schemeClr val="tx1"/>
                </a:solidFill>
                <a:effectLst/>
                <a:latin typeface="Arial" panose="020B0604020202020204" pitchFamily="34" charset="0"/>
              </a:rPr>
              <a:t> Enforces correct formats like 16-digit credit cards, valid dates, and U.S. state names.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Enhances User Experience:</a:t>
            </a:r>
            <a:r>
              <a:rPr kumimoji="0" lang="en-US" altLang="en-US" sz="1600" b="0" i="0" u="none" strike="noStrike" cap="none" normalizeH="0" baseline="0" dirty="0">
                <a:ln>
                  <a:noFill/>
                </a:ln>
                <a:solidFill>
                  <a:schemeClr val="tx1"/>
                </a:solidFill>
                <a:effectLst/>
                <a:latin typeface="Arial" panose="020B0604020202020204" pitchFamily="34" charset="0"/>
              </a:rPr>
              <a:t> Browser validation flags errors instantly, reducing reliance on server responses.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Implementation:</a:t>
            </a:r>
            <a:r>
              <a:rPr kumimoji="0" lang="en-US" altLang="en-US" sz="1600" b="0" i="0" u="none" strike="noStrike" cap="none" normalizeH="0" baseline="0" dirty="0">
                <a:ln>
                  <a:noFill/>
                </a:ln>
                <a:solidFill>
                  <a:schemeClr val="tx1"/>
                </a:solidFill>
                <a:effectLst/>
                <a:latin typeface="Arial" panose="020B0604020202020204" pitchFamily="34" charset="0"/>
              </a:rPr>
              <a:t> Uses JavaScript to validate inputs during entry or before form submission.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4" name="Picture 3">
            <a:extLst>
              <a:ext uri="{FF2B5EF4-FFF2-40B4-BE49-F238E27FC236}">
                <a16:creationId xmlns:a16="http://schemas.microsoft.com/office/drawing/2014/main" id="{4FFD415C-BCEF-1850-6D01-355F92502F8F}"/>
              </a:ext>
            </a:extLst>
          </p:cNvPr>
          <p:cNvPicPr>
            <a:picLocks noChangeAspect="1"/>
          </p:cNvPicPr>
          <p:nvPr/>
        </p:nvPicPr>
        <p:blipFill>
          <a:blip r:embed="rId3"/>
          <a:stretch>
            <a:fillRect/>
          </a:stretch>
        </p:blipFill>
        <p:spPr>
          <a:xfrm>
            <a:off x="979155" y="1261965"/>
            <a:ext cx="7185690" cy="3285589"/>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Validating form input with JavaScript</a:t>
            </a:r>
          </a:p>
        </p:txBody>
      </p:sp>
      <p:sp>
        <p:nvSpPr>
          <p:cNvPr id="3" name="Rectangle 1">
            <a:extLst>
              <a:ext uri="{FF2B5EF4-FFF2-40B4-BE49-F238E27FC236}">
                <a16:creationId xmlns:a16="http://schemas.microsoft.com/office/drawing/2014/main" id="{A371E990-2AC3-6B9E-FD5D-639E6986723B}"/>
              </a:ext>
            </a:extLst>
          </p:cNvPr>
          <p:cNvSpPr>
            <a:spLocks noGrp="1" noChangeArrowheads="1"/>
          </p:cNvSpPr>
          <p:nvPr>
            <p:ph type="body" idx="4294967295"/>
          </p:nvPr>
        </p:nvSpPr>
        <p:spPr bwMode="auto">
          <a:xfrm>
            <a:off x="311700" y="1232922"/>
            <a:ext cx="67281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Value Attribute:</a:t>
            </a:r>
            <a:r>
              <a:rPr kumimoji="0" lang="en-US" altLang="en-US" sz="1600" b="0" i="0" u="none" strike="noStrike" cap="none" normalizeH="0" baseline="0" dirty="0">
                <a:ln>
                  <a:noFill/>
                </a:ln>
                <a:solidFill>
                  <a:schemeClr val="tx1"/>
                </a:solidFill>
                <a:effectLst/>
                <a:latin typeface="+mj-lt"/>
              </a:rPr>
              <a:t> Stores user-entered text in an HTML input element.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Validation Methods:</a:t>
            </a:r>
            <a:endParaRPr kumimoji="0" lang="en-US" altLang="en-US" sz="1600" b="0" i="0" u="none" strike="noStrike" cap="none" normalizeH="0" baseline="0" dirty="0">
              <a:ln>
                <a:noFill/>
              </a:ln>
              <a:solidFill>
                <a:schemeClr val="tx1"/>
              </a:solidFill>
              <a:effectLst/>
              <a:latin typeface="+mj-lt"/>
            </a:endParaRP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Check length using .length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Compare exact value with ===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Find specific text using </a:t>
            </a:r>
            <a:r>
              <a:rPr kumimoji="0" lang="en-US" altLang="en-US" sz="1600" b="0" i="0" u="none" strike="noStrike" cap="none" normalizeH="0" baseline="0" dirty="0" err="1">
                <a:ln>
                  <a:noFill/>
                </a:ln>
                <a:solidFill>
                  <a:schemeClr val="tx1"/>
                </a:solidFill>
                <a:effectLst/>
                <a:latin typeface="+mj-lt"/>
              </a:rPr>
              <a:t>indexOf</a:t>
            </a:r>
            <a:r>
              <a:rPr kumimoji="0" lang="en-US" altLang="en-US" sz="1600" b="0" i="0" u="none" strike="noStrike" cap="none" normalizeH="0" baseline="0" dirty="0">
                <a:ln>
                  <a:noFill/>
                </a:ln>
                <a:solidFill>
                  <a:schemeClr val="tx1"/>
                </a:solidFill>
                <a:effectLst/>
                <a:latin typeface="+mj-lt"/>
              </a:rPr>
              <a:t>()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Verify numbers with </a:t>
            </a:r>
            <a:r>
              <a:rPr kumimoji="0" lang="en-US" altLang="en-US" sz="1600" b="0" i="0" u="none" strike="noStrike" cap="none" normalizeH="0" baseline="0" dirty="0" err="1">
                <a:ln>
                  <a:noFill/>
                </a:ln>
                <a:solidFill>
                  <a:schemeClr val="tx1"/>
                </a:solidFill>
                <a:effectLst/>
                <a:latin typeface="+mj-lt"/>
              </a:rPr>
              <a:t>isNaN</a:t>
            </a:r>
            <a:r>
              <a:rPr kumimoji="0" lang="en-US" altLang="en-US" sz="1600" b="0" i="0" u="none" strike="noStrike" cap="none" normalizeH="0" baseline="0" dirty="0">
                <a:ln>
                  <a:noFill/>
                </a:ln>
                <a:solidFill>
                  <a:schemeClr val="tx1"/>
                </a:solidFill>
                <a:effectLst/>
                <a:latin typeface="+mj-lt"/>
              </a:rPr>
              <a:t>()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Match patterns using match() with regex </a:t>
            </a:r>
          </a:p>
        </p:txBody>
      </p:sp>
    </p:spTree>
    <p:extLst>
      <p:ext uri="{BB962C8B-B14F-4D97-AF65-F5344CB8AC3E}">
        <p14:creationId xmlns:p14="http://schemas.microsoft.com/office/powerpoint/2010/main" val="318682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E00412B0-DCF7-45B3-3F14-C077AA85C51B}"/>
              </a:ext>
            </a:extLst>
          </p:cNvPr>
          <p:cNvPicPr>
            <a:picLocks noChangeAspect="1"/>
          </p:cNvPicPr>
          <p:nvPr/>
        </p:nvPicPr>
        <p:blipFill>
          <a:blip r:embed="rId3"/>
          <a:stretch>
            <a:fillRect/>
          </a:stretch>
        </p:blipFill>
        <p:spPr>
          <a:xfrm>
            <a:off x="2056042" y="1314812"/>
            <a:ext cx="4854361" cy="359695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Validating form data upon submission</a:t>
            </a:r>
          </a:p>
        </p:txBody>
      </p:sp>
      <p:sp>
        <p:nvSpPr>
          <p:cNvPr id="3" name="Rectangle 1">
            <a:extLst>
              <a:ext uri="{FF2B5EF4-FFF2-40B4-BE49-F238E27FC236}">
                <a16:creationId xmlns:a16="http://schemas.microsoft.com/office/drawing/2014/main" id="{CC6462EE-A30B-C4F9-85DC-C721EE575DD5}"/>
              </a:ext>
            </a:extLst>
          </p:cNvPr>
          <p:cNvSpPr>
            <a:spLocks noGrp="1" noChangeArrowheads="1"/>
          </p:cNvSpPr>
          <p:nvPr>
            <p:ph type="body" idx="4294967295"/>
          </p:nvPr>
        </p:nvSpPr>
        <p:spPr bwMode="auto">
          <a:xfrm>
            <a:off x="311700" y="1786920"/>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Register Submit Handler:</a:t>
            </a:r>
            <a:r>
              <a:rPr kumimoji="0" lang="en-US" altLang="en-US" sz="1600" b="0" i="0" u="none" strike="noStrike" cap="none" normalizeH="0" baseline="0" dirty="0">
                <a:ln>
                  <a:noFill/>
                </a:ln>
                <a:solidFill>
                  <a:schemeClr val="tx1"/>
                </a:solidFill>
                <a:effectLst/>
                <a:latin typeface="+mj-lt"/>
              </a:rPr>
              <a:t> Attach a validation function to the form's submit event.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Inspect Input Fields:</a:t>
            </a:r>
            <a:r>
              <a:rPr kumimoji="0" lang="en-US" altLang="en-US" sz="1600" b="0" i="0" u="none" strike="noStrike" cap="none" normalizeH="0" baseline="0" dirty="0">
                <a:ln>
                  <a:noFill/>
                </a:ln>
                <a:solidFill>
                  <a:schemeClr val="tx1"/>
                </a:solidFill>
                <a:effectLst/>
                <a:latin typeface="+mj-lt"/>
              </a:rPr>
              <a:t> Use DOM elements and attributes to check user input.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Prevent Invalid Submission:</a:t>
            </a:r>
            <a:r>
              <a:rPr kumimoji="0" lang="en-US" altLang="en-US" sz="1600" b="0" i="0" u="none" strike="noStrike" cap="none" normalizeH="0" baseline="0" dirty="0">
                <a:ln>
                  <a:noFill/>
                </a:ln>
                <a:solidFill>
                  <a:schemeClr val="tx1"/>
                </a:solidFill>
                <a:effectLst/>
                <a:latin typeface="+mj-lt"/>
              </a:rPr>
              <a:t> Call </a:t>
            </a:r>
            <a:r>
              <a:rPr kumimoji="0" lang="en-US" altLang="en-US" sz="1600" b="0" i="0" u="none" strike="noStrike" cap="none" normalizeH="0" baseline="0" dirty="0" err="1">
                <a:ln>
                  <a:noFill/>
                </a:ln>
                <a:solidFill>
                  <a:schemeClr val="tx1"/>
                </a:solidFill>
                <a:effectLst/>
                <a:latin typeface="+mj-lt"/>
              </a:rPr>
              <a:t>preventDefault</a:t>
            </a:r>
            <a:r>
              <a:rPr kumimoji="0" lang="en-US" altLang="en-US" sz="1600" b="0" i="0" u="none" strike="noStrike" cap="none" normalizeH="0" baseline="0" dirty="0">
                <a:ln>
                  <a:noFill/>
                </a:ln>
                <a:solidFill>
                  <a:schemeClr val="tx1"/>
                </a:solidFill>
                <a:effectLst/>
                <a:latin typeface="+mj-lt"/>
              </a:rPr>
              <a:t>() to stop form submission if validation fails.</a:t>
            </a:r>
          </a:p>
        </p:txBody>
      </p:sp>
    </p:spTree>
    <p:extLst>
      <p:ext uri="{BB962C8B-B14F-4D97-AF65-F5344CB8AC3E}">
        <p14:creationId xmlns:p14="http://schemas.microsoft.com/office/powerpoint/2010/main" val="268730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171CFB-C1DF-B232-7C81-F03AB4000CE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EF524C-ABCA-B4E4-5FC0-5E633D2A41A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4" name="Picture 3">
            <a:extLst>
              <a:ext uri="{FF2B5EF4-FFF2-40B4-BE49-F238E27FC236}">
                <a16:creationId xmlns:a16="http://schemas.microsoft.com/office/drawing/2014/main" id="{AD231439-5A9F-BC00-1886-F2FD17299E35}"/>
              </a:ext>
            </a:extLst>
          </p:cNvPr>
          <p:cNvPicPr>
            <a:picLocks noChangeAspect="1"/>
          </p:cNvPicPr>
          <p:nvPr/>
        </p:nvPicPr>
        <p:blipFill>
          <a:blip r:embed="rId3"/>
          <a:stretch>
            <a:fillRect/>
          </a:stretch>
        </p:blipFill>
        <p:spPr>
          <a:xfrm>
            <a:off x="1818816" y="1017725"/>
            <a:ext cx="5506368" cy="4045983"/>
          </a:xfrm>
          <a:prstGeom prst="rect">
            <a:avLst/>
          </a:prstGeom>
        </p:spPr>
      </p:pic>
    </p:spTree>
    <p:extLst>
      <p:ext uri="{BB962C8B-B14F-4D97-AF65-F5344CB8AC3E}">
        <p14:creationId xmlns:p14="http://schemas.microsoft.com/office/powerpoint/2010/main" val="126687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589B6D-089D-15BE-6CEB-6A84887C972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205B62-0FA4-9683-060A-823E3A6D982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200" b="1" i="0" dirty="0">
                <a:effectLst/>
                <a:latin typeface="+mj-lt"/>
              </a:rPr>
              <a:t>Validating each field as data is entered</a:t>
            </a:r>
          </a:p>
        </p:txBody>
      </p:sp>
      <p:sp>
        <p:nvSpPr>
          <p:cNvPr id="2" name="Text Placeholder 1">
            <a:extLst>
              <a:ext uri="{FF2B5EF4-FFF2-40B4-BE49-F238E27FC236}">
                <a16:creationId xmlns:a16="http://schemas.microsoft.com/office/drawing/2014/main" id="{AD864E9D-D494-72D3-43C3-4CF0155BC1C8}"/>
              </a:ext>
            </a:extLst>
          </p:cNvPr>
          <p:cNvSpPr>
            <a:spLocks noGrp="1" noChangeArrowheads="1"/>
          </p:cNvSpPr>
          <p:nvPr>
            <p:ph type="body" idx="4294967295"/>
          </p:nvPr>
        </p:nvSpPr>
        <p:spPr bwMode="auto">
          <a:xfrm>
            <a:off x="311150" y="1232922"/>
            <a:ext cx="852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Register Input Handlers:</a:t>
            </a:r>
            <a:r>
              <a:rPr kumimoji="0" lang="en-US" altLang="en-US" sz="1600" b="0" i="0" u="none" strike="noStrike" cap="none" normalizeH="0" baseline="0" dirty="0">
                <a:ln>
                  <a:noFill/>
                </a:ln>
                <a:solidFill>
                  <a:schemeClr val="tx1"/>
                </a:solidFill>
                <a:effectLst/>
                <a:latin typeface="+mj-lt"/>
              </a:rPr>
              <a:t> Attach event handlers to fields that need validation.</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Track Field Validity:</a:t>
            </a:r>
            <a:r>
              <a:rPr kumimoji="0" lang="en-US" altLang="en-US" sz="1600" b="0" i="0" u="none" strike="noStrike" cap="none" normalizeH="0" baseline="0" dirty="0">
                <a:ln>
                  <a:noFill/>
                </a:ln>
                <a:solidFill>
                  <a:schemeClr val="tx1"/>
                </a:solidFill>
                <a:effectLst/>
                <a:latin typeface="+mj-lt"/>
              </a:rPr>
              <a:t> Use global variables, initially set to false, to monitor input validity.</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Update Validation Status:</a:t>
            </a:r>
            <a:r>
              <a:rPr kumimoji="0" lang="en-US" altLang="en-US" sz="1600" b="0" i="0" u="none" strike="noStrike" cap="none" normalizeH="0" baseline="0" dirty="0">
                <a:ln>
                  <a:noFill/>
                </a:ln>
                <a:solidFill>
                  <a:schemeClr val="tx1"/>
                </a:solidFill>
                <a:effectLst/>
                <a:latin typeface="+mj-lt"/>
              </a:rPr>
              <a:t> Modify global variables within the field’s event handler as needed.</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Validate on Submit:</a:t>
            </a:r>
            <a:r>
              <a:rPr kumimoji="0" lang="en-US" altLang="en-US" sz="1600" b="0" i="0" u="none" strike="noStrike" cap="none" normalizeH="0" baseline="0" dirty="0">
                <a:ln>
                  <a:noFill/>
                </a:ln>
                <a:solidFill>
                  <a:schemeClr val="tx1"/>
                </a:solidFill>
                <a:effectLst/>
                <a:latin typeface="+mj-lt"/>
              </a:rPr>
              <a:t> Ensure all global variables are true before allowing form submission.</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Prevent Invalid Submission:</a:t>
            </a:r>
            <a:r>
              <a:rPr kumimoji="0" lang="en-US" altLang="en-US" sz="1600" b="0" i="0" u="none" strike="noStrike" cap="none" normalizeH="0" baseline="0" dirty="0">
                <a:ln>
                  <a:noFill/>
                </a:ln>
                <a:solidFill>
                  <a:schemeClr val="tx1"/>
                </a:solidFill>
                <a:effectLst/>
                <a:latin typeface="+mj-lt"/>
              </a:rPr>
              <a:t> Call </a:t>
            </a:r>
            <a:r>
              <a:rPr kumimoji="0" lang="en-US" altLang="en-US" sz="1600" b="0" i="0" u="none" strike="noStrike" cap="none" normalizeH="0" baseline="0" dirty="0" err="1">
                <a:ln>
                  <a:noFill/>
                </a:ln>
                <a:solidFill>
                  <a:schemeClr val="tx1"/>
                </a:solidFill>
                <a:effectLst/>
                <a:latin typeface="+mj-lt"/>
              </a:rPr>
              <a:t>preventDefault</a:t>
            </a:r>
            <a:r>
              <a:rPr kumimoji="0" lang="en-US" altLang="en-US" sz="1600" b="0" i="0" u="none" strike="noStrike" cap="none" normalizeH="0" baseline="0" dirty="0">
                <a:ln>
                  <a:noFill/>
                </a:ln>
                <a:solidFill>
                  <a:schemeClr val="tx1"/>
                </a:solidFill>
                <a:effectLst/>
                <a:latin typeface="+mj-lt"/>
              </a:rPr>
              <a:t>() if any field remains invalid.</a:t>
            </a:r>
          </a:p>
        </p:txBody>
      </p:sp>
    </p:spTree>
    <p:extLst>
      <p:ext uri="{BB962C8B-B14F-4D97-AF65-F5344CB8AC3E}">
        <p14:creationId xmlns:p14="http://schemas.microsoft.com/office/powerpoint/2010/main" val="163683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C198A86-1151-94F6-91FB-D008C90993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440D399-32F3-0541-AB18-D0366277663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3" name="Picture 2">
            <a:extLst>
              <a:ext uri="{FF2B5EF4-FFF2-40B4-BE49-F238E27FC236}">
                <a16:creationId xmlns:a16="http://schemas.microsoft.com/office/drawing/2014/main" id="{9EB7D269-D715-F10D-2E86-DDAFC6375C8C}"/>
              </a:ext>
            </a:extLst>
          </p:cNvPr>
          <p:cNvPicPr>
            <a:picLocks noChangeAspect="1"/>
          </p:cNvPicPr>
          <p:nvPr/>
        </p:nvPicPr>
        <p:blipFill>
          <a:blip r:embed="rId3"/>
          <a:stretch>
            <a:fillRect/>
          </a:stretch>
        </p:blipFill>
        <p:spPr>
          <a:xfrm>
            <a:off x="357775" y="1223717"/>
            <a:ext cx="8428450" cy="3299746"/>
          </a:xfrm>
          <a:prstGeom prst="rect">
            <a:avLst/>
          </a:prstGeom>
        </p:spPr>
      </p:pic>
    </p:spTree>
    <p:extLst>
      <p:ext uri="{BB962C8B-B14F-4D97-AF65-F5344CB8AC3E}">
        <p14:creationId xmlns:p14="http://schemas.microsoft.com/office/powerpoint/2010/main" val="28596259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2025-02-06T14:06:40+00:00</DateTime>
  </documentManagement>
</p:properties>
</file>

<file path=customXml/itemProps1.xml><?xml version="1.0" encoding="utf-8"?>
<ds:datastoreItem xmlns:ds="http://schemas.openxmlformats.org/officeDocument/2006/customXml" ds:itemID="{2B43908E-BD79-45D7-A599-C4A0442326C8}"/>
</file>

<file path=customXml/itemProps2.xml><?xml version="1.0" encoding="utf-8"?>
<ds:datastoreItem xmlns:ds="http://schemas.openxmlformats.org/officeDocument/2006/customXml" ds:itemID="{3CACDED4-4B37-457C-948A-39E75FD54CE4}"/>
</file>

<file path=customXml/itemProps3.xml><?xml version="1.0" encoding="utf-8"?>
<ds:datastoreItem xmlns:ds="http://schemas.openxmlformats.org/officeDocument/2006/customXml" ds:itemID="{2F40032C-EF50-4DA8-A092-1FB98BD5EF79}"/>
</file>

<file path=docProps/app.xml><?xml version="1.0" encoding="utf-8"?>
<Properties xmlns="http://schemas.openxmlformats.org/officeDocument/2006/extended-properties" xmlns:vt="http://schemas.openxmlformats.org/officeDocument/2006/docPropsVTypes">
  <TotalTime>2319</TotalTime>
  <Words>1187</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Proxima Nova</vt:lpstr>
      <vt:lpstr>Arial</vt:lpstr>
      <vt:lpstr>Simple Light</vt:lpstr>
      <vt:lpstr>Spearmint</vt:lpstr>
      <vt:lpstr>Form Validation</vt:lpstr>
      <vt:lpstr>Validating Form Data In The Browser</vt:lpstr>
      <vt:lpstr>Example</vt:lpstr>
      <vt:lpstr>Validating form input with JavaScript</vt:lpstr>
      <vt:lpstr>Example</vt:lpstr>
      <vt:lpstr>Validating form data upon submission</vt:lpstr>
      <vt:lpstr>Example</vt:lpstr>
      <vt:lpstr>Validating each field as data is entered</vt:lpstr>
      <vt:lpstr>Example</vt:lpstr>
      <vt:lpstr>Using HTML form validation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78</cp:revision>
  <dcterms:modified xsi:type="dcterms:W3CDTF">2025-02-06T13:55:12Z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