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342" r:id="rId5"/>
    <p:sldId id="323" r:id="rId6"/>
    <p:sldId id="346" r:id="rId7"/>
    <p:sldId id="343" r:id="rId8"/>
    <p:sldId id="348" r:id="rId9"/>
    <p:sldId id="349"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79346" autoAdjust="0"/>
  </p:normalViewPr>
  <p:slideViewPr>
    <p:cSldViewPr snapToGrid="0">
      <p:cViewPr varScale="1">
        <p:scale>
          <a:sx n="86" d="100"/>
          <a:sy n="86" d="100"/>
        </p:scale>
        <p:origin x="113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JavaScript Object Notation. In this lecture we will go through </a:t>
            </a:r>
            <a:r>
              <a:rPr lang="en-US" sz="1100" b="0" dirty="0">
                <a:solidFill>
                  <a:schemeClr val="accent1">
                    <a:lumMod val="50000"/>
                  </a:schemeClr>
                </a:solidFill>
                <a:latin typeface="+mj-lt"/>
                <a:ea typeface="Roboto"/>
                <a:cs typeface="Roboto"/>
                <a:sym typeface="Roboto"/>
              </a:rPr>
              <a:t>introduction to JSON, JSON structure and values, working with JSON, extending and customizing JSON output.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JSON, or JavaScript Object Notation, is a widely used format for data exchange. It provides a structured way to store and transmit data, replacing complex XML. JSON is both human and machine-readable, making it easy to debug and interpret. Its efficiency and speed make it the preferred format for web communication, ensuring quick data transmission and parsing.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D0BF49-54B8-512B-A61F-9B709C7F96C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1E20AD5-5DC9-8DBD-E6D5-B542C394DB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43B1E39-D043-787F-8878-12472FDE0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JSON data consists of different types of values. Strings are text enclosed in double quotes and can include special characters. Numbers can be integers or decimals. Objects store key-value pairs where keys must be strings. Arrays hold ordered values like numbers or text. Boolean values are either true or false, and null represents the absence of a value. These data types make JSON flexible and easy to use.</a:t>
            </a:r>
          </a:p>
        </p:txBody>
      </p:sp>
    </p:spTree>
    <p:extLst>
      <p:ext uri="{BB962C8B-B14F-4D97-AF65-F5344CB8AC3E}">
        <p14:creationId xmlns:p14="http://schemas.microsoft.com/office/powerpoint/2010/main" val="28001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is an example of a JSON data structure. It represents a person named John Doe with multiple attributes. The vehicles key holds an array of objects, each representing a car with make, model, and color. Boolean values indicate marital status and customer history. An empty array shows no known associates, and null represents missing notes. This structure shows how JSON organizes complex data efficiently.</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0B9CAB-3D30-011A-B5D0-87653A2DBB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AB02EC-743E-9D97-D417-525135D87C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66FB04B-297F-1CC6-6170-1EEEF38ED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Working with JSON in JavaScript involves two key methods. </a:t>
            </a:r>
            <a:r>
              <a:rPr lang="en-US" dirty="0" err="1"/>
              <a:t>JSON.parse</a:t>
            </a:r>
            <a:r>
              <a:rPr lang="en-US" dirty="0"/>
              <a:t> converts a JSON string into a JavaScript object, allowing us to work with server data. </a:t>
            </a:r>
            <a:r>
              <a:rPr lang="en-US" dirty="0" err="1"/>
              <a:t>JSON.stringify</a:t>
            </a:r>
            <a:r>
              <a:rPr lang="en-US" dirty="0"/>
              <a:t> does the opposite, converting a JavaScript object into a JSON string, which is useful for sending data to a server. These methods enable smooth communication between applications, making JSON a standard format for data exchange.</a:t>
            </a:r>
          </a:p>
        </p:txBody>
      </p:sp>
    </p:spTree>
    <p:extLst>
      <p:ext uri="{BB962C8B-B14F-4D97-AF65-F5344CB8AC3E}">
        <p14:creationId xmlns:p14="http://schemas.microsoft.com/office/powerpoint/2010/main" val="12867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t>
            </a:r>
            <a:r>
              <a:rPr lang="en-US" dirty="0" err="1"/>
              <a:t>JSON.parse</a:t>
            </a:r>
            <a:r>
              <a:rPr lang="en-US" dirty="0"/>
              <a:t> and </a:t>
            </a:r>
            <a:r>
              <a:rPr lang="en-US" dirty="0" err="1"/>
              <a:t>JSON.stringify</a:t>
            </a:r>
            <a:r>
              <a:rPr lang="en-US" dirty="0"/>
              <a:t> in action. First, we have a JSON string representing a person named James with an age of 35. Using </a:t>
            </a:r>
            <a:r>
              <a:rPr lang="en-US" dirty="0" err="1"/>
              <a:t>JSON.parse</a:t>
            </a:r>
            <a:r>
              <a:rPr lang="en-US" dirty="0"/>
              <a:t>, we convert it into a JavaScript object, allowing us to access and modify properties. After increasing the age by one, we convert it back into a JSON string using </a:t>
            </a:r>
            <a:r>
              <a:rPr lang="en-US" dirty="0" err="1"/>
              <a:t>JSON.stringify</a:t>
            </a:r>
            <a:r>
              <a:rPr lang="en-US" dirty="0"/>
              <a:t>. This process is essential for handling dynamic data in web applications.</a:t>
            </a:r>
          </a:p>
        </p:txBody>
      </p:sp>
    </p:spTree>
    <p:extLst>
      <p:ext uri="{BB962C8B-B14F-4D97-AF65-F5344CB8AC3E}">
        <p14:creationId xmlns:p14="http://schemas.microsoft.com/office/powerpoint/2010/main" val="20460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DBA8D88-0253-259A-8DA1-391D4003EB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37ED875-5E33-4FC3-63A3-C227F12F31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5BE610D-BB26-B970-6E37-516685DED7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So far, we have seen how to work with JSON using parse and stringify. But JSON also allows customization. The reviver function in </a:t>
            </a:r>
            <a:r>
              <a:rPr lang="en-US" dirty="0" err="1"/>
              <a:t>JSON.parse</a:t>
            </a:r>
            <a:r>
              <a:rPr lang="en-US" dirty="0"/>
              <a:t> modifies values while parsing, such as converting dates. The replacer in </a:t>
            </a:r>
            <a:r>
              <a:rPr lang="en-US" dirty="0" err="1"/>
              <a:t>JSON.stringify</a:t>
            </a:r>
            <a:r>
              <a:rPr lang="en-US" dirty="0"/>
              <a:t> filters or transforms data before converting. Finally, the spacer option adds indentation, making the output more readable. These features make JSON even more powerful.</a:t>
            </a:r>
          </a:p>
        </p:txBody>
      </p:sp>
    </p:spTree>
    <p:extLst>
      <p:ext uri="{BB962C8B-B14F-4D97-AF65-F5344CB8AC3E}">
        <p14:creationId xmlns:p14="http://schemas.microsoft.com/office/powerpoint/2010/main" val="362843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AECB0BA-53AB-7295-831C-A975A82963B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F47B2AE-7D05-7140-B459-7A6BF7FB72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67CFB94-C949-7716-9F88-FBA87E2BE5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the previous slide, we discussed how JSON dot parse can modify values using a reviver function. Here, we see an example with dates. Initially, a date object is created and converted into a JSON string. However, when parsed back, the date is treated as a string. To fix this, a reviver function is used to detect the date key and convert it back into a Date object, ensuring proper data handling in JavaScript. Thanks for watching the lecture.</a:t>
            </a:r>
          </a:p>
        </p:txBody>
      </p:sp>
    </p:spTree>
    <p:extLst>
      <p:ext uri="{BB962C8B-B14F-4D97-AF65-F5344CB8AC3E}">
        <p14:creationId xmlns:p14="http://schemas.microsoft.com/office/powerpoint/2010/main" val="116093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JavaScript Object Notation (JSON)</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Introduction to JSON | JSON structure and Values | Working With JSON | Extending and Customizing JSON Output</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solidFill>
                  <a:schemeClr val="accent1">
                    <a:lumMod val="50000"/>
                  </a:schemeClr>
                </a:solidFill>
                <a:latin typeface="+mj-lt"/>
                <a:ea typeface="Roboto"/>
                <a:cs typeface="Roboto"/>
                <a:sym typeface="Roboto"/>
              </a:rPr>
              <a:t>Introduction to JSON</a:t>
            </a:r>
            <a:endParaRPr lang="en-US" sz="3600" b="1" i="0" dirty="0">
              <a:effectLst/>
              <a:latin typeface="+mj-lt"/>
            </a:endParaRPr>
          </a:p>
        </p:txBody>
      </p:sp>
      <p:pic>
        <p:nvPicPr>
          <p:cNvPr id="3" name="Picture 2" descr="A blue and black text&#10;&#10;Description automatically generated">
            <a:extLst>
              <a:ext uri="{FF2B5EF4-FFF2-40B4-BE49-F238E27FC236}">
                <a16:creationId xmlns:a16="http://schemas.microsoft.com/office/drawing/2014/main" id="{7FED8299-8A5A-D254-6D4A-0F9C3D5A5826}"/>
              </a:ext>
            </a:extLst>
          </p:cNvPr>
          <p:cNvPicPr>
            <a:picLocks noChangeAspect="1"/>
          </p:cNvPicPr>
          <p:nvPr/>
        </p:nvPicPr>
        <p:blipFill>
          <a:blip r:embed="rId3"/>
          <a:srcRect l="20490" t="17525" r="20097" b="19750"/>
          <a:stretch/>
        </p:blipFill>
        <p:spPr>
          <a:xfrm>
            <a:off x="5666600" y="1751736"/>
            <a:ext cx="3361989" cy="1857518"/>
          </a:xfrm>
          <a:prstGeom prst="rect">
            <a:avLst/>
          </a:prstGeom>
        </p:spPr>
      </p:pic>
      <p:sp>
        <p:nvSpPr>
          <p:cNvPr id="5" name="Rectangle 1">
            <a:extLst>
              <a:ext uri="{FF2B5EF4-FFF2-40B4-BE49-F238E27FC236}">
                <a16:creationId xmlns:a16="http://schemas.microsoft.com/office/drawing/2014/main" id="{D34D4708-79CF-4E67-BD47-369285465EFF}"/>
              </a:ext>
            </a:extLst>
          </p:cNvPr>
          <p:cNvSpPr>
            <a:spLocks noGrp="1" noChangeArrowheads="1"/>
          </p:cNvSpPr>
          <p:nvPr>
            <p:ph type="body" idx="4294967295"/>
          </p:nvPr>
        </p:nvSpPr>
        <p:spPr bwMode="auto">
          <a:xfrm>
            <a:off x="311150" y="1341667"/>
            <a:ext cx="53554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JSON for Data Exchange:</a:t>
            </a:r>
            <a:r>
              <a:rPr kumimoji="0" lang="en-US" altLang="en-US" sz="1600" b="0" i="0" u="none" strike="noStrike" cap="none" normalizeH="0" baseline="0" dirty="0">
                <a:ln>
                  <a:noFill/>
                </a:ln>
                <a:solidFill>
                  <a:schemeClr val="tx1"/>
                </a:solidFill>
                <a:effectLst/>
                <a:latin typeface="+mj-lt"/>
              </a:rPr>
              <a:t> A structured format that replaces unstructured text and complex XML.</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Human &amp; Machine Readable:</a:t>
            </a:r>
            <a:r>
              <a:rPr kumimoji="0" lang="en-US" altLang="en-US" sz="1600" b="0" i="0" u="none" strike="noStrike" cap="none" normalizeH="0" baseline="0" dirty="0">
                <a:ln>
                  <a:noFill/>
                </a:ln>
                <a:solidFill>
                  <a:schemeClr val="tx1"/>
                </a:solidFill>
                <a:effectLst/>
                <a:latin typeface="+mj-lt"/>
              </a:rPr>
              <a:t> Easy to debug and interpret by both developers and computers.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Efficient &amp; Fast:</a:t>
            </a:r>
            <a:r>
              <a:rPr kumimoji="0" lang="en-US" altLang="en-US" sz="1600" b="0" i="0" u="none" strike="noStrike" cap="none" normalizeH="0" baseline="0" dirty="0">
                <a:ln>
                  <a:noFill/>
                </a:ln>
                <a:solidFill>
                  <a:schemeClr val="tx1"/>
                </a:solidFill>
                <a:effectLst/>
                <a:latin typeface="+mj-lt"/>
              </a:rPr>
              <a:t> Enables quick transmission and parsing, making it the standard for web 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6E473B2-36BB-F0FB-F580-964A7CBF67B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7F8FC30-C75F-6594-1D4A-1FD9AEFF3D7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JSON Structure and Values</a:t>
            </a:r>
          </a:p>
        </p:txBody>
      </p:sp>
      <p:sp>
        <p:nvSpPr>
          <p:cNvPr id="2" name="Text Placeholder 1">
            <a:extLst>
              <a:ext uri="{FF2B5EF4-FFF2-40B4-BE49-F238E27FC236}">
                <a16:creationId xmlns:a16="http://schemas.microsoft.com/office/drawing/2014/main" id="{D0B17F68-EAEC-D526-D0E5-841ADEB41427}"/>
              </a:ext>
            </a:extLst>
          </p:cNvPr>
          <p:cNvSpPr>
            <a:spLocks noGrp="1" noChangeArrowheads="1"/>
          </p:cNvSpPr>
          <p:nvPr>
            <p:ph type="body" idx="4294967295"/>
          </p:nvPr>
        </p:nvSpPr>
        <p:spPr bwMode="auto">
          <a:xfrm>
            <a:off x="311700" y="1186770"/>
            <a:ext cx="71176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String:</a:t>
            </a:r>
            <a:r>
              <a:rPr kumimoji="0" lang="en-US" altLang="en-US" sz="1600" b="0" i="0" u="none" strike="noStrike" cap="none" normalizeH="0" baseline="0" dirty="0">
                <a:ln>
                  <a:noFill/>
                </a:ln>
                <a:solidFill>
                  <a:schemeClr val="tx1"/>
                </a:solidFill>
                <a:effectLst/>
                <a:latin typeface="+mj-lt"/>
              </a:rPr>
              <a:t> Unicode text in "", with special characters escaped (e.g., \n, \t,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Number:</a:t>
            </a:r>
            <a:r>
              <a:rPr kumimoji="0" lang="en-US" altLang="en-US" sz="1600" b="0" i="0" u="none" strike="noStrike" cap="none" normalizeH="0" baseline="0" dirty="0">
                <a:ln>
                  <a:noFill/>
                </a:ln>
                <a:solidFill>
                  <a:schemeClr val="tx1"/>
                </a:solidFill>
                <a:effectLst/>
                <a:latin typeface="+mj-lt"/>
              </a:rPr>
              <a:t> Integers or decimals (e.g., 42, 3.141, -1.1e-5).</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Object:</a:t>
            </a:r>
            <a:r>
              <a:rPr kumimoji="0" lang="en-US" altLang="en-US" sz="1600" b="0" i="0" u="none" strike="noStrike" cap="none" normalizeH="0" baseline="0" dirty="0">
                <a:ln>
                  <a:noFill/>
                </a:ln>
                <a:solidFill>
                  <a:schemeClr val="tx1"/>
                </a:solidFill>
                <a:effectLst/>
                <a:latin typeface="+mj-lt"/>
              </a:rPr>
              <a:t> {} with key-value pairs ("key": value), keys must be strings.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Array:</a:t>
            </a:r>
            <a:r>
              <a:rPr kumimoji="0" lang="en-US" altLang="en-US" sz="1600" b="0" i="0" u="none" strike="noStrike" cap="none" normalizeH="0" baseline="0" dirty="0">
                <a:ln>
                  <a:noFill/>
                </a:ln>
                <a:solidFill>
                  <a:schemeClr val="tx1"/>
                </a:solidFill>
                <a:effectLst/>
                <a:latin typeface="+mj-lt"/>
              </a:rPr>
              <a:t> [] with ordered values (e.g., [13, "blue"]).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Boolean:</a:t>
            </a:r>
            <a:r>
              <a:rPr kumimoji="0" lang="en-US" altLang="en-US" sz="1600" b="0" i="0" u="none" strike="noStrike" cap="none" normalizeH="0" baseline="0" dirty="0">
                <a:ln>
                  <a:noFill/>
                </a:ln>
                <a:solidFill>
                  <a:schemeClr val="tx1"/>
                </a:solidFill>
                <a:effectLst/>
                <a:latin typeface="+mj-lt"/>
              </a:rPr>
              <a:t> true or false.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null:</a:t>
            </a:r>
            <a:r>
              <a:rPr kumimoji="0" lang="en-US" altLang="en-US" sz="1600" b="0" i="0" u="none" strike="noStrike" cap="none" normalizeH="0" baseline="0" dirty="0">
                <a:ln>
                  <a:noFill/>
                </a:ln>
                <a:solidFill>
                  <a:schemeClr val="tx1"/>
                </a:solidFill>
                <a:effectLst/>
                <a:latin typeface="+mj-lt"/>
              </a:rPr>
              <a:t> Represents "nothing."</a:t>
            </a:r>
          </a:p>
        </p:txBody>
      </p:sp>
    </p:spTree>
    <p:extLst>
      <p:ext uri="{BB962C8B-B14F-4D97-AF65-F5344CB8AC3E}">
        <p14:creationId xmlns:p14="http://schemas.microsoft.com/office/powerpoint/2010/main" val="318682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p>
        </p:txBody>
      </p:sp>
      <p:pic>
        <p:nvPicPr>
          <p:cNvPr id="3" name="Picture 2">
            <a:extLst>
              <a:ext uri="{FF2B5EF4-FFF2-40B4-BE49-F238E27FC236}">
                <a16:creationId xmlns:a16="http://schemas.microsoft.com/office/drawing/2014/main" id="{E93073F0-9A66-6B55-3D38-03697B7153B9}"/>
              </a:ext>
            </a:extLst>
          </p:cNvPr>
          <p:cNvPicPr>
            <a:picLocks noChangeAspect="1"/>
          </p:cNvPicPr>
          <p:nvPr/>
        </p:nvPicPr>
        <p:blipFill>
          <a:blip r:embed="rId3"/>
          <a:stretch>
            <a:fillRect/>
          </a:stretch>
        </p:blipFill>
        <p:spPr>
          <a:xfrm>
            <a:off x="1060448" y="1017725"/>
            <a:ext cx="4892464" cy="3817951"/>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A34AA2-3367-C4C7-66DF-7797A03DB13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78D820-CABD-74AE-EB88-ADB3AD2FDEC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Working with JSON</a:t>
            </a:r>
          </a:p>
        </p:txBody>
      </p:sp>
      <p:sp>
        <p:nvSpPr>
          <p:cNvPr id="2" name="Text Placeholder 1">
            <a:extLst>
              <a:ext uri="{FF2B5EF4-FFF2-40B4-BE49-F238E27FC236}">
                <a16:creationId xmlns:a16="http://schemas.microsoft.com/office/drawing/2014/main" id="{A0DA1472-588B-2D54-D6E4-9E8A6A99C044}"/>
              </a:ext>
            </a:extLst>
          </p:cNvPr>
          <p:cNvSpPr>
            <a:spLocks noGrp="1" noChangeArrowheads="1"/>
          </p:cNvSpPr>
          <p:nvPr>
            <p:ph type="body" idx="4294967295"/>
          </p:nvPr>
        </p:nvSpPr>
        <p:spPr bwMode="auto">
          <a:xfrm>
            <a:off x="311150" y="1786921"/>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JSON.parse</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 Converts a JSON string into a JavaScript object (e.g., '[1,"two",null]' → [1,"two",null]). Used for server data.</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JSON.stringify</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 Converts a JavaScript object into a JSON string. Used for sending data to a server. (e.g., new Date('2020-08-06') → "2020-08-06T00:00:00.000Z").</a:t>
            </a:r>
          </a:p>
        </p:txBody>
      </p:sp>
    </p:spTree>
    <p:extLst>
      <p:ext uri="{BB962C8B-B14F-4D97-AF65-F5344CB8AC3E}">
        <p14:creationId xmlns:p14="http://schemas.microsoft.com/office/powerpoint/2010/main" val="268730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98673336-A88C-9C7E-74F9-BF07FF60E9DF}"/>
              </a:ext>
            </a:extLst>
          </p:cNvPr>
          <p:cNvPicPr>
            <a:picLocks noChangeAspect="1"/>
          </p:cNvPicPr>
          <p:nvPr/>
        </p:nvPicPr>
        <p:blipFill>
          <a:blip r:embed="rId3"/>
          <a:stretch>
            <a:fillRect/>
          </a:stretch>
        </p:blipFill>
        <p:spPr>
          <a:xfrm>
            <a:off x="888968" y="1727191"/>
            <a:ext cx="7093592" cy="2054696"/>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2589B6D-089D-15BE-6CEB-6A84887C972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D205B62-0FA4-9683-060A-823E3A6D982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i="0" dirty="0">
                <a:effectLst/>
                <a:latin typeface="+mj-lt"/>
              </a:rPr>
              <a:t>Extending and customizing JSON output</a:t>
            </a:r>
          </a:p>
        </p:txBody>
      </p:sp>
      <p:sp>
        <p:nvSpPr>
          <p:cNvPr id="3" name="Rectangle 1">
            <a:extLst>
              <a:ext uri="{FF2B5EF4-FFF2-40B4-BE49-F238E27FC236}">
                <a16:creationId xmlns:a16="http://schemas.microsoft.com/office/drawing/2014/main" id="{681A9446-C9E2-BBAF-1601-BFC5DA4B50AD}"/>
              </a:ext>
            </a:extLst>
          </p:cNvPr>
          <p:cNvSpPr>
            <a:spLocks noGrp="1" noChangeArrowheads="1"/>
          </p:cNvSpPr>
          <p:nvPr>
            <p:ph type="body" idx="4294967295"/>
          </p:nvPr>
        </p:nvSpPr>
        <p:spPr bwMode="auto">
          <a:xfrm>
            <a:off x="311150" y="1417589"/>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JSON.parse</a:t>
            </a:r>
            <a:r>
              <a:rPr kumimoji="0" lang="en-US" altLang="en-US" sz="1600" b="1" i="0" u="none" strike="noStrike" cap="none" normalizeH="0" baseline="0" dirty="0">
                <a:ln>
                  <a:noFill/>
                </a:ln>
                <a:solidFill>
                  <a:schemeClr val="tx1"/>
                </a:solidFill>
                <a:effectLst/>
                <a:latin typeface="+mj-lt"/>
              </a:rPr>
              <a:t>() Reviver:</a:t>
            </a:r>
            <a:r>
              <a:rPr kumimoji="0" lang="en-US" altLang="en-US" sz="1600" b="0" i="0" u="none" strike="noStrike" cap="none" normalizeH="0" baseline="0" dirty="0">
                <a:ln>
                  <a:noFill/>
                </a:ln>
                <a:solidFill>
                  <a:schemeClr val="tx1"/>
                </a:solidFill>
                <a:effectLst/>
                <a:latin typeface="+mj-lt"/>
              </a:rPr>
              <a:t> Modifies parsed values (e.g., converts "2010-12-30" to a Date object).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JSON.stringify</a:t>
            </a:r>
            <a:r>
              <a:rPr kumimoji="0" lang="en-US" altLang="en-US" sz="1600" b="1" i="0" u="none" strike="noStrike" cap="none" normalizeH="0" baseline="0" dirty="0">
                <a:ln>
                  <a:noFill/>
                </a:ln>
                <a:solidFill>
                  <a:schemeClr val="tx1"/>
                </a:solidFill>
                <a:effectLst/>
                <a:latin typeface="+mj-lt"/>
              </a:rPr>
              <a:t>() Replacer:</a:t>
            </a:r>
            <a:r>
              <a:rPr kumimoji="0" lang="en-US" altLang="en-US" sz="1600" b="0" i="0" u="none" strike="noStrike" cap="none" normalizeH="0" baseline="0" dirty="0">
                <a:ln>
                  <a:noFill/>
                </a:ln>
                <a:solidFill>
                  <a:schemeClr val="tx1"/>
                </a:solidFill>
                <a:effectLst/>
                <a:latin typeface="+mj-lt"/>
              </a:rPr>
              <a:t> Customizes output; can filter properties or transform data (e.g., ["</a:t>
            </a:r>
            <a:r>
              <a:rPr kumimoji="0" lang="en-US" altLang="en-US" sz="1600" b="0" i="0" u="none" strike="noStrike" cap="none" normalizeH="0" baseline="0" dirty="0" err="1">
                <a:ln>
                  <a:noFill/>
                </a:ln>
                <a:solidFill>
                  <a:schemeClr val="tx1"/>
                </a:solidFill>
                <a:effectLst/>
                <a:latin typeface="+mj-lt"/>
              </a:rPr>
              <a:t>a","b</a:t>
            </a:r>
            <a:r>
              <a:rPr kumimoji="0" lang="en-US" altLang="en-US" sz="1600" b="0" i="0" u="none" strike="noStrike" cap="none" normalizeH="0" baseline="0" dirty="0">
                <a:ln>
                  <a:noFill/>
                </a:ln>
                <a:solidFill>
                  <a:schemeClr val="tx1"/>
                </a:solidFill>
                <a:effectLst/>
                <a:latin typeface="+mj-lt"/>
              </a:rPr>
              <a:t>"] includes only selected keys).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JSON.stringify</a:t>
            </a:r>
            <a:r>
              <a:rPr kumimoji="0" lang="en-US" altLang="en-US" sz="1600" b="1" i="0" u="none" strike="noStrike" cap="none" normalizeH="0" baseline="0" dirty="0">
                <a:ln>
                  <a:noFill/>
                </a:ln>
                <a:solidFill>
                  <a:schemeClr val="tx1"/>
                </a:solidFill>
                <a:effectLst/>
                <a:latin typeface="+mj-lt"/>
              </a:rPr>
              <a:t>() Spacer:</a:t>
            </a:r>
            <a:r>
              <a:rPr kumimoji="0" lang="en-US" altLang="en-US" sz="1600" b="0" i="0" u="none" strike="noStrike" cap="none" normalizeH="0" baseline="0" dirty="0">
                <a:ln>
                  <a:noFill/>
                </a:ln>
                <a:solidFill>
                  <a:schemeClr val="tx1"/>
                </a:solidFill>
                <a:effectLst/>
                <a:latin typeface="+mj-lt"/>
              </a:rPr>
              <a:t> Adds indentation for readability (e.g., " " adds two spaces per level).</a:t>
            </a:r>
          </a:p>
        </p:txBody>
      </p:sp>
    </p:spTree>
    <p:extLst>
      <p:ext uri="{BB962C8B-B14F-4D97-AF65-F5344CB8AC3E}">
        <p14:creationId xmlns:p14="http://schemas.microsoft.com/office/powerpoint/2010/main" val="163683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C198A86-1151-94F6-91FB-D008C90993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440D399-32F3-0541-AB18-D0366277663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Example</a:t>
            </a:r>
          </a:p>
        </p:txBody>
      </p:sp>
      <p:pic>
        <p:nvPicPr>
          <p:cNvPr id="4" name="Picture 3">
            <a:extLst>
              <a:ext uri="{FF2B5EF4-FFF2-40B4-BE49-F238E27FC236}">
                <a16:creationId xmlns:a16="http://schemas.microsoft.com/office/drawing/2014/main" id="{DAAFE3BD-46CA-A199-8446-E9E1D9AF7677}"/>
              </a:ext>
            </a:extLst>
          </p:cNvPr>
          <p:cNvPicPr>
            <a:picLocks noChangeAspect="1"/>
          </p:cNvPicPr>
          <p:nvPr/>
        </p:nvPicPr>
        <p:blipFill>
          <a:blip r:embed="rId3"/>
          <a:stretch>
            <a:fillRect/>
          </a:stretch>
        </p:blipFill>
        <p:spPr>
          <a:xfrm>
            <a:off x="898108" y="1574661"/>
            <a:ext cx="7496163" cy="2340392"/>
          </a:xfrm>
          <a:prstGeom prst="rect">
            <a:avLst/>
          </a:prstGeom>
        </p:spPr>
      </p:pic>
    </p:spTree>
    <p:extLst>
      <p:ext uri="{BB962C8B-B14F-4D97-AF65-F5344CB8AC3E}">
        <p14:creationId xmlns:p14="http://schemas.microsoft.com/office/powerpoint/2010/main" val="28596259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2025-02-06T14:06:41+00:00</DateTime>
  </documentManagement>
</p:properties>
</file>

<file path=customXml/itemProps1.xml><?xml version="1.0" encoding="utf-8"?>
<ds:datastoreItem xmlns:ds="http://schemas.openxmlformats.org/officeDocument/2006/customXml" ds:itemID="{56132867-D773-4BAF-83B1-51997E4F03EE}"/>
</file>

<file path=customXml/itemProps2.xml><?xml version="1.0" encoding="utf-8"?>
<ds:datastoreItem xmlns:ds="http://schemas.openxmlformats.org/officeDocument/2006/customXml" ds:itemID="{AA6769AA-CB0E-431B-952B-2341F6D8B08F}"/>
</file>

<file path=customXml/itemProps3.xml><?xml version="1.0" encoding="utf-8"?>
<ds:datastoreItem xmlns:ds="http://schemas.openxmlformats.org/officeDocument/2006/customXml" ds:itemID="{CDBA658B-8D18-4C83-B465-13C94EC2CAC7}"/>
</file>

<file path=docProps/app.xml><?xml version="1.0" encoding="utf-8"?>
<Properties xmlns="http://schemas.openxmlformats.org/officeDocument/2006/extended-properties" xmlns:vt="http://schemas.openxmlformats.org/officeDocument/2006/docPropsVTypes">
  <TotalTime>2336</TotalTime>
  <Words>907</Words>
  <Application>Microsoft Office PowerPoint</Application>
  <PresentationFormat>On-screen Show (16:9)</PresentationFormat>
  <Paragraphs>31</Paragraphs>
  <Slides>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Proxima Nova</vt:lpstr>
      <vt:lpstr>Simple Light</vt:lpstr>
      <vt:lpstr>Spearmint</vt:lpstr>
      <vt:lpstr>JavaScript Object Notation (JSON)</vt:lpstr>
      <vt:lpstr>Introduction to JSON</vt:lpstr>
      <vt:lpstr>JSON Structure and Values</vt:lpstr>
      <vt:lpstr>Example</vt:lpstr>
      <vt:lpstr>Working with JSON</vt:lpstr>
      <vt:lpstr>Example</vt:lpstr>
      <vt:lpstr>Extending and customizing JSON output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80</cp:revision>
  <dcterms:modified xsi:type="dcterms:W3CDTF">2025-02-06T14:03:14Z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