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351" r:id="rId5"/>
    <p:sldId id="350" r:id="rId6"/>
    <p:sldId id="323" r:id="rId7"/>
    <p:sldId id="346" r:id="rId8"/>
    <p:sldId id="343" r:id="rId9"/>
    <p:sldId id="352" r:id="rId10"/>
    <p:sldId id="353" r:id="rId11"/>
    <p:sldId id="354" r:id="rId12"/>
    <p:sldId id="355"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Regular Expressions. In this lecture we will go through introduction to regular expression, special characters, character ranges, meta characters, mode modifiers, and will se how to determine what matches in string pattern</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E4D2E6-A8A4-CEBA-A91C-3A815986653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0D7F549-A6C6-CF2D-D9C8-11B7252B7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14FF3B1-00E8-EE4D-6B2A-6C579CFD69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determine what matches in a regex pattern, we use the exec method. It searches a string and returns the match as an array or null if no match is found. Parentheses in a regex capture specific parts of the match for later use. For example, capturing groups help extract certain elements from a string. The result array stores the full match first, followed by captured groups. Next, we will see examples of this in use.</a:t>
            </a:r>
          </a:p>
        </p:txBody>
      </p:sp>
    </p:spTree>
    <p:extLst>
      <p:ext uri="{BB962C8B-B14F-4D97-AF65-F5344CB8AC3E}">
        <p14:creationId xmlns:p14="http://schemas.microsoft.com/office/powerpoint/2010/main" val="1335815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7AA5F5-3622-F59E-1E5E-D3CE3BD2286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61A73E1-DA12-FFBF-A261-4A5ABB2BC8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9053586-C072-0DA7-EBFA-43E4FB9574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an example using the exec method in JavaScript. The regex pattern searches for a letter t followed by one or more characters and ending with r. The exec function checks if the string contains a match. If no match is found, it prints no match. Otherwise, it logs the matched text. In this case, it finds the phrase the bar. This demonstrates how regex can extract specific patterns from text. Thanks for watching the lecture.</a:t>
            </a:r>
          </a:p>
        </p:txBody>
      </p:sp>
    </p:spTree>
    <p:extLst>
      <p:ext uri="{BB962C8B-B14F-4D97-AF65-F5344CB8AC3E}">
        <p14:creationId xmlns:p14="http://schemas.microsoft.com/office/powerpoint/2010/main" val="133517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Today we will discuss regular expressions, commonly known as regex. Many programs need to check if a string follows a specific pattern. For example, we use regex to validate phone numbers or search for specific DNA sequences. Regex is a powerful tool for matching and manipulating text. It is widely used in programming languages like JavaScript to streamline text processing tasks efficiently.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F7D10C-3585-CD0C-86CC-1337315430C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A643A54-41C0-7DEB-E5BD-093EEF7894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CB99B8E-3F60-9577-3CB9-2459147633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Regular expressions in JavaScript are defined using the Reg Exp object or slashes. For example, let re equal slash ABC slash creates a regex pattern. This pattern matches any string containing ABC. The test function checks if a string matches the pattern, returning true or false. Regex is useful for searching text, validating input, and manipulating strings efficiently in programming.</a:t>
            </a:r>
          </a:p>
        </p:txBody>
      </p:sp>
    </p:spTree>
    <p:extLst>
      <p:ext uri="{BB962C8B-B14F-4D97-AF65-F5344CB8AC3E}">
        <p14:creationId xmlns:p14="http://schemas.microsoft.com/office/powerpoint/2010/main" val="1232105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we will look at special characters in regular expressions. The star matches the preceding character zero or more times. The plus matches one or more times. The question mark allows zero or one occurrence. The caret ensures a match at the beginning, while the dollar sign matches at the end. The vertical bar acts as an OR operator. Next, we will explore practical examples of using these special characters.</a:t>
            </a:r>
          </a:p>
        </p:txBody>
      </p:sp>
    </p:spTree>
    <p:extLst>
      <p:ext uri="{BB962C8B-B14F-4D97-AF65-F5344CB8AC3E}">
        <p14:creationId xmlns:p14="http://schemas.microsoft.com/office/powerpoint/2010/main" val="75624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discuss character ranges in regular expressions. Square brackets are used to match any character within a defined range. For example, using brackets with vowels matches any vowel, and using zero to nine matches any digit. The caret inside brackets negates the range, meaning it excludes certain characters. This is useful for defining flexible patterns in text matching. Next, we will see some examples in action.</a:t>
            </a:r>
          </a:p>
        </p:txBody>
      </p:sp>
    </p:spTree>
    <p:extLst>
      <p:ext uri="{BB962C8B-B14F-4D97-AF65-F5344CB8AC3E}">
        <p14:creationId xmlns:p14="http://schemas.microsoft.com/office/powerpoint/2010/main" val="39850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0B9CAB-3D30-011A-B5D0-87653A2DBB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AB02EC-743E-9D97-D417-525135D87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66FB04B-297F-1CC6-6170-1EEEF38ED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Metacharacters play an important role in regular expressions. They represent a class of characters within a pattern. One common metacharacter is the period, which matches any single character except a newline. For example, a pattern with a period can match different variations of a word. Other metacharacters begin with a backslash and have unique functions. Next, we will explore these in more detail.</a:t>
            </a:r>
          </a:p>
        </p:txBody>
      </p:sp>
    </p:spTree>
    <p:extLst>
      <p:ext uri="{BB962C8B-B14F-4D97-AF65-F5344CB8AC3E}">
        <p14:creationId xmlns:p14="http://schemas.microsoft.com/office/powerpoint/2010/main" val="12867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 us look at selected metacharacters in regular expressions. The period matches any character except a newline. The backslash w matches any word character, while backslash W matches non-word characters. Similarly, backslash d matches digits, and backslash D matches non-digits. Backslash s represents whitespace, whereas backslash S matches non-whitespace characters. Next, we will see these in practice.</a:t>
            </a:r>
          </a:p>
        </p:txBody>
      </p:sp>
    </p:spTree>
    <p:extLst>
      <p:ext uri="{BB962C8B-B14F-4D97-AF65-F5344CB8AC3E}">
        <p14:creationId xmlns:p14="http://schemas.microsoft.com/office/powerpoint/2010/main" val="204609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Mode modifiers or flags change how a regex pattern behaves. They are placed after the second slash in a regex. For example, the </a:t>
            </a:r>
            <a:r>
              <a:rPr lang="en-US" dirty="0" err="1"/>
              <a:t>i</a:t>
            </a:r>
            <a:r>
              <a:rPr lang="en-US" dirty="0"/>
              <a:t> flag makes the match case insensitive, meaning uppercase and lowercase letters are treated the same. This is useful when searching text without worrying about capitalization. Flags help refine search behavior. Next, we will explore other useful regex flags.</a:t>
            </a:r>
          </a:p>
        </p:txBody>
      </p:sp>
    </p:spTree>
    <p:extLst>
      <p:ext uri="{BB962C8B-B14F-4D97-AF65-F5344CB8AC3E}">
        <p14:creationId xmlns:p14="http://schemas.microsoft.com/office/powerpoint/2010/main" val="2073003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selected mode modifiers in regular expressions. The </a:t>
            </a:r>
            <a:r>
              <a:rPr lang="en-US" dirty="0" err="1"/>
              <a:t>i</a:t>
            </a:r>
            <a:r>
              <a:rPr lang="en-US" dirty="0"/>
              <a:t> modifier makes the pattern case insensitive, so uppercase and lowercase letters are treated the same. The m modifier enables multiline matching, allowing caret and dollar symbols to work on each line. The g modifier allows global search, meaning the pattern is matched multiple times instead of just once. Next, we will see these in action.</a:t>
            </a:r>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Regular Expressions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Introduction to Regular Expressions | Special Characters | Character Ranges | Meta Characters | Mode Modifiers | Determining What </a:t>
            </a:r>
            <a:r>
              <a:rPr lang="en-US" sz="1300" b="1">
                <a:solidFill>
                  <a:schemeClr val="accent1">
                    <a:lumMod val="50000"/>
                  </a:schemeClr>
                </a:solidFill>
                <a:latin typeface="+mj-lt"/>
                <a:ea typeface="Roboto"/>
                <a:cs typeface="Roboto"/>
                <a:sym typeface="Roboto"/>
              </a:rPr>
              <a:t>Matches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76C456C-C767-A893-93CE-7715A687B07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FCBC53C-FA3C-CA28-B1F9-409C717CBC1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Determining What Matches</a:t>
            </a:r>
          </a:p>
        </p:txBody>
      </p:sp>
      <p:sp>
        <p:nvSpPr>
          <p:cNvPr id="2" name="Text Placeholder 1">
            <a:extLst>
              <a:ext uri="{FF2B5EF4-FFF2-40B4-BE49-F238E27FC236}">
                <a16:creationId xmlns:a16="http://schemas.microsoft.com/office/drawing/2014/main" id="{7FE71DC8-D84C-B6EB-7560-4FB2791D88AF}"/>
              </a:ext>
            </a:extLst>
          </p:cNvPr>
          <p:cNvSpPr>
            <a:spLocks noGrp="1" noChangeArrowheads="1"/>
          </p:cNvSpPr>
          <p:nvPr>
            <p:ph type="body" idx="4294967295"/>
          </p:nvPr>
        </p:nvSpPr>
        <p:spPr bwMode="auto">
          <a:xfrm>
            <a:off x="311700" y="1542284"/>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exec(str) method</a:t>
            </a:r>
            <a:r>
              <a:rPr kumimoji="0" lang="en-US" altLang="en-US" sz="1600" b="0" i="0" u="none" strike="noStrike" cap="none" normalizeH="0" baseline="0" dirty="0">
                <a:ln>
                  <a:noFill/>
                </a:ln>
                <a:solidFill>
                  <a:schemeClr val="tx1"/>
                </a:solidFill>
                <a:effectLst/>
                <a:latin typeface="+mj-lt"/>
              </a:rPr>
              <a:t> finds and returns the matching part of a string as an array or null if no match is found.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Parentheses ( )</a:t>
            </a:r>
            <a:r>
              <a:rPr kumimoji="0" lang="en-US" altLang="en-US" sz="1600" b="0" i="0" u="none" strike="noStrike" cap="none" normalizeH="0" baseline="0" dirty="0">
                <a:ln>
                  <a:noFill/>
                </a:ln>
                <a:solidFill>
                  <a:schemeClr val="tx1"/>
                </a:solidFill>
                <a:effectLst/>
                <a:latin typeface="+mj-lt"/>
              </a:rPr>
              <a:t> in a regex capture specific parts of a match for later use. Ex: /a(b+)c/ remembers "</a:t>
            </a:r>
            <a:r>
              <a:rPr kumimoji="0" lang="en-US" altLang="en-US" sz="1600" b="0" i="0" u="none" strike="noStrike" cap="none" normalizeH="0" baseline="0" dirty="0" err="1">
                <a:ln>
                  <a:noFill/>
                </a:ln>
                <a:solidFill>
                  <a:schemeClr val="tx1"/>
                </a:solidFill>
                <a:effectLst/>
                <a:latin typeface="+mj-lt"/>
              </a:rPr>
              <a:t>bbb</a:t>
            </a:r>
            <a:r>
              <a:rPr kumimoji="0" lang="en-US" altLang="en-US" sz="1600" b="0" i="0" u="none" strike="noStrike" cap="none" normalizeH="0" baseline="0" dirty="0">
                <a:ln>
                  <a:noFill/>
                </a:ln>
                <a:solidFill>
                  <a:schemeClr val="tx1"/>
                </a:solidFill>
                <a:effectLst/>
                <a:latin typeface="+mj-lt"/>
              </a:rPr>
              <a:t>" in "</a:t>
            </a:r>
            <a:r>
              <a:rPr kumimoji="0" lang="en-US" altLang="en-US" sz="1600" b="0" i="0" u="none" strike="noStrike" cap="none" normalizeH="0" baseline="0" dirty="0" err="1">
                <a:ln>
                  <a:noFill/>
                </a:ln>
                <a:solidFill>
                  <a:schemeClr val="tx1"/>
                </a:solidFill>
                <a:effectLst/>
                <a:latin typeface="+mj-lt"/>
              </a:rPr>
              <a:t>abbbc</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a:ln>
                  <a:noFill/>
                </a:ln>
                <a:solidFill>
                  <a:schemeClr val="tx1"/>
                </a:solidFill>
                <a:effectLst/>
                <a:latin typeface="+mj-lt"/>
              </a:rPr>
              <a:t>result array</a:t>
            </a:r>
            <a:r>
              <a:rPr kumimoji="0" lang="en-US" altLang="en-US" sz="1600" b="0" i="0" u="none" strike="noStrike" cap="none" normalizeH="0" baseline="0" dirty="0">
                <a:ln>
                  <a:noFill/>
                </a:ln>
                <a:solidFill>
                  <a:schemeClr val="tx1"/>
                </a:solidFill>
                <a:effectLst/>
                <a:latin typeface="+mj-lt"/>
              </a:rPr>
              <a:t> contains the full match as the first element and captured groups as subsequent elements. </a:t>
            </a:r>
          </a:p>
        </p:txBody>
      </p:sp>
    </p:spTree>
    <p:extLst>
      <p:ext uri="{BB962C8B-B14F-4D97-AF65-F5344CB8AC3E}">
        <p14:creationId xmlns:p14="http://schemas.microsoft.com/office/powerpoint/2010/main" val="191983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5FF644F-1662-1116-EB75-73CF9538AA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B0F44DA-1955-22CF-D45F-3624B2C0482E}"/>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53CCD424-34AD-3D31-AA24-557BA0B7208D}"/>
              </a:ext>
            </a:extLst>
          </p:cNvPr>
          <p:cNvPicPr>
            <a:picLocks noChangeAspect="1"/>
          </p:cNvPicPr>
          <p:nvPr/>
        </p:nvPicPr>
        <p:blipFill>
          <a:blip r:embed="rId3"/>
          <a:stretch>
            <a:fillRect/>
          </a:stretch>
        </p:blipFill>
        <p:spPr>
          <a:xfrm>
            <a:off x="1772986" y="1657271"/>
            <a:ext cx="4985674" cy="2355436"/>
          </a:xfrm>
          <a:prstGeom prst="rect">
            <a:avLst/>
          </a:prstGeom>
        </p:spPr>
      </p:pic>
    </p:spTree>
    <p:extLst>
      <p:ext uri="{BB962C8B-B14F-4D97-AF65-F5344CB8AC3E}">
        <p14:creationId xmlns:p14="http://schemas.microsoft.com/office/powerpoint/2010/main" val="254246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Introduction to Regular Expressions</a:t>
            </a:r>
            <a:endParaRPr lang="en-US" sz="3600" b="1" i="0" dirty="0">
              <a:effectLst/>
              <a:latin typeface="+mj-lt"/>
            </a:endParaRPr>
          </a:p>
        </p:txBody>
      </p:sp>
      <p:sp>
        <p:nvSpPr>
          <p:cNvPr id="3" name="Rectangle 1">
            <a:extLst>
              <a:ext uri="{FF2B5EF4-FFF2-40B4-BE49-F238E27FC236}">
                <a16:creationId xmlns:a16="http://schemas.microsoft.com/office/drawing/2014/main" id="{723F6961-19CB-14C9-5E8E-739655406497}"/>
              </a:ext>
            </a:extLst>
          </p:cNvPr>
          <p:cNvSpPr>
            <a:spLocks noGrp="1" noChangeArrowheads="1"/>
          </p:cNvSpPr>
          <p:nvPr>
            <p:ph type="body" idx="4294967295"/>
          </p:nvPr>
        </p:nvSpPr>
        <p:spPr bwMode="auto">
          <a:xfrm>
            <a:off x="311700" y="1226842"/>
            <a:ext cx="4069800" cy="255657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285750" indent="-285750" eaLnBrk="0" fontAlgn="base" hangingPunct="0">
              <a:lnSpc>
                <a:spcPct val="150000"/>
              </a:lnSpc>
              <a:spcAft>
                <a:spcPts val="600"/>
              </a:spcAft>
              <a:buClr>
                <a:srgbClr val="000000"/>
              </a:buClr>
              <a:buSzTx/>
              <a:buFont typeface="Arial"/>
            </a:pPr>
            <a:r>
              <a:rPr kumimoji="0" lang="en-US" altLang="en-US" sz="1600" b="0" i="0" u="none" strike="noStrike" cap="none" normalizeH="0" baseline="0" dirty="0">
                <a:ln>
                  <a:noFill/>
                </a:ln>
                <a:solidFill>
                  <a:schemeClr val="dk1"/>
                </a:solidFill>
                <a:effectLst/>
                <a:latin typeface="+mj-lt"/>
              </a:rPr>
              <a:t>Programs often need to check if a string follows a specific pattern. </a:t>
            </a:r>
          </a:p>
          <a:p>
            <a:pPr marL="285750" indent="-285750" eaLnBrk="0" fontAlgn="base" hangingPunct="0">
              <a:lnSpc>
                <a:spcPct val="150000"/>
              </a:lnSpc>
              <a:spcAft>
                <a:spcPts val="600"/>
              </a:spcAft>
              <a:buClr>
                <a:srgbClr val="000000"/>
              </a:buClr>
              <a:buSzTx/>
              <a:buFont typeface="Arial"/>
            </a:pPr>
            <a:r>
              <a:rPr kumimoji="0" lang="en-US" altLang="en-US" sz="1600" b="0" i="0" u="none" strike="noStrike" cap="none" normalizeH="0" baseline="0" dirty="0">
                <a:ln>
                  <a:noFill/>
                </a:ln>
                <a:solidFill>
                  <a:schemeClr val="dk1"/>
                </a:solidFill>
                <a:effectLst/>
                <a:latin typeface="+mj-lt"/>
              </a:rPr>
              <a:t>Example: Validating phone numbers or searching DNA sequences. </a:t>
            </a:r>
          </a:p>
          <a:p>
            <a:pPr marL="285750" indent="-285750" eaLnBrk="0" fontAlgn="base" hangingPunct="0">
              <a:lnSpc>
                <a:spcPct val="150000"/>
              </a:lnSpc>
              <a:spcAft>
                <a:spcPts val="600"/>
              </a:spcAft>
              <a:buClr>
                <a:srgbClr val="000000"/>
              </a:buClr>
              <a:buSzTx/>
              <a:buFont typeface="Arial"/>
            </a:pPr>
            <a:r>
              <a:rPr kumimoji="0" lang="en-US" altLang="en-US" sz="1600" b="0" i="0" u="none" strike="noStrike" cap="none" normalizeH="0" baseline="0" dirty="0">
                <a:ln>
                  <a:noFill/>
                </a:ln>
                <a:solidFill>
                  <a:schemeClr val="dk1"/>
                </a:solidFill>
                <a:effectLst/>
                <a:latin typeface="+mj-lt"/>
              </a:rPr>
              <a:t>Regular expressions (regex) help match and manipulate string patterns. </a:t>
            </a:r>
          </a:p>
        </p:txBody>
      </p:sp>
      <p:pic>
        <p:nvPicPr>
          <p:cNvPr id="5" name="Picture 4" descr="A pink background with a yellow square with black letters&#10;&#10;AI-generated content may be incorrect.">
            <a:extLst>
              <a:ext uri="{FF2B5EF4-FFF2-40B4-BE49-F238E27FC236}">
                <a16:creationId xmlns:a16="http://schemas.microsoft.com/office/drawing/2014/main" id="{2EB35CFE-F74D-478A-6D2B-D33B8F6B8E41}"/>
              </a:ext>
            </a:extLst>
          </p:cNvPr>
          <p:cNvPicPr>
            <a:picLocks noChangeAspect="1"/>
          </p:cNvPicPr>
          <p:nvPr/>
        </p:nvPicPr>
        <p:blipFill>
          <a:blip r:embed="rId3"/>
          <a:srcRect l="26159" t="17314" r="25418" b="17328"/>
          <a:stretch/>
        </p:blipFill>
        <p:spPr>
          <a:xfrm>
            <a:off x="5036447" y="1683733"/>
            <a:ext cx="3607974" cy="2556572"/>
          </a:xfrm>
          <a:prstGeom prst="round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C215E3C-AB5E-3795-F39C-D616A048365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7CEC75B-FCC8-0A39-2DBD-40D58C8D14C1}"/>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Introduction to Regular Expressions</a:t>
            </a:r>
            <a:endParaRPr lang="en-US" sz="3600" b="1" i="0" dirty="0">
              <a:effectLst/>
              <a:latin typeface="+mj-lt"/>
            </a:endParaRPr>
          </a:p>
        </p:txBody>
      </p:sp>
      <p:sp>
        <p:nvSpPr>
          <p:cNvPr id="3" name="Rectangle 1">
            <a:extLst>
              <a:ext uri="{FF2B5EF4-FFF2-40B4-BE49-F238E27FC236}">
                <a16:creationId xmlns:a16="http://schemas.microsoft.com/office/drawing/2014/main" id="{19442FEF-65F8-941E-AB46-4214B6A6D89D}"/>
              </a:ext>
            </a:extLst>
          </p:cNvPr>
          <p:cNvSpPr>
            <a:spLocks noGrp="1" noChangeArrowheads="1"/>
          </p:cNvSpPr>
          <p:nvPr>
            <p:ph type="body" idx="4294967295"/>
          </p:nvPr>
        </p:nvSpPr>
        <p:spPr bwMode="auto">
          <a:xfrm>
            <a:off x="311700" y="1226842"/>
            <a:ext cx="4069800" cy="255657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283464" marR="0" indent="-283464" algn="l" rtl="0" eaLnBrk="0" fontAlgn="base" hangingPunct="0">
              <a:lnSpc>
                <a:spcPct val="150000"/>
              </a:lnSpc>
              <a:spcAft>
                <a:spcPts val="600"/>
              </a:spcAft>
              <a:buClr>
                <a:srgbClr val="000000"/>
              </a:buClr>
              <a:buSzPts val="1500"/>
              <a:buFont typeface="Arial" panose="020B0604020202020204" pitchFamily="34" charset="0"/>
              <a:buChar char="●"/>
            </a:pPr>
            <a:r>
              <a:rPr lang="en-US" sz="1600" b="0" i="0" baseline="0" dirty="0">
                <a:ln>
                  <a:noFill/>
                </a:ln>
                <a:solidFill>
                  <a:srgbClr val="202729"/>
                </a:solidFill>
                <a:effectLst/>
                <a:latin typeface="+mj-lt"/>
                <a:ea typeface="Proxima Nova" panose="020B0604020202020204" charset="0"/>
                <a:cs typeface="Proxima Nova" panose="020B0604020202020204" charset="0"/>
              </a:rPr>
              <a:t>Defined using the </a:t>
            </a:r>
            <a:r>
              <a:rPr lang="en-US" sz="1600" b="0" i="0" baseline="0" dirty="0" err="1">
                <a:ln>
                  <a:noFill/>
                </a:ln>
                <a:solidFill>
                  <a:srgbClr val="202729"/>
                </a:solidFill>
                <a:effectLst/>
                <a:latin typeface="+mj-lt"/>
                <a:ea typeface="Proxima Nova" panose="020B0604020202020204" charset="0"/>
                <a:cs typeface="Proxima Nova" panose="020B0604020202020204" charset="0"/>
              </a:rPr>
              <a:t>RegExp</a:t>
            </a:r>
            <a:r>
              <a:rPr lang="en-US" sz="1600" b="0" i="0" baseline="0" dirty="0">
                <a:ln>
                  <a:noFill/>
                </a:ln>
                <a:solidFill>
                  <a:srgbClr val="202729"/>
                </a:solidFill>
                <a:effectLst/>
                <a:latin typeface="+mj-lt"/>
                <a:ea typeface="Proxima Nova" panose="020B0604020202020204" charset="0"/>
                <a:cs typeface="Proxima Nova" panose="020B0604020202020204" charset="0"/>
              </a:rPr>
              <a:t> object or slashes: let re = /</a:t>
            </a:r>
            <a:r>
              <a:rPr lang="en-US" sz="1600" b="0" i="0" baseline="0" dirty="0" err="1">
                <a:ln>
                  <a:noFill/>
                </a:ln>
                <a:solidFill>
                  <a:srgbClr val="202729"/>
                </a:solidFill>
                <a:effectLst/>
                <a:latin typeface="+mj-lt"/>
                <a:ea typeface="Proxima Nova" panose="020B0604020202020204" charset="0"/>
                <a:cs typeface="Proxima Nova" panose="020B0604020202020204" charset="0"/>
              </a:rPr>
              <a:t>abc</a:t>
            </a:r>
            <a:r>
              <a:rPr lang="en-US" sz="1600" b="0" i="0" baseline="0" dirty="0">
                <a:ln>
                  <a:noFill/>
                </a:ln>
                <a:solidFill>
                  <a:srgbClr val="202729"/>
                </a:solidFill>
                <a:effectLst/>
                <a:latin typeface="+mj-lt"/>
                <a:ea typeface="Proxima Nova" panose="020B0604020202020204" charset="0"/>
                <a:cs typeface="Proxima Nova" panose="020B0604020202020204" charset="0"/>
              </a:rPr>
              <a:t>/; </a:t>
            </a:r>
            <a:endParaRPr lang="en-US" sz="1600" dirty="0">
              <a:effectLst/>
              <a:latin typeface="+mj-lt"/>
            </a:endParaRPr>
          </a:p>
          <a:p>
            <a:pPr marL="283464" marR="0" indent="-283464" algn="l" rtl="0" eaLnBrk="0" fontAlgn="base" hangingPunct="0">
              <a:lnSpc>
                <a:spcPct val="150000"/>
              </a:lnSpc>
              <a:spcAft>
                <a:spcPts val="600"/>
              </a:spcAft>
            </a:pPr>
            <a:r>
              <a:rPr lang="en-US" sz="1600" b="0" i="0" baseline="0" dirty="0">
                <a:ln>
                  <a:noFill/>
                </a:ln>
                <a:solidFill>
                  <a:srgbClr val="202729"/>
                </a:solidFill>
                <a:effectLst/>
                <a:latin typeface="+mj-lt"/>
                <a:ea typeface="Proxima Nova" panose="020B0604020202020204" charset="0"/>
                <a:cs typeface="Proxima Nova" panose="020B0604020202020204" charset="0"/>
              </a:rPr>
              <a:t>"</a:t>
            </a:r>
            <a:r>
              <a:rPr lang="en-US" sz="1600" b="0" i="0" baseline="0" dirty="0" err="1">
                <a:ln>
                  <a:noFill/>
                </a:ln>
                <a:solidFill>
                  <a:srgbClr val="202729"/>
                </a:solidFill>
                <a:effectLst/>
                <a:latin typeface="+mj-lt"/>
                <a:ea typeface="Proxima Nova" panose="020B0604020202020204" charset="0"/>
                <a:cs typeface="Proxima Nova" panose="020B0604020202020204" charset="0"/>
              </a:rPr>
              <a:t>abc</a:t>
            </a:r>
            <a:r>
              <a:rPr lang="en-US" sz="1600" b="0" i="0" baseline="0" dirty="0">
                <a:ln>
                  <a:noFill/>
                </a:ln>
                <a:solidFill>
                  <a:srgbClr val="202729"/>
                </a:solidFill>
                <a:effectLst/>
                <a:latin typeface="+mj-lt"/>
                <a:ea typeface="Proxima Nova" panose="020B0604020202020204" charset="0"/>
                <a:cs typeface="Proxima Nova" panose="020B0604020202020204" charset="0"/>
              </a:rPr>
              <a:t>" matches any string containing "</a:t>
            </a:r>
            <a:r>
              <a:rPr lang="en-US" sz="1600" b="0" i="0" baseline="0" dirty="0" err="1">
                <a:ln>
                  <a:noFill/>
                </a:ln>
                <a:solidFill>
                  <a:srgbClr val="202729"/>
                </a:solidFill>
                <a:effectLst/>
                <a:latin typeface="+mj-lt"/>
                <a:ea typeface="Proxima Nova" panose="020B0604020202020204" charset="0"/>
                <a:cs typeface="Proxima Nova" panose="020B0604020202020204" charset="0"/>
              </a:rPr>
              <a:t>abc</a:t>
            </a:r>
            <a:r>
              <a:rPr lang="en-US" sz="1600" b="0" i="0" baseline="0" dirty="0">
                <a:ln>
                  <a:noFill/>
                </a:ln>
                <a:solidFill>
                  <a:srgbClr val="202729"/>
                </a:solidFill>
                <a:effectLst/>
                <a:latin typeface="+mj-lt"/>
                <a:ea typeface="Proxima Nova" panose="020B0604020202020204" charset="0"/>
                <a:cs typeface="Proxima Nova" panose="020B0604020202020204" charset="0"/>
              </a:rPr>
              <a:t>". </a:t>
            </a:r>
            <a:endParaRPr lang="en-US" sz="1600" dirty="0">
              <a:effectLst/>
              <a:latin typeface="+mj-lt"/>
            </a:endParaRPr>
          </a:p>
          <a:p>
            <a:pPr marL="283464" marR="0" indent="-283464" algn="l" rtl="0" eaLnBrk="0" fontAlgn="base" hangingPunct="0">
              <a:lnSpc>
                <a:spcPct val="150000"/>
              </a:lnSpc>
              <a:spcAft>
                <a:spcPts val="600"/>
              </a:spcAft>
            </a:pPr>
            <a:r>
              <a:rPr lang="en-US" sz="1600" b="0" i="0" baseline="0" dirty="0">
                <a:ln>
                  <a:noFill/>
                </a:ln>
                <a:solidFill>
                  <a:srgbClr val="202729"/>
                </a:solidFill>
                <a:effectLst/>
                <a:latin typeface="+mj-lt"/>
                <a:ea typeface="Proxima Nova" panose="020B0604020202020204" charset="0"/>
                <a:cs typeface="Proxima Nova" panose="020B0604020202020204" charset="0"/>
              </a:rPr>
              <a:t>test(str) checks if a string matches the regex, returning true or false. </a:t>
            </a:r>
            <a:endParaRPr lang="en-US" sz="1600" dirty="0">
              <a:effectLst/>
              <a:latin typeface="+mj-lt"/>
            </a:endParaRPr>
          </a:p>
          <a:p>
            <a:pPr marL="285750" indent="-285750" eaLnBrk="0" fontAlgn="base" hangingPunct="0">
              <a:lnSpc>
                <a:spcPct val="150000"/>
              </a:lnSpc>
              <a:spcAft>
                <a:spcPts val="600"/>
              </a:spcAft>
              <a:buClr>
                <a:srgbClr val="000000"/>
              </a:buClr>
              <a:buSzTx/>
              <a:buFont typeface="Arial"/>
            </a:pPr>
            <a:endParaRPr kumimoji="0" lang="en-US" altLang="en-US" sz="1600" b="0" i="0" u="none" strike="noStrike" cap="none" normalizeH="0" baseline="0" dirty="0">
              <a:ln>
                <a:noFill/>
              </a:ln>
              <a:solidFill>
                <a:schemeClr val="dk1"/>
              </a:solidFill>
              <a:effectLst/>
              <a:latin typeface="+mj-lt"/>
            </a:endParaRPr>
          </a:p>
        </p:txBody>
      </p:sp>
      <p:pic>
        <p:nvPicPr>
          <p:cNvPr id="5" name="Picture 4" descr="A pink background with a yellow square with black letters&#10;&#10;AI-generated content may be incorrect.">
            <a:extLst>
              <a:ext uri="{FF2B5EF4-FFF2-40B4-BE49-F238E27FC236}">
                <a16:creationId xmlns:a16="http://schemas.microsoft.com/office/drawing/2014/main" id="{AA8A8715-A376-1EC9-BC77-54C4D2FC3241}"/>
              </a:ext>
            </a:extLst>
          </p:cNvPr>
          <p:cNvPicPr>
            <a:picLocks noChangeAspect="1"/>
          </p:cNvPicPr>
          <p:nvPr/>
        </p:nvPicPr>
        <p:blipFill>
          <a:blip r:embed="rId3"/>
          <a:srcRect l="26159" t="17314" r="25418" b="17328"/>
          <a:stretch/>
        </p:blipFill>
        <p:spPr>
          <a:xfrm>
            <a:off x="5036447" y="1683733"/>
            <a:ext cx="3607974" cy="2556572"/>
          </a:xfrm>
          <a:prstGeom prst="roundRect">
            <a:avLst/>
          </a:prstGeom>
          <a:noFill/>
          <a:ln>
            <a:noFill/>
          </a:ln>
        </p:spPr>
      </p:pic>
    </p:spTree>
    <p:extLst>
      <p:ext uri="{BB962C8B-B14F-4D97-AF65-F5344CB8AC3E}">
        <p14:creationId xmlns:p14="http://schemas.microsoft.com/office/powerpoint/2010/main" val="384430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a:solidFill>
                  <a:schemeClr val="accent1">
                    <a:lumMod val="50000"/>
                  </a:schemeClr>
                </a:solidFill>
                <a:latin typeface="+mj-lt"/>
                <a:ea typeface="Roboto"/>
                <a:cs typeface="Roboto"/>
                <a:sym typeface="Roboto"/>
              </a:rPr>
              <a:t>Special Characters</a:t>
            </a:r>
            <a:endParaRPr lang="en-US" sz="3600" b="1" i="0" dirty="0">
              <a:effectLst/>
              <a:latin typeface="+mj-lt"/>
            </a:endParaRPr>
          </a:p>
        </p:txBody>
      </p:sp>
      <p:pic>
        <p:nvPicPr>
          <p:cNvPr id="4" name="Picture 3">
            <a:extLst>
              <a:ext uri="{FF2B5EF4-FFF2-40B4-BE49-F238E27FC236}">
                <a16:creationId xmlns:a16="http://schemas.microsoft.com/office/drawing/2014/main" id="{932410A7-D124-78FC-3451-54F8FD85C5AF}"/>
              </a:ext>
            </a:extLst>
          </p:cNvPr>
          <p:cNvPicPr>
            <a:picLocks noChangeAspect="1"/>
          </p:cNvPicPr>
          <p:nvPr/>
        </p:nvPicPr>
        <p:blipFill>
          <a:blip r:embed="rId3"/>
          <a:stretch>
            <a:fillRect/>
          </a:stretch>
        </p:blipFill>
        <p:spPr>
          <a:xfrm>
            <a:off x="428556" y="1572766"/>
            <a:ext cx="8286887" cy="3008197"/>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Character Ranges</a:t>
            </a:r>
            <a:endParaRPr lang="en-US" sz="4800" b="1" i="0" dirty="0">
              <a:effectLst/>
              <a:latin typeface="+mj-lt"/>
            </a:endParaRPr>
          </a:p>
        </p:txBody>
      </p:sp>
      <p:sp>
        <p:nvSpPr>
          <p:cNvPr id="5" name="Google Shape;110;p26">
            <a:extLst>
              <a:ext uri="{FF2B5EF4-FFF2-40B4-BE49-F238E27FC236}">
                <a16:creationId xmlns:a16="http://schemas.microsoft.com/office/drawing/2014/main" id="{F327F63B-D0F9-142D-901D-0AB6A6BDB460}"/>
              </a:ext>
            </a:extLst>
          </p:cNvPr>
          <p:cNvSpPr txBox="1">
            <a:spLocks/>
          </p:cNvSpPr>
          <p:nvPr/>
        </p:nvSpPr>
        <p:spPr>
          <a:xfrm>
            <a:off x="311700" y="1330479"/>
            <a:ext cx="8520600" cy="2193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1">
                    <a:lumMod val="50000"/>
                  </a:schemeClr>
                </a:solidFill>
                <a:effectLst/>
                <a:latin typeface="+mn-lt"/>
              </a:rPr>
              <a:t>Square brackets [ ] match any character within a specified range. Ex: /[</a:t>
            </a:r>
            <a:r>
              <a:rPr kumimoji="0" lang="en-US" altLang="en-US" sz="1600" b="0" i="0" u="none" strike="noStrike" cap="none" normalizeH="0" baseline="0" dirty="0" err="1">
                <a:ln>
                  <a:noFill/>
                </a:ln>
                <a:solidFill>
                  <a:schemeClr val="accent1">
                    <a:lumMod val="50000"/>
                  </a:schemeClr>
                </a:solidFill>
                <a:effectLst/>
                <a:latin typeface="+mn-lt"/>
              </a:rPr>
              <a:t>aeiou</a:t>
            </a:r>
            <a:r>
              <a:rPr kumimoji="0" lang="en-US" altLang="en-US" sz="1600" b="0" i="0" u="none" strike="noStrike" cap="none" normalizeH="0" baseline="0" dirty="0">
                <a:ln>
                  <a:noFill/>
                </a:ln>
                <a:solidFill>
                  <a:schemeClr val="accent1">
                    <a:lumMod val="50000"/>
                  </a:schemeClr>
                </a:solidFill>
                <a:effectLst/>
                <a:latin typeface="+mn-lt"/>
              </a:rPr>
              <a:t>]/ matches any vowel, /[0-9]/ matches any digit.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1">
                    <a:lumMod val="50000"/>
                  </a:schemeClr>
                </a:solidFill>
                <a:effectLst/>
                <a:latin typeface="+mn-lt"/>
              </a:rPr>
              <a:t>The caret ^ inside brackets negates the range. Ex: /[^str]/ matches any character except 's', 't', or 'r’.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accent1">
                    <a:lumMod val="50000"/>
                  </a:schemeClr>
                </a:solidFill>
                <a:effectLst/>
                <a:latin typeface="+mn-lt"/>
              </a:rPr>
              <a:t>Useful for defining flexible matching patterns in strings. </a:t>
            </a:r>
          </a:p>
        </p:txBody>
      </p:sp>
    </p:spTree>
    <p:extLst>
      <p:ext uri="{BB962C8B-B14F-4D97-AF65-F5344CB8AC3E}">
        <p14:creationId xmlns:p14="http://schemas.microsoft.com/office/powerpoint/2010/main" val="204478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A34AA2-3367-C4C7-66DF-7797A03DB13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78D820-CABD-74AE-EB88-ADB3AD2FDEC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Metacharacters</a:t>
            </a:r>
          </a:p>
        </p:txBody>
      </p:sp>
      <p:sp>
        <p:nvSpPr>
          <p:cNvPr id="2" name="Text Placeholder 1">
            <a:extLst>
              <a:ext uri="{FF2B5EF4-FFF2-40B4-BE49-F238E27FC236}">
                <a16:creationId xmlns:a16="http://schemas.microsoft.com/office/drawing/2014/main" id="{AB26A52E-CB9D-CDFA-A86A-A29E79ADDA7C}"/>
              </a:ext>
            </a:extLst>
          </p:cNvPr>
          <p:cNvSpPr>
            <a:spLocks noGrp="1" noChangeArrowheads="1"/>
          </p:cNvSpPr>
          <p:nvPr>
            <p:ph type="body" idx="4294967295"/>
          </p:nvPr>
        </p:nvSpPr>
        <p:spPr bwMode="auto">
          <a:xfrm>
            <a:off x="311151" y="1786921"/>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A </a:t>
            </a:r>
            <a:r>
              <a:rPr kumimoji="0" lang="en-US" altLang="en-US" sz="1600" b="1" i="0" u="none" strike="noStrike" cap="none" normalizeH="0" baseline="0" dirty="0">
                <a:ln>
                  <a:noFill/>
                </a:ln>
                <a:solidFill>
                  <a:schemeClr val="accent1">
                    <a:lumMod val="50000"/>
                  </a:schemeClr>
                </a:solidFill>
                <a:effectLst/>
                <a:latin typeface="+mj-lt"/>
              </a:rPr>
              <a:t>metacharacter</a:t>
            </a:r>
            <a:r>
              <a:rPr kumimoji="0" lang="en-US" altLang="en-US" sz="1600" b="0" i="0" u="none" strike="noStrike" cap="none" normalizeH="0" baseline="0" dirty="0">
                <a:ln>
                  <a:noFill/>
                </a:ln>
                <a:solidFill>
                  <a:schemeClr val="accent1">
                    <a:lumMod val="50000"/>
                  </a:schemeClr>
                </a:solidFill>
                <a:effectLst/>
                <a:latin typeface="+mj-lt"/>
              </a:rPr>
              <a:t> represents a class of characters in a regex pattern.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The </a:t>
            </a:r>
            <a:r>
              <a:rPr kumimoji="0" lang="en-US" altLang="en-US" sz="1600" b="1" i="0" u="none" strike="noStrike" cap="none" normalizeH="0" baseline="0" dirty="0">
                <a:ln>
                  <a:noFill/>
                </a:ln>
                <a:solidFill>
                  <a:schemeClr val="accent1">
                    <a:lumMod val="50000"/>
                  </a:schemeClr>
                </a:solidFill>
                <a:effectLst/>
                <a:latin typeface="+mj-lt"/>
              </a:rPr>
              <a:t>period (.)</a:t>
            </a:r>
            <a:r>
              <a:rPr kumimoji="0" lang="en-US" altLang="en-US" sz="1600" b="0" i="0" u="none" strike="noStrike" cap="none" normalizeH="0" baseline="0" dirty="0">
                <a:ln>
                  <a:noFill/>
                </a:ln>
                <a:solidFill>
                  <a:schemeClr val="accent1">
                    <a:lumMod val="50000"/>
                  </a:schemeClr>
                </a:solidFill>
                <a:effectLst/>
                <a:latin typeface="+mj-lt"/>
              </a:rPr>
              <a:t> matches any single character except a newline. Ex: /</a:t>
            </a:r>
            <a:r>
              <a:rPr kumimoji="0" lang="en-US" altLang="en-US" sz="1600" b="0" i="0" u="none" strike="noStrike" cap="none" normalizeH="0" baseline="0" dirty="0" err="1">
                <a:ln>
                  <a:noFill/>
                </a:ln>
                <a:solidFill>
                  <a:schemeClr val="accent1">
                    <a:lumMod val="50000"/>
                  </a:schemeClr>
                </a:solidFill>
                <a:effectLst/>
                <a:latin typeface="+mj-lt"/>
              </a:rPr>
              <a:t>ab.c</a:t>
            </a:r>
            <a:r>
              <a:rPr kumimoji="0" lang="en-US" altLang="en-US" sz="1600" b="0" i="0" u="none" strike="noStrike" cap="none" normalizeH="0" baseline="0" dirty="0">
                <a:ln>
                  <a:noFill/>
                </a:ln>
                <a:solidFill>
                  <a:schemeClr val="accent1">
                    <a:lumMod val="50000"/>
                  </a:schemeClr>
                </a:solidFill>
                <a:effectLst/>
                <a:latin typeface="+mj-lt"/>
              </a:rPr>
              <a:t>/ matches "</a:t>
            </a:r>
            <a:r>
              <a:rPr kumimoji="0" lang="en-US" altLang="en-US" sz="1600" b="0" i="0" u="none" strike="noStrike" cap="none" normalizeH="0" baseline="0" dirty="0" err="1">
                <a:ln>
                  <a:noFill/>
                </a:ln>
                <a:solidFill>
                  <a:schemeClr val="accent1">
                    <a:lumMod val="50000"/>
                  </a:schemeClr>
                </a:solidFill>
                <a:effectLst/>
                <a:latin typeface="+mj-lt"/>
              </a:rPr>
              <a:t>abZc</a:t>
            </a:r>
            <a:r>
              <a:rPr kumimoji="0" lang="en-US" altLang="en-US" sz="1600" b="0" i="0" u="none" strike="noStrike" cap="none" normalizeH="0" baseline="0" dirty="0">
                <a:ln>
                  <a:noFill/>
                </a:ln>
                <a:solidFill>
                  <a:schemeClr val="accent1">
                    <a:lumMod val="50000"/>
                  </a:schemeClr>
                </a:solidFill>
                <a:effectLst/>
                <a:latin typeface="+mj-lt"/>
              </a:rPr>
              <a:t>" or "ab2c" but not "</a:t>
            </a:r>
            <a:r>
              <a:rPr kumimoji="0" lang="en-US" altLang="en-US" sz="1600" b="0" i="0" u="none" strike="noStrike" cap="none" normalizeH="0" baseline="0" dirty="0" err="1">
                <a:ln>
                  <a:noFill/>
                </a:ln>
                <a:solidFill>
                  <a:schemeClr val="accent1">
                    <a:lumMod val="50000"/>
                  </a:schemeClr>
                </a:solidFill>
                <a:effectLst/>
                <a:latin typeface="+mj-lt"/>
              </a:rPr>
              <a:t>abc</a:t>
            </a:r>
            <a:r>
              <a:rPr kumimoji="0" lang="en-US" altLang="en-US" sz="1600" b="0" i="0" u="none" strike="noStrike" cap="none" normalizeH="0" baseline="0" dirty="0">
                <a:ln>
                  <a:noFill/>
                </a:ln>
                <a:solidFill>
                  <a:schemeClr val="accent1">
                    <a:lumMod val="50000"/>
                  </a:schemeClr>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Other metacharacters start with a </a:t>
            </a:r>
            <a:r>
              <a:rPr kumimoji="0" lang="en-US" altLang="en-US" sz="1600" b="1" i="0" u="none" strike="noStrike" cap="none" normalizeH="0" baseline="0" dirty="0">
                <a:ln>
                  <a:noFill/>
                </a:ln>
                <a:solidFill>
                  <a:schemeClr val="accent1">
                    <a:lumMod val="50000"/>
                  </a:schemeClr>
                </a:solidFill>
                <a:effectLst/>
                <a:latin typeface="+mj-lt"/>
              </a:rPr>
              <a:t>backslash ()</a:t>
            </a:r>
            <a:r>
              <a:rPr kumimoji="0" lang="en-US" altLang="en-US" sz="1600" b="0" i="0" u="none" strike="noStrike" cap="none" normalizeH="0" baseline="0" dirty="0">
                <a:ln>
                  <a:noFill/>
                </a:ln>
                <a:solidFill>
                  <a:schemeClr val="accent1">
                    <a:lumMod val="50000"/>
                  </a:schemeClr>
                </a:solidFill>
                <a:effectLst/>
                <a:latin typeface="+mj-lt"/>
              </a:rPr>
              <a:t> and have special meanings. </a:t>
            </a:r>
          </a:p>
        </p:txBody>
      </p:sp>
    </p:spTree>
    <p:extLst>
      <p:ext uri="{BB962C8B-B14F-4D97-AF65-F5344CB8AC3E}">
        <p14:creationId xmlns:p14="http://schemas.microsoft.com/office/powerpoint/2010/main" val="268730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Selected Metacharacters</a:t>
            </a:r>
            <a:endParaRPr lang="en-US" sz="3600" b="1" dirty="0">
              <a:latin typeface="+mj-lt"/>
            </a:endParaRPr>
          </a:p>
        </p:txBody>
      </p:sp>
      <p:pic>
        <p:nvPicPr>
          <p:cNvPr id="3" name="Picture 2">
            <a:extLst>
              <a:ext uri="{FF2B5EF4-FFF2-40B4-BE49-F238E27FC236}">
                <a16:creationId xmlns:a16="http://schemas.microsoft.com/office/drawing/2014/main" id="{ECBBE1F9-6B41-90DA-4A92-CEBD312D742F}"/>
              </a:ext>
            </a:extLst>
          </p:cNvPr>
          <p:cNvPicPr>
            <a:picLocks noChangeAspect="1"/>
          </p:cNvPicPr>
          <p:nvPr/>
        </p:nvPicPr>
        <p:blipFill>
          <a:blip r:embed="rId3"/>
          <a:stretch>
            <a:fillRect/>
          </a:stretch>
        </p:blipFill>
        <p:spPr>
          <a:xfrm>
            <a:off x="252407" y="1272988"/>
            <a:ext cx="8490979" cy="2978661"/>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Mode Modifiers</a:t>
            </a:r>
          </a:p>
        </p:txBody>
      </p:sp>
      <p:sp>
        <p:nvSpPr>
          <p:cNvPr id="3" name="Rectangle 1">
            <a:extLst>
              <a:ext uri="{FF2B5EF4-FFF2-40B4-BE49-F238E27FC236}">
                <a16:creationId xmlns:a16="http://schemas.microsoft.com/office/drawing/2014/main" id="{DECFC236-8F27-08E3-AFB5-597EA473F51B}"/>
              </a:ext>
            </a:extLst>
          </p:cNvPr>
          <p:cNvSpPr>
            <a:spLocks noGrp="1" noChangeArrowheads="1"/>
          </p:cNvSpPr>
          <p:nvPr>
            <p:ph type="body" idx="4294967295"/>
          </p:nvPr>
        </p:nvSpPr>
        <p:spPr bwMode="auto">
          <a:xfrm>
            <a:off x="311700" y="1465559"/>
            <a:ext cx="72587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n-lt"/>
              </a:rPr>
              <a:t>Mode modifiers (flags)</a:t>
            </a:r>
            <a:r>
              <a:rPr kumimoji="0" lang="en-US" altLang="en-US" sz="1600" b="0" i="0" u="none" strike="noStrike" cap="none" normalizeH="0" baseline="0" dirty="0">
                <a:ln>
                  <a:noFill/>
                </a:ln>
                <a:solidFill>
                  <a:schemeClr val="accent1">
                    <a:lumMod val="50000"/>
                  </a:schemeClr>
                </a:solidFill>
                <a:effectLst/>
                <a:latin typeface="+mn-lt"/>
              </a:rPr>
              <a:t> change how a regex matches patterns.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n-lt"/>
              </a:rPr>
              <a:t>Placed </a:t>
            </a:r>
            <a:r>
              <a:rPr kumimoji="0" lang="en-US" altLang="en-US" sz="1600" b="1" i="0" u="none" strike="noStrike" cap="none" normalizeH="0" baseline="0" dirty="0">
                <a:ln>
                  <a:noFill/>
                </a:ln>
                <a:solidFill>
                  <a:schemeClr val="accent1">
                    <a:lumMod val="50000"/>
                  </a:schemeClr>
                </a:solidFill>
                <a:effectLst/>
                <a:latin typeface="+mn-lt"/>
              </a:rPr>
              <a:t>after the second slash</a:t>
            </a:r>
            <a:r>
              <a:rPr kumimoji="0" lang="en-US" altLang="en-US" sz="1600" b="0" i="0" u="none" strike="noStrike" cap="none" normalizeH="0" baseline="0" dirty="0">
                <a:ln>
                  <a:noFill/>
                </a:ln>
                <a:solidFill>
                  <a:schemeClr val="accent1">
                    <a:lumMod val="50000"/>
                  </a:schemeClr>
                </a:solidFill>
                <a:effectLst/>
                <a:latin typeface="+mn-lt"/>
              </a:rPr>
              <a:t> in a regex. Ex: /</a:t>
            </a:r>
            <a:r>
              <a:rPr kumimoji="0" lang="en-US" altLang="en-US" sz="1600" b="0" i="0" u="none" strike="noStrike" cap="none" normalizeH="0" baseline="0" dirty="0" err="1">
                <a:ln>
                  <a:noFill/>
                </a:ln>
                <a:solidFill>
                  <a:schemeClr val="accent1">
                    <a:lumMod val="50000"/>
                  </a:schemeClr>
                </a:solidFill>
                <a:effectLst/>
                <a:latin typeface="+mn-lt"/>
              </a:rPr>
              <a:t>abc</a:t>
            </a:r>
            <a:r>
              <a:rPr kumimoji="0" lang="en-US" altLang="en-US" sz="1600" b="0" i="0" u="none" strike="noStrike" cap="none" normalizeH="0" baseline="0" dirty="0">
                <a:ln>
                  <a:noFill/>
                </a:ln>
                <a:solidFill>
                  <a:schemeClr val="accent1">
                    <a:lumMod val="50000"/>
                  </a:schemeClr>
                </a:solidFill>
                <a:effectLst/>
                <a:latin typeface="+mn-lt"/>
              </a:rPr>
              <a:t>*/</a:t>
            </a:r>
            <a:r>
              <a:rPr kumimoji="0" lang="en-US" altLang="en-US" sz="1600" b="0" i="0" u="none" strike="noStrike" cap="none" normalizeH="0" baseline="0" dirty="0" err="1">
                <a:ln>
                  <a:noFill/>
                </a:ln>
                <a:solidFill>
                  <a:schemeClr val="accent1">
                    <a:lumMod val="50000"/>
                  </a:schemeClr>
                </a:solidFill>
                <a:effectLst/>
                <a:latin typeface="+mn-lt"/>
              </a:rPr>
              <a:t>i</a:t>
            </a:r>
            <a:r>
              <a:rPr kumimoji="0" lang="en-US" altLang="en-US" sz="1600" b="0" i="0" u="none" strike="noStrike" cap="none" normalizeH="0" baseline="0" dirty="0">
                <a:ln>
                  <a:noFill/>
                </a:ln>
                <a:solidFill>
                  <a:schemeClr val="accent1">
                    <a:lumMod val="50000"/>
                  </a:schemeClr>
                </a:solidFill>
                <a:effectLst/>
                <a:latin typeface="+mn-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n-lt"/>
              </a:rPr>
              <a:t>The </a:t>
            </a:r>
            <a:r>
              <a:rPr kumimoji="0" lang="en-US" altLang="en-US" sz="1600" b="1" i="0" u="none" strike="noStrike" cap="none" normalizeH="0" baseline="0" dirty="0" err="1">
                <a:ln>
                  <a:noFill/>
                </a:ln>
                <a:solidFill>
                  <a:schemeClr val="accent1">
                    <a:lumMod val="50000"/>
                  </a:schemeClr>
                </a:solidFill>
                <a:effectLst/>
                <a:latin typeface="+mn-lt"/>
              </a:rPr>
              <a:t>i</a:t>
            </a:r>
            <a:r>
              <a:rPr kumimoji="0" lang="en-US" altLang="en-US" sz="1600" b="1" i="0" u="none" strike="noStrike" cap="none" normalizeH="0" baseline="0" dirty="0">
                <a:ln>
                  <a:noFill/>
                </a:ln>
                <a:solidFill>
                  <a:schemeClr val="accent1">
                    <a:lumMod val="50000"/>
                  </a:schemeClr>
                </a:solidFill>
                <a:effectLst/>
                <a:latin typeface="+mn-lt"/>
              </a:rPr>
              <a:t> flag</a:t>
            </a:r>
            <a:r>
              <a:rPr kumimoji="0" lang="en-US" altLang="en-US" sz="1600" b="0" i="0" u="none" strike="noStrike" cap="none" normalizeH="0" baseline="0" dirty="0">
                <a:ln>
                  <a:noFill/>
                </a:ln>
                <a:solidFill>
                  <a:schemeClr val="accent1">
                    <a:lumMod val="50000"/>
                  </a:schemeClr>
                </a:solidFill>
                <a:effectLst/>
                <a:latin typeface="+mn-lt"/>
              </a:rPr>
              <a:t> makes matching </a:t>
            </a:r>
            <a:r>
              <a:rPr kumimoji="0" lang="en-US" altLang="en-US" sz="1600" b="1" i="0" u="none" strike="noStrike" cap="none" normalizeH="0" baseline="0" dirty="0">
                <a:ln>
                  <a:noFill/>
                </a:ln>
                <a:solidFill>
                  <a:schemeClr val="accent1">
                    <a:lumMod val="50000"/>
                  </a:schemeClr>
                </a:solidFill>
                <a:effectLst/>
                <a:latin typeface="+mn-lt"/>
              </a:rPr>
              <a:t>case-insensitive</a:t>
            </a:r>
            <a:r>
              <a:rPr kumimoji="0" lang="en-US" altLang="en-US" sz="1600" b="0" i="0" u="none" strike="noStrike" cap="none" normalizeH="0" baseline="0" dirty="0">
                <a:ln>
                  <a:noFill/>
                </a:ln>
                <a:solidFill>
                  <a:schemeClr val="accent1">
                    <a:lumMod val="50000"/>
                  </a:schemeClr>
                </a:solidFill>
                <a:effectLst/>
                <a:latin typeface="+mn-lt"/>
              </a:rPr>
              <a:t> (e.g., "ABC" matches "</a:t>
            </a:r>
            <a:r>
              <a:rPr kumimoji="0" lang="en-US" altLang="en-US" sz="1600" b="0" i="0" u="none" strike="noStrike" cap="none" normalizeH="0" baseline="0" dirty="0" err="1">
                <a:ln>
                  <a:noFill/>
                </a:ln>
                <a:solidFill>
                  <a:schemeClr val="accent1">
                    <a:lumMod val="50000"/>
                  </a:schemeClr>
                </a:solidFill>
                <a:effectLst/>
                <a:latin typeface="+mn-lt"/>
              </a:rPr>
              <a:t>abc</a:t>
            </a:r>
            <a:r>
              <a:rPr kumimoji="0" lang="en-US" altLang="en-US" sz="1600" b="0" i="0" u="none" strike="noStrike" cap="none" normalizeH="0" baseline="0" dirty="0">
                <a:ln>
                  <a:noFill/>
                </a:ln>
                <a:solidFill>
                  <a:schemeClr val="accent1">
                    <a:lumMod val="50000"/>
                  </a:schemeClr>
                </a:solidFill>
                <a:effectLst/>
                <a:latin typeface="+mn-lt"/>
              </a:rPr>
              <a:t>"). </a:t>
            </a:r>
          </a:p>
        </p:txBody>
      </p:sp>
    </p:spTree>
    <p:extLst>
      <p:ext uri="{BB962C8B-B14F-4D97-AF65-F5344CB8AC3E}">
        <p14:creationId xmlns:p14="http://schemas.microsoft.com/office/powerpoint/2010/main" val="215362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Selected Mode Modifiers</a:t>
            </a:r>
            <a:endParaRPr lang="en-US" sz="3600" b="1" dirty="0">
              <a:latin typeface="+mj-lt"/>
            </a:endParaRPr>
          </a:p>
        </p:txBody>
      </p:sp>
      <p:pic>
        <p:nvPicPr>
          <p:cNvPr id="4" name="Picture 3">
            <a:extLst>
              <a:ext uri="{FF2B5EF4-FFF2-40B4-BE49-F238E27FC236}">
                <a16:creationId xmlns:a16="http://schemas.microsoft.com/office/drawing/2014/main" id="{5B1DC148-62E9-931D-C08A-635EEB208347}"/>
              </a:ext>
            </a:extLst>
          </p:cNvPr>
          <p:cNvPicPr>
            <a:picLocks noChangeAspect="1"/>
          </p:cNvPicPr>
          <p:nvPr/>
        </p:nvPicPr>
        <p:blipFill>
          <a:blip r:embed="rId3"/>
          <a:stretch>
            <a:fillRect/>
          </a:stretch>
        </p:blipFill>
        <p:spPr>
          <a:xfrm>
            <a:off x="111404" y="1468928"/>
            <a:ext cx="8756408" cy="2205644"/>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2025-02-09T19:22:00+00:00</DateTime>
  </documentManagement>
</p:properties>
</file>

<file path=customXml/itemProps1.xml><?xml version="1.0" encoding="utf-8"?>
<ds:datastoreItem xmlns:ds="http://schemas.openxmlformats.org/officeDocument/2006/customXml" ds:itemID="{FF1E3A5B-7FF1-4ABD-8F37-5F36EC5565D3}"/>
</file>

<file path=customXml/itemProps2.xml><?xml version="1.0" encoding="utf-8"?>
<ds:datastoreItem xmlns:ds="http://schemas.openxmlformats.org/officeDocument/2006/customXml" ds:itemID="{FC118812-01B3-400C-9A60-FFDE59F4A155}"/>
</file>

<file path=customXml/itemProps3.xml><?xml version="1.0" encoding="utf-8"?>
<ds:datastoreItem xmlns:ds="http://schemas.openxmlformats.org/officeDocument/2006/customXml" ds:itemID="{63223F69-81CA-44BA-A46D-0A408B20C588}"/>
</file>

<file path=docProps/app.xml><?xml version="1.0" encoding="utf-8"?>
<Properties xmlns="http://schemas.openxmlformats.org/officeDocument/2006/extended-properties" xmlns:vt="http://schemas.openxmlformats.org/officeDocument/2006/docPropsVTypes">
  <TotalTime>2370</TotalTime>
  <Words>1168</Words>
  <Application>Microsoft Office PowerPoint</Application>
  <PresentationFormat>On-screen Show (16:9)</PresentationFormat>
  <Paragraphs>41</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Proxima Nova</vt:lpstr>
      <vt:lpstr>Simple Light</vt:lpstr>
      <vt:lpstr>Spearmint</vt:lpstr>
      <vt:lpstr>Regular Expressions</vt:lpstr>
      <vt:lpstr>Introduction to Regular Expressions</vt:lpstr>
      <vt:lpstr>Introduction to Regular Expressions</vt:lpstr>
      <vt:lpstr>Special Characters</vt:lpstr>
      <vt:lpstr>Character Ranges</vt:lpstr>
      <vt:lpstr>Metacharacters</vt:lpstr>
      <vt:lpstr>Selected Metacharacters</vt:lpstr>
      <vt:lpstr>Mode Modifiers</vt:lpstr>
      <vt:lpstr>Selected Mode Modifiers</vt:lpstr>
      <vt:lpstr>Determining What Matches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85</cp:revision>
  <dcterms:modified xsi:type="dcterms:W3CDTF">2025-02-09T19:11:39Z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