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23"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async and await. In this lecture we will go through </a:t>
            </a:r>
            <a:r>
              <a:rPr lang="en-US" dirty="0" err="1">
                <a:solidFill>
                  <a:schemeClr val="dk1"/>
                </a:solidFill>
              </a:rPr>
              <a:t>aysnc</a:t>
            </a:r>
            <a:r>
              <a:rPr lang="en-US" dirty="0">
                <a:solidFill>
                  <a:schemeClr val="dk1"/>
                </a:solidFill>
              </a:rPr>
              <a:t> function, use of await keyword, and how to handle rejected promises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An async function helps handle asynchronous operations in JavaScript by returning a promise. It is declared using the async keyword before the function definition. The function either fulfills the promise by returning a value or rejects it by throwing an error. This approach makes asynchronous code easier to read and manage. Next, we will see how async functions work with the await keyword.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an async function handling promises. The function checks if the file name matches Hello dot txt and returns Hello World. If the file does not exist, it throws an error. The then method processes the returned value, while catch handles errors. In this case, one call succeeds while the other fails. Now, let us move forward and explore the await keyword for handling async operations more effectively.</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await keyword pauses execution until a promise resolves, making asynchronous code easier to manage. It is used inside an async function to wait for an operation to complete before moving to the next statement. Once the promise resolves, execution resumes from the next line in the function. This helps avoid callback nesting and makes the code more readable. Next, we will see an example of await in action.</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compares using promises with then and using async await. The first function loads data using a promise and processes the result inside the then method. The second function, marked as async, uses await to pause execution until the data is loaded. This makes the code more readable and easier to manage. Both approaches achieve the same result, but async await simplifies handling asynchronous tasks.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Async functions handle errors using a try catch statement. If a promise is rejected, the error object is caught inside the catch block. This helps prevent crashes and allows us to manage errors gracefully. Instead of using the then and catch methods separately, try catch keeps error handling clean and readable. Next, we will see an example of using try catch in an async function to handle rejected promises.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error handling in async functions. The first function does not handle errors, causing an uncaught promise rejection when the file does not exist. The second function uses try catch to handle the error, preventing the program from crashing and displaying a clear message. Using try catch in async functions improves reliability and makes debugging easier. Next, we will see more advanced async techniques.</a:t>
            </a:r>
          </a:p>
        </p:txBody>
      </p:sp>
    </p:spTree>
    <p:extLst>
      <p:ext uri="{BB962C8B-B14F-4D97-AF65-F5344CB8AC3E}">
        <p14:creationId xmlns:p14="http://schemas.microsoft.com/office/powerpoint/2010/main" val="533527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Async and Await</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i="0" dirty="0">
                <a:solidFill>
                  <a:schemeClr val="accent1">
                    <a:lumMod val="50000"/>
                  </a:schemeClr>
                </a:solidFill>
                <a:effectLst/>
                <a:latin typeface="Roboto" panose="02000000000000000000" pitchFamily="2" charset="0"/>
              </a:rPr>
              <a:t>Async function</a:t>
            </a:r>
            <a:r>
              <a:rPr lang="en-US" sz="1300" b="1" dirty="0">
                <a:solidFill>
                  <a:schemeClr val="accent1">
                    <a:lumMod val="50000"/>
                  </a:schemeClr>
                </a:solidFill>
                <a:latin typeface="+mj-lt"/>
                <a:ea typeface="Roboto"/>
                <a:cs typeface="Roboto"/>
                <a:sym typeface="Roboto"/>
              </a:rPr>
              <a:t> | Await Keyword | Handling Rejected Promises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Async Function</a:t>
            </a:r>
          </a:p>
        </p:txBody>
      </p:sp>
      <p:sp>
        <p:nvSpPr>
          <p:cNvPr id="2" name="Text Placeholder 1">
            <a:extLst>
              <a:ext uri="{FF2B5EF4-FFF2-40B4-BE49-F238E27FC236}">
                <a16:creationId xmlns:a16="http://schemas.microsoft.com/office/drawing/2014/main" id="{E98AE3D6-1B50-79CD-8735-81796A6137A1}"/>
              </a:ext>
            </a:extLst>
          </p:cNvPr>
          <p:cNvSpPr>
            <a:spLocks noGrp="1" noChangeArrowheads="1"/>
          </p:cNvSpPr>
          <p:nvPr>
            <p:ph type="body" idx="4294967295"/>
          </p:nvPr>
        </p:nvSpPr>
        <p:spPr bwMode="auto">
          <a:xfrm>
            <a:off x="311700" y="1232922"/>
            <a:ext cx="442064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a:ln>
                  <a:noFill/>
                </a:ln>
                <a:solidFill>
                  <a:schemeClr val="tx1"/>
                </a:solidFill>
                <a:effectLst/>
                <a:latin typeface="+mj-lt"/>
              </a:rPr>
              <a:t>An </a:t>
            </a:r>
            <a:r>
              <a:rPr kumimoji="0" lang="en-US" altLang="en-US" sz="1600" b="1" i="0" u="none" strike="noStrike" cap="none" normalizeH="0" baseline="0">
                <a:ln>
                  <a:noFill/>
                </a:ln>
                <a:solidFill>
                  <a:schemeClr val="tx1"/>
                </a:solidFill>
                <a:effectLst/>
                <a:latin typeface="+mj-lt"/>
              </a:rPr>
              <a:t>async function</a:t>
            </a:r>
            <a:r>
              <a:rPr kumimoji="0" lang="en-US" altLang="en-US" sz="1600" b="0" i="0" u="none" strike="noStrike" cap="none" normalizeH="0" baseline="0">
                <a:ln>
                  <a:noFill/>
                </a:ln>
                <a:solidFill>
                  <a:schemeClr val="tx1"/>
                </a:solidFill>
                <a:effectLst/>
                <a:latin typeface="+mj-lt"/>
              </a:rPr>
              <a:t> simplifies asynchronous code by returning a </a:t>
            </a:r>
            <a:r>
              <a:rPr kumimoji="0" lang="en-US" altLang="en-US" sz="1600" b="1" i="0" u="none" strike="noStrike" cap="none" normalizeH="0" baseline="0">
                <a:ln>
                  <a:noFill/>
                </a:ln>
                <a:solidFill>
                  <a:schemeClr val="tx1"/>
                </a:solidFill>
                <a:effectLst/>
                <a:latin typeface="+mj-lt"/>
              </a:rPr>
              <a:t>Promise</a:t>
            </a:r>
            <a:r>
              <a:rPr kumimoji="0" lang="en-US" altLang="en-US" sz="1600" b="0" i="0" u="none" strike="noStrike" cap="none" normalizeH="0" baseline="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a:ln>
                  <a:noFill/>
                </a:ln>
                <a:solidFill>
                  <a:schemeClr val="tx1"/>
                </a:solidFill>
                <a:effectLst/>
                <a:latin typeface="+mj-lt"/>
              </a:rPr>
              <a:t>Declared using the </a:t>
            </a:r>
            <a:r>
              <a:rPr kumimoji="0" lang="en-US" altLang="en-US" sz="1600" b="1" i="0" u="none" strike="noStrike" cap="none" normalizeH="0" baseline="0">
                <a:ln>
                  <a:noFill/>
                </a:ln>
                <a:solidFill>
                  <a:schemeClr val="tx1"/>
                </a:solidFill>
                <a:effectLst/>
                <a:latin typeface="+mj-lt"/>
              </a:rPr>
              <a:t>async</a:t>
            </a:r>
            <a:r>
              <a:rPr kumimoji="0" lang="en-US" altLang="en-US" sz="1600" b="0" i="0" u="none" strike="noStrike" cap="none" normalizeH="0" baseline="0">
                <a:ln>
                  <a:noFill/>
                </a:ln>
                <a:solidFill>
                  <a:schemeClr val="tx1"/>
                </a:solidFill>
                <a:effectLst/>
                <a:latin typeface="+mj-lt"/>
              </a:rPr>
              <a:t> keyword before the function keyword.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a:ln>
                  <a:noFill/>
                </a:ln>
                <a:solidFill>
                  <a:schemeClr val="tx1"/>
                </a:solidFill>
                <a:effectLst/>
                <a:latin typeface="+mj-lt"/>
              </a:rPr>
              <a:t>An async function </a:t>
            </a:r>
            <a:r>
              <a:rPr kumimoji="0" lang="en-US" altLang="en-US" sz="1600" b="1" i="0" u="none" strike="noStrike" cap="none" normalizeH="0" baseline="0">
                <a:ln>
                  <a:noFill/>
                </a:ln>
                <a:solidFill>
                  <a:schemeClr val="tx1"/>
                </a:solidFill>
                <a:effectLst/>
                <a:latin typeface="+mj-lt"/>
              </a:rPr>
              <a:t>fulfills</a:t>
            </a:r>
            <a:r>
              <a:rPr kumimoji="0" lang="en-US" altLang="en-US" sz="1600" b="0" i="0" u="none" strike="noStrike" cap="none" normalizeH="0" baseline="0">
                <a:ln>
                  <a:noFill/>
                </a:ln>
                <a:solidFill>
                  <a:schemeClr val="tx1"/>
                </a:solidFill>
                <a:effectLst/>
                <a:latin typeface="+mj-lt"/>
              </a:rPr>
              <a:t> the Promise by returning a value or </a:t>
            </a:r>
            <a:r>
              <a:rPr kumimoji="0" lang="en-US" altLang="en-US" sz="1600" b="1" i="0" u="none" strike="noStrike" cap="none" normalizeH="0" baseline="0">
                <a:ln>
                  <a:noFill/>
                </a:ln>
                <a:solidFill>
                  <a:schemeClr val="tx1"/>
                </a:solidFill>
                <a:effectLst/>
                <a:latin typeface="+mj-lt"/>
              </a:rPr>
              <a:t>rejects</a:t>
            </a:r>
            <a:r>
              <a:rPr kumimoji="0" lang="en-US" altLang="en-US" sz="1600" b="0" i="0" u="none" strike="noStrike" cap="none" normalizeH="0" baseline="0">
                <a:ln>
                  <a:noFill/>
                </a:ln>
                <a:solidFill>
                  <a:schemeClr val="tx1"/>
                </a:solidFill>
                <a:effectLst/>
                <a:latin typeface="+mj-lt"/>
              </a:rPr>
              <a:t> it by throwing an exception. </a:t>
            </a:r>
            <a:endParaRPr kumimoji="0" lang="en-US" altLang="en-US" sz="1600" b="0" i="0" u="none" strike="noStrike" cap="none" normalizeH="0" baseline="0" dirty="0">
              <a:ln>
                <a:noFill/>
              </a:ln>
              <a:solidFill>
                <a:schemeClr val="tx1"/>
              </a:solidFill>
              <a:effectLst/>
              <a:latin typeface="+mj-lt"/>
            </a:endParaRPr>
          </a:p>
        </p:txBody>
      </p:sp>
      <p:pic>
        <p:nvPicPr>
          <p:cNvPr id="1027" name="Picture 3" descr="How JavaScript Async/Await Works and How to Use It">
            <a:extLst>
              <a:ext uri="{FF2B5EF4-FFF2-40B4-BE49-F238E27FC236}">
                <a16:creationId xmlns:a16="http://schemas.microsoft.com/office/drawing/2014/main" id="{19116D65-2EF2-73DC-A37D-E87C814213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529" t="14072" r="13900" b="16235"/>
          <a:stretch/>
        </p:blipFill>
        <p:spPr bwMode="auto">
          <a:xfrm>
            <a:off x="5335914" y="1869189"/>
            <a:ext cx="3119718" cy="1910451"/>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17FE00E9-C5C0-21F4-F6A5-73C57BCF82A0}"/>
              </a:ext>
            </a:extLst>
          </p:cNvPr>
          <p:cNvPicPr>
            <a:picLocks noChangeAspect="1"/>
          </p:cNvPicPr>
          <p:nvPr/>
        </p:nvPicPr>
        <p:blipFill>
          <a:blip r:embed="rId3"/>
          <a:stretch>
            <a:fillRect/>
          </a:stretch>
        </p:blipFill>
        <p:spPr>
          <a:xfrm>
            <a:off x="1301754" y="1177730"/>
            <a:ext cx="6149873" cy="352074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Await Keyword</a:t>
            </a:r>
            <a:endParaRPr lang="en-US" sz="4800" b="1" i="0" dirty="0">
              <a:effectLst/>
              <a:latin typeface="+mj-lt"/>
            </a:endParaRPr>
          </a:p>
        </p:txBody>
      </p:sp>
      <p:sp>
        <p:nvSpPr>
          <p:cNvPr id="5" name="Google Shape;110;p26">
            <a:extLst>
              <a:ext uri="{FF2B5EF4-FFF2-40B4-BE49-F238E27FC236}">
                <a16:creationId xmlns:a16="http://schemas.microsoft.com/office/drawing/2014/main" id="{F327F63B-D0F9-142D-901D-0AB6A6BDB460}"/>
              </a:ext>
            </a:extLst>
          </p:cNvPr>
          <p:cNvSpPr txBox="1">
            <a:spLocks/>
          </p:cNvSpPr>
          <p:nvPr/>
        </p:nvSpPr>
        <p:spPr>
          <a:xfrm>
            <a:off x="311700" y="1330479"/>
            <a:ext cx="8520600" cy="21939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accent1">
                  <a:lumMod val="50000"/>
                </a:schemeClr>
              </a:solidFill>
              <a:effectLst/>
              <a:latin typeface="+mn-lt"/>
            </a:endParaRPr>
          </a:p>
        </p:txBody>
      </p:sp>
      <p:sp>
        <p:nvSpPr>
          <p:cNvPr id="4" name="TextBox 3">
            <a:extLst>
              <a:ext uri="{FF2B5EF4-FFF2-40B4-BE49-F238E27FC236}">
                <a16:creationId xmlns:a16="http://schemas.microsoft.com/office/drawing/2014/main" id="{40B49266-8D04-1D6C-74CE-4AA13D97F0AE}"/>
              </a:ext>
            </a:extLst>
          </p:cNvPr>
          <p:cNvSpPr txBox="1"/>
          <p:nvPr/>
        </p:nvSpPr>
        <p:spPr>
          <a:xfrm>
            <a:off x="311701" y="1163806"/>
            <a:ext cx="8520599" cy="1893339"/>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Unicode MS"/>
              </a:rPr>
              <a:t>await</a:t>
            </a:r>
            <a:r>
              <a:rPr kumimoji="0" lang="en-US" altLang="en-US" sz="1600" b="1" i="0" u="none" strike="noStrike" cap="none" normalizeH="0" baseline="0" dirty="0">
                <a:ln>
                  <a:noFill/>
                </a:ln>
                <a:solidFill>
                  <a:schemeClr val="tx1"/>
                </a:solidFill>
                <a:effectLst/>
              </a:rPr>
              <a:t> keyword</a:t>
            </a:r>
            <a:r>
              <a:rPr kumimoji="0" lang="en-US" altLang="en-US" sz="1600" b="0" i="0" u="none" strike="noStrike" cap="none" normalizeH="0" baseline="0" dirty="0">
                <a:ln>
                  <a:noFill/>
                </a:ln>
                <a:solidFill>
                  <a:schemeClr val="tx1"/>
                </a:solidFill>
                <a:effectLst/>
                <a:latin typeface="Arial" panose="020B0604020202020204" pitchFamily="34" charset="0"/>
              </a:rPr>
              <a:t> pauses execution until a </a:t>
            </a:r>
            <a:r>
              <a:rPr kumimoji="0" lang="en-US" altLang="en-US" sz="1600" b="1" i="0" u="none" strike="noStrike" cap="none" normalizeH="0" baseline="0" dirty="0">
                <a:ln>
                  <a:noFill/>
                </a:ln>
                <a:solidFill>
                  <a:schemeClr val="tx1"/>
                </a:solidFill>
                <a:effectLst/>
                <a:latin typeface="Arial" panose="020B0604020202020204" pitchFamily="34" charset="0"/>
              </a:rPr>
              <a:t>Promise resolves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Used </a:t>
            </a:r>
            <a:r>
              <a:rPr kumimoji="0" lang="en-US" altLang="en-US" sz="1600" b="1" i="0" u="none" strike="noStrike" cap="none" normalizeH="0" baseline="0" dirty="0">
                <a:ln>
                  <a:noFill/>
                </a:ln>
                <a:solidFill>
                  <a:schemeClr val="tx1"/>
                </a:solidFill>
                <a:effectLst/>
                <a:latin typeface="Arial" panose="020B0604020202020204" pitchFamily="34" charset="0"/>
              </a:rPr>
              <a:t>inside an async function</a:t>
            </a:r>
            <a:r>
              <a:rPr kumimoji="0" lang="en-US" altLang="en-US" sz="1600" b="0" i="0" u="none" strike="noStrike" cap="none" normalizeH="0" baseline="0" dirty="0">
                <a:ln>
                  <a:noFill/>
                </a:ln>
                <a:solidFill>
                  <a:schemeClr val="tx1"/>
                </a:solidFill>
                <a:effectLst/>
                <a:latin typeface="Arial" panose="020B0604020202020204" pitchFamily="34" charset="0"/>
              </a:rPr>
              <a:t> to wait for an asynchronous operation before moving to the next statement.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Once the Promise resolves, execution </a:t>
            </a:r>
            <a:r>
              <a:rPr kumimoji="0" lang="en-US" altLang="en-US" sz="1600" b="1" i="0" u="none" strike="noStrike" cap="none" normalizeH="0" baseline="0" dirty="0">
                <a:ln>
                  <a:noFill/>
                </a:ln>
                <a:solidFill>
                  <a:schemeClr val="tx1"/>
                </a:solidFill>
                <a:effectLst/>
                <a:latin typeface="Arial" panose="020B0604020202020204" pitchFamily="34" charset="0"/>
              </a:rPr>
              <a:t>resumes from the next statement</a:t>
            </a:r>
            <a:r>
              <a:rPr kumimoji="0" lang="en-US" altLang="en-US" sz="1600" b="0" i="0" u="none" strike="noStrike" cap="none" normalizeH="0" baseline="0" dirty="0">
                <a:ln>
                  <a:noFill/>
                </a:ln>
                <a:solidFill>
                  <a:schemeClr val="tx1"/>
                </a:solidFill>
                <a:effectLst/>
                <a:latin typeface="Arial" panose="020B0604020202020204" pitchFamily="34" charset="0"/>
              </a:rPr>
              <a:t> in the async function.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DDFF425D-2DE0-158C-52C6-5CBB0B13B812}"/>
              </a:ext>
            </a:extLst>
          </p:cNvPr>
          <p:cNvPicPr>
            <a:picLocks noChangeAspect="1"/>
          </p:cNvPicPr>
          <p:nvPr/>
        </p:nvPicPr>
        <p:blipFill>
          <a:blip r:embed="rId3"/>
          <a:stretch>
            <a:fillRect/>
          </a:stretch>
        </p:blipFill>
        <p:spPr>
          <a:xfrm>
            <a:off x="669630" y="1608623"/>
            <a:ext cx="7571665" cy="264961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Asyn</a:t>
            </a:r>
            <a:r>
              <a:rPr lang="en-US" sz="3600" b="1" dirty="0">
                <a:latin typeface="+mj-lt"/>
              </a:rPr>
              <a:t>c Functions</a:t>
            </a:r>
            <a:endParaRPr lang="en-US" sz="3600" b="1" i="0" dirty="0">
              <a:effectLst/>
              <a:latin typeface="+mj-lt"/>
            </a:endParaRPr>
          </a:p>
        </p:txBody>
      </p:sp>
      <p:sp>
        <p:nvSpPr>
          <p:cNvPr id="2" name="Text Placeholder 1">
            <a:extLst>
              <a:ext uri="{FF2B5EF4-FFF2-40B4-BE49-F238E27FC236}">
                <a16:creationId xmlns:a16="http://schemas.microsoft.com/office/drawing/2014/main" id="{9076F335-D0BA-F8E7-B78F-B5C293ABAC3B}"/>
              </a:ext>
            </a:extLst>
          </p:cNvPr>
          <p:cNvSpPr>
            <a:spLocks noGrp="1" noChangeArrowheads="1"/>
          </p:cNvSpPr>
          <p:nvPr>
            <p:ph type="body" idx="4294967295"/>
          </p:nvPr>
        </p:nvSpPr>
        <p:spPr bwMode="auto">
          <a:xfrm>
            <a:off x="311150" y="1465967"/>
            <a:ext cx="71577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Async functions</a:t>
            </a:r>
            <a:r>
              <a:rPr kumimoji="0" lang="en-US" altLang="en-US" sz="1600" b="0" i="0" u="none" strike="noStrike" cap="none" normalizeH="0" baseline="0" dirty="0">
                <a:ln>
                  <a:noFill/>
                </a:ln>
                <a:solidFill>
                  <a:schemeClr val="tx1"/>
                </a:solidFill>
                <a:effectLst/>
                <a:latin typeface="+mj-lt"/>
              </a:rPr>
              <a:t> handle rejected Promises using a </a:t>
            </a:r>
            <a:r>
              <a:rPr kumimoji="0" lang="en-US" altLang="en-US" sz="1600" b="1" i="0" u="none" strike="noStrike" cap="none" normalizeH="0" baseline="0" dirty="0">
                <a:ln>
                  <a:noFill/>
                </a:ln>
                <a:solidFill>
                  <a:schemeClr val="tx1"/>
                </a:solidFill>
                <a:effectLst/>
                <a:latin typeface="+mj-lt"/>
              </a:rPr>
              <a:t>try-catch</a:t>
            </a:r>
            <a:r>
              <a:rPr kumimoji="0" lang="en-US" altLang="en-US" sz="1600" b="0" i="0" u="none" strike="noStrike" cap="none" normalizeH="0" baseline="0" dirty="0">
                <a:ln>
                  <a:noFill/>
                </a:ln>
                <a:solidFill>
                  <a:schemeClr val="tx1"/>
                </a:solidFill>
                <a:effectLst/>
                <a:latin typeface="+mj-lt"/>
              </a:rPr>
              <a:t> statement.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If a Promise is </a:t>
            </a:r>
            <a:r>
              <a:rPr kumimoji="0" lang="en-US" altLang="en-US" sz="1600" b="1" i="0" u="none" strike="noStrike" cap="none" normalizeH="0" baseline="0" dirty="0">
                <a:ln>
                  <a:noFill/>
                </a:ln>
                <a:solidFill>
                  <a:schemeClr val="tx1"/>
                </a:solidFill>
                <a:effectLst/>
                <a:latin typeface="+mj-lt"/>
              </a:rPr>
              <a:t>rejected</a:t>
            </a:r>
            <a:r>
              <a:rPr kumimoji="0" lang="en-US" altLang="en-US" sz="1600" b="0" i="0" u="none" strike="noStrike" cap="none" normalizeH="0" baseline="0" dirty="0">
                <a:ln>
                  <a:noFill/>
                </a:ln>
                <a:solidFill>
                  <a:schemeClr val="tx1"/>
                </a:solidFill>
                <a:effectLst/>
                <a:latin typeface="+mj-lt"/>
              </a:rPr>
              <a:t>, the </a:t>
            </a:r>
            <a:r>
              <a:rPr kumimoji="0" lang="en-US" altLang="en-US" sz="1600" b="1" i="0" u="none" strike="noStrike" cap="none" normalizeH="0" baseline="0" dirty="0">
                <a:ln>
                  <a:noFill/>
                </a:ln>
                <a:solidFill>
                  <a:schemeClr val="tx1"/>
                </a:solidFill>
                <a:effectLst/>
                <a:latin typeface="+mj-lt"/>
              </a:rPr>
              <a:t>Error object</a:t>
            </a:r>
            <a:r>
              <a:rPr kumimoji="0" lang="en-US" altLang="en-US" sz="1600" b="0" i="0" u="none" strike="noStrike" cap="none" normalizeH="0" baseline="0" dirty="0">
                <a:ln>
                  <a:noFill/>
                </a:ln>
                <a:solidFill>
                  <a:schemeClr val="tx1"/>
                </a:solidFill>
                <a:effectLst/>
                <a:latin typeface="+mj-lt"/>
              </a:rPr>
              <a:t> is caught in the catch block.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This prevents crashes and allows handling errors gracefully.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E05BC3C8-3968-D9AA-729E-66ACED1FB66D}"/>
              </a:ext>
            </a:extLst>
          </p:cNvPr>
          <p:cNvPicPr>
            <a:picLocks noChangeAspect="1"/>
          </p:cNvPicPr>
          <p:nvPr/>
        </p:nvPicPr>
        <p:blipFill>
          <a:blip r:embed="rId3"/>
          <a:stretch>
            <a:fillRect/>
          </a:stretch>
        </p:blipFill>
        <p:spPr>
          <a:xfrm>
            <a:off x="727958" y="1302896"/>
            <a:ext cx="7688084" cy="3322891"/>
          </a:xfrm>
          <a:prstGeom prst="rect">
            <a:avLst/>
          </a:prstGeom>
        </p:spPr>
      </p:pic>
    </p:spTree>
    <p:extLst>
      <p:ext uri="{BB962C8B-B14F-4D97-AF65-F5344CB8AC3E}">
        <p14:creationId xmlns:p14="http://schemas.microsoft.com/office/powerpoint/2010/main" val="37214271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2025-02-09T19:22:01+00:00</DateTime>
  </documentManagement>
</p:properties>
</file>

<file path=customXml/itemProps1.xml><?xml version="1.0" encoding="utf-8"?>
<ds:datastoreItem xmlns:ds="http://schemas.openxmlformats.org/officeDocument/2006/customXml" ds:itemID="{78BDF47E-A409-4DC7-ADA5-98598E5C5950}"/>
</file>

<file path=customXml/itemProps2.xml><?xml version="1.0" encoding="utf-8"?>
<ds:datastoreItem xmlns:ds="http://schemas.openxmlformats.org/officeDocument/2006/customXml" ds:itemID="{496EA2A0-40C1-4028-94C6-608DD9ED3311}"/>
</file>

<file path=customXml/itemProps3.xml><?xml version="1.0" encoding="utf-8"?>
<ds:datastoreItem xmlns:ds="http://schemas.openxmlformats.org/officeDocument/2006/customXml" ds:itemID="{A8CAEF98-E51F-4615-A9A2-84980E5AF6BE}"/>
</file>

<file path=docProps/app.xml><?xml version="1.0" encoding="utf-8"?>
<Properties xmlns="http://schemas.openxmlformats.org/officeDocument/2006/extended-properties" xmlns:vt="http://schemas.openxmlformats.org/officeDocument/2006/docPropsVTypes">
  <TotalTime>2390</TotalTime>
  <Words>629</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 Unicode MS</vt:lpstr>
      <vt:lpstr>Roboto</vt:lpstr>
      <vt:lpstr>Arial</vt:lpstr>
      <vt:lpstr>Proxima Nova</vt:lpstr>
      <vt:lpstr>Simple Light</vt:lpstr>
      <vt:lpstr>Spearmint</vt:lpstr>
      <vt:lpstr>Async and Await</vt:lpstr>
      <vt:lpstr>Async Function</vt:lpstr>
      <vt:lpstr>Example</vt:lpstr>
      <vt:lpstr>Await Keyword</vt:lpstr>
      <vt:lpstr>Example</vt:lpstr>
      <vt:lpstr>Async Functions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86</cp:revision>
  <dcterms:modified xsi:type="dcterms:W3CDTF">2025-02-09T19:16:37Z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