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355" r:id="rId5"/>
    <p:sldId id="350" r:id="rId6"/>
    <p:sldId id="323" r:id="rId7"/>
    <p:sldId id="343" r:id="rId8"/>
    <p:sldId id="352" r:id="rId9"/>
    <p:sldId id="353"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how to fetch API. In this lecture we will go through introduction to fetch API, how to fetch JSON, and will explore post request</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Fetch API simplifies making HTTP requests and receiving responses. It replaces the older </a:t>
            </a:r>
            <a:r>
              <a:rPr lang="en-US" dirty="0" err="1"/>
              <a:t>XMLHttpRequest</a:t>
            </a:r>
            <a:r>
              <a:rPr lang="en-US" dirty="0"/>
              <a:t> with a more modern approach. The fetch method returns a promise that resolves to a response object. This object contains details about the response and provides methods to retrieve the response body. Using Fetch API makes handling network requests easier. Next, we will see an example of using fetch in action.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F72C1B2-3D11-2844-6360-71CC44D8DA7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8DE71D2-9EC2-34AF-CDAA-63E306F253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2E40A3-A1E6-DC2C-3A09-5E78210302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Fetch API provides useful properties to handle HTTP responses. The status property returns the HTTP status code, like 200 for success or 404 for not found. The ok property is true for successful responses. The headers property stores response headers. The text method returns a promise that resolves with the response body as text. Next, we will explore how to handle JSON data using the Fetch API.</a:t>
            </a:r>
          </a:p>
        </p:txBody>
      </p:sp>
    </p:spTree>
    <p:extLst>
      <p:ext uri="{BB962C8B-B14F-4D97-AF65-F5344CB8AC3E}">
        <p14:creationId xmlns:p14="http://schemas.microsoft.com/office/powerpoint/2010/main" val="7039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Let us see an example of using the Fetch API. This script sends a GET request to a website and retrieves the response. First, the fetch function is called with the URL. The response object is checked for its status, which prints 200 if successful. Then, the response text method extracts the HTML content. This is useful for fetching web pages. Next, we will see how to handle JSON data with Fetch.</a:t>
            </a:r>
          </a:p>
        </p:txBody>
      </p:sp>
    </p:spTree>
    <p:extLst>
      <p:ext uri="{BB962C8B-B14F-4D97-AF65-F5344CB8AC3E}">
        <p14:creationId xmlns:p14="http://schemas.microsoft.com/office/powerpoint/2010/main" val="75624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Fetch API is commonly used to retrieve data from web APIs that return JSON. Instead of fetching plain text, we use the </a:t>
            </a:r>
            <a:r>
              <a:rPr lang="en-US" dirty="0" err="1"/>
              <a:t>json</a:t>
            </a:r>
            <a:r>
              <a:rPr lang="en-US" dirty="0"/>
              <a:t> method to convert the response body into a JavaScript object. This makes it easier to work with structured data. In the next example, we will see how to fetch data from the Random User Generator API and process it in JavaScript for further use.</a:t>
            </a:r>
          </a:p>
        </p:txBody>
      </p:sp>
    </p:spTree>
    <p:extLst>
      <p:ext uri="{BB962C8B-B14F-4D97-AF65-F5344CB8AC3E}">
        <p14:creationId xmlns:p14="http://schemas.microsoft.com/office/powerpoint/2010/main" val="39850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to fetch JSON data from an API. The fetch function sends a request to the Random User Generator API. The response is then converted to a JavaScript object using the </a:t>
            </a:r>
            <a:r>
              <a:rPr lang="en-US" dirty="0" err="1"/>
              <a:t>json</a:t>
            </a:r>
            <a:r>
              <a:rPr lang="en-US" dirty="0"/>
              <a:t> method. A loop iterates through the results to extract and display user details such as name, gender, and email. This approach is useful for working with dynamic API data. Next, we will explore handling errors in fetch requests.</a:t>
            </a:r>
          </a:p>
        </p:txBody>
      </p:sp>
    </p:spTree>
    <p:extLst>
      <p:ext uri="{BB962C8B-B14F-4D97-AF65-F5344CB8AC3E}">
        <p14:creationId xmlns:p14="http://schemas.microsoft.com/office/powerpoint/2010/main" val="20460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 POST request allows sending data to a server using the Fetch API. The fetch function accepts a second parameter to configure the request. The method property specifies the HTTP method, such as POST. Headers define metadata like content type. The body contains the actual data to be sent, such as JSON or form data. This is useful for submitting forms or updating data. Next, we will see an example of making a POST request.</a:t>
            </a:r>
          </a:p>
        </p:txBody>
      </p:sp>
    </p:spTree>
    <p:extLst>
      <p:ext uri="{BB962C8B-B14F-4D97-AF65-F5344CB8AC3E}">
        <p14:creationId xmlns:p14="http://schemas.microsoft.com/office/powerpoint/2010/main" val="2073003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send a POST request using the Fetch API. A form captures the username and password. When the form is submitted, an event listener prevents the default action and sends the form data using fetch. The server responds with a success message, which is displayed in an alert. This method is useful for handling user authentication. </a:t>
            </a:r>
            <a:r>
              <a:rPr lang="en-US"/>
              <a:t>Next, we will explore handling errors in fetch requests.</a:t>
            </a:r>
            <a:endParaRPr lang="en-US" dirty="0"/>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Fetch API</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Introduction to Fetch</a:t>
            </a:r>
            <a:r>
              <a:rPr lang="en-US" sz="1300" b="1" dirty="0">
                <a:solidFill>
                  <a:schemeClr val="accent1">
                    <a:lumMod val="50000"/>
                  </a:schemeClr>
                </a:solidFill>
                <a:latin typeface="+mj-lt"/>
                <a:ea typeface="Roboto"/>
                <a:cs typeface="Roboto"/>
                <a:sym typeface="Roboto"/>
              </a:rPr>
              <a:t> | Fetching JSON | Post Request</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Fetch API</a:t>
            </a:r>
          </a:p>
        </p:txBody>
      </p:sp>
      <p:sp>
        <p:nvSpPr>
          <p:cNvPr id="3" name="Rectangle 1">
            <a:extLst>
              <a:ext uri="{FF2B5EF4-FFF2-40B4-BE49-F238E27FC236}">
                <a16:creationId xmlns:a16="http://schemas.microsoft.com/office/drawing/2014/main" id="{64A1F3DF-40F8-C0A1-B4DF-F8229E82ED5F}"/>
              </a:ext>
            </a:extLst>
          </p:cNvPr>
          <p:cNvSpPr>
            <a:spLocks noGrp="1" noChangeArrowheads="1"/>
          </p:cNvSpPr>
          <p:nvPr>
            <p:ph type="body" idx="4294967295"/>
          </p:nvPr>
        </p:nvSpPr>
        <p:spPr bwMode="auto">
          <a:xfrm>
            <a:off x="311700" y="1456630"/>
            <a:ext cx="472266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Fetch API</a:t>
            </a:r>
            <a:r>
              <a:rPr kumimoji="0" lang="en-US" altLang="en-US" sz="1600" b="0" i="0" u="none" strike="noStrike" cap="none" normalizeH="0" baseline="0" dirty="0">
                <a:ln>
                  <a:noFill/>
                </a:ln>
                <a:solidFill>
                  <a:schemeClr val="tx1"/>
                </a:solidFill>
                <a:effectLst/>
                <a:latin typeface="Arial" panose="020B0604020202020204" pitchFamily="34" charset="0"/>
              </a:rPr>
              <a:t> provides the </a:t>
            </a:r>
            <a:r>
              <a:rPr kumimoji="0" lang="en-US" altLang="en-US" sz="1600" b="0" i="0" u="none" strike="noStrike" cap="none" normalizeH="0" baseline="0" dirty="0">
                <a:ln>
                  <a:noFill/>
                </a:ln>
                <a:solidFill>
                  <a:schemeClr val="tx1"/>
                </a:solidFill>
                <a:effectLst/>
                <a:latin typeface="Arial Unicode MS"/>
              </a:rPr>
              <a:t>fetch()</a:t>
            </a:r>
            <a:r>
              <a:rPr kumimoji="0" lang="en-US" altLang="en-US" sz="1600" b="0" i="0" u="none" strike="noStrike" cap="none" normalizeH="0" baseline="0" dirty="0">
                <a:ln>
                  <a:noFill/>
                </a:ln>
                <a:solidFill>
                  <a:schemeClr val="tx1"/>
                </a:solidFill>
                <a:effectLst/>
              </a:rPr>
              <a:t> method to send HTTP requests and receive responses, replacing </a:t>
            </a:r>
            <a:r>
              <a:rPr kumimoji="0" lang="en-US" altLang="en-US" sz="1600" b="1" i="0" u="none" strike="noStrike" cap="none" normalizeH="0" baseline="0" dirty="0" err="1">
                <a:ln>
                  <a:noFill/>
                </a:ln>
                <a:solidFill>
                  <a:schemeClr val="tx1"/>
                </a:solidFill>
                <a:effectLst/>
                <a:latin typeface="Arial" panose="020B0604020202020204" pitchFamily="34" charset="0"/>
              </a:rPr>
              <a:t>XMLHttpRequest</a:t>
            </a:r>
            <a:r>
              <a:rPr kumimoji="0" lang="en-US" altLang="en-US" sz="1600" b="0" i="0" u="none" strike="noStrike" cap="none" normalizeH="0" baseline="0" dirty="0">
                <a:ln>
                  <a:noFill/>
                </a:ln>
                <a:solidFill>
                  <a:schemeClr val="tx1"/>
                </a:solidFill>
                <a:effectLst/>
                <a:latin typeface="Arial" panose="020B0604020202020204" pitchFamily="34" charset="0"/>
              </a:rPr>
              <a:t> with a simpler approach.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Unicode MS"/>
              </a:rPr>
              <a:t>fetch()</a:t>
            </a:r>
            <a:r>
              <a:rPr kumimoji="0" lang="en-US" altLang="en-US" sz="1600" b="0" i="0" u="none" strike="noStrike" cap="none" normalizeH="0" baseline="0" dirty="0">
                <a:ln>
                  <a:noFill/>
                </a:ln>
                <a:solidFill>
                  <a:schemeClr val="tx1"/>
                </a:solidFill>
                <a:effectLst/>
              </a:rPr>
              <a:t> returns a </a:t>
            </a:r>
            <a:r>
              <a:rPr kumimoji="0" lang="en-US" altLang="en-US" sz="1600" b="1" i="0" u="none" strike="noStrike" cap="none" normalizeH="0" baseline="0" dirty="0">
                <a:ln>
                  <a:noFill/>
                </a:ln>
                <a:solidFill>
                  <a:schemeClr val="tx1"/>
                </a:solidFill>
                <a:effectLst/>
                <a:latin typeface="Arial" panose="020B0604020202020204" pitchFamily="34" charset="0"/>
              </a:rPr>
              <a:t>Promise</a:t>
            </a:r>
            <a:r>
              <a:rPr kumimoji="0" lang="en-US" altLang="en-US" sz="1600" b="0" i="0" u="none" strike="noStrike" cap="none" normalizeH="0" baseline="0" dirty="0">
                <a:ln>
                  <a:noFill/>
                </a:ln>
                <a:solidFill>
                  <a:schemeClr val="tx1"/>
                </a:solidFill>
                <a:effectLst/>
                <a:latin typeface="Arial" panose="020B0604020202020204" pitchFamily="34" charset="0"/>
              </a:rPr>
              <a:t> that resolves to a </a:t>
            </a:r>
            <a:r>
              <a:rPr kumimoji="0" lang="en-US" altLang="en-US" sz="1600" b="1" i="0" u="none" strike="noStrike" cap="none" normalizeH="0" baseline="0" dirty="0">
                <a:ln>
                  <a:noFill/>
                </a:ln>
                <a:solidFill>
                  <a:schemeClr val="tx1"/>
                </a:solidFill>
                <a:effectLst/>
                <a:latin typeface="Arial" panose="020B0604020202020204" pitchFamily="34" charset="0"/>
              </a:rPr>
              <a:t>Response object</a:t>
            </a:r>
            <a:r>
              <a:rPr kumimoji="0" lang="en-US" altLang="en-US" sz="1600" b="0" i="0" u="none" strike="noStrike" cap="none" normalizeH="0" baseline="0" dirty="0">
                <a:ln>
                  <a:noFill/>
                </a:ln>
                <a:solidFill>
                  <a:schemeClr val="tx1"/>
                </a:solidFill>
                <a:effectLst/>
                <a:latin typeface="Arial" panose="020B0604020202020204" pitchFamily="34" charset="0"/>
              </a:rPr>
              <a:t>, which contains details about the HTTP response and methods to retrieve the response body. </a:t>
            </a:r>
          </a:p>
        </p:txBody>
      </p:sp>
      <p:pic>
        <p:nvPicPr>
          <p:cNvPr id="2051" name="Picture 3" descr="Everything You Need To Know About The Browser JavaScript Fetch API">
            <a:extLst>
              <a:ext uri="{FF2B5EF4-FFF2-40B4-BE49-F238E27FC236}">
                <a16:creationId xmlns:a16="http://schemas.microsoft.com/office/drawing/2014/main" id="{9F198AD3-4353-190B-AE9D-C116E2A2A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715" y="1810871"/>
            <a:ext cx="3552800" cy="2203076"/>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A2799C5-C377-E8C8-DECD-21258FE704F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38D9D26-A0D4-9D3E-5A06-1EFB6B799B70}"/>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Fetch API</a:t>
            </a:r>
          </a:p>
        </p:txBody>
      </p:sp>
      <p:pic>
        <p:nvPicPr>
          <p:cNvPr id="2051" name="Picture 3" descr="Everything You Need To Know About The Browser JavaScript Fetch API">
            <a:extLst>
              <a:ext uri="{FF2B5EF4-FFF2-40B4-BE49-F238E27FC236}">
                <a16:creationId xmlns:a16="http://schemas.microsoft.com/office/drawing/2014/main" id="{8D69B4AA-44A8-6ABA-FBA5-810DD7837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4715" y="1810871"/>
            <a:ext cx="3552800" cy="2203076"/>
          </a:xfrm>
          <a:prstGeom prst="round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7E860E86-0B30-2FDD-1617-AFE6AA07EF5F}"/>
              </a:ext>
            </a:extLst>
          </p:cNvPr>
          <p:cNvSpPr>
            <a:spLocks noGrp="1" noChangeArrowheads="1"/>
          </p:cNvSpPr>
          <p:nvPr>
            <p:ph type="body" idx="4294967295"/>
          </p:nvPr>
        </p:nvSpPr>
        <p:spPr bwMode="auto">
          <a:xfrm>
            <a:off x="311151" y="1457038"/>
            <a:ext cx="46781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response.status</a:t>
            </a:r>
            <a:r>
              <a:rPr kumimoji="0" lang="en-US" altLang="en-US" sz="1600" b="0" i="0" u="none" strike="noStrike" cap="none" normalizeH="0" baseline="0" dirty="0">
                <a:ln>
                  <a:noFill/>
                </a:ln>
                <a:solidFill>
                  <a:schemeClr val="tx1"/>
                </a:solidFill>
                <a:effectLst/>
                <a:latin typeface="+mj-lt"/>
              </a:rPr>
              <a:t> returns the HTTP status code (e.g., 200, 404).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response.ok</a:t>
            </a:r>
            <a:r>
              <a:rPr kumimoji="0" lang="en-US" altLang="en-US" sz="1600" b="0" i="0" u="none" strike="noStrike" cap="none" normalizeH="0" baseline="0" dirty="0">
                <a:ln>
                  <a:noFill/>
                </a:ln>
                <a:solidFill>
                  <a:schemeClr val="tx1"/>
                </a:solidFill>
                <a:effectLst/>
                <a:latin typeface="+mj-lt"/>
              </a:rPr>
              <a:t> is true for 2xx status codes, false otherwise.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response.headers</a:t>
            </a:r>
            <a:r>
              <a:rPr kumimoji="0" lang="en-US" altLang="en-US" sz="1600" b="0" i="0" u="none" strike="noStrike" cap="none" normalizeH="0" baseline="0" dirty="0">
                <a:ln>
                  <a:noFill/>
                </a:ln>
                <a:solidFill>
                  <a:schemeClr val="tx1"/>
                </a:solidFill>
                <a:effectLst/>
                <a:latin typeface="+mj-lt"/>
              </a:rPr>
              <a:t> holds the HTTP response headers.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response.text</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returns a Promise that resolves with the response body as text. </a:t>
            </a:r>
          </a:p>
        </p:txBody>
      </p:sp>
    </p:spTree>
    <p:extLst>
      <p:ext uri="{BB962C8B-B14F-4D97-AF65-F5344CB8AC3E}">
        <p14:creationId xmlns:p14="http://schemas.microsoft.com/office/powerpoint/2010/main" val="57283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364613AA-D955-AC9F-B30E-E59FD3991D76}"/>
              </a:ext>
            </a:extLst>
          </p:cNvPr>
          <p:cNvPicPr>
            <a:picLocks noChangeAspect="1"/>
          </p:cNvPicPr>
          <p:nvPr/>
        </p:nvPicPr>
        <p:blipFill>
          <a:blip r:embed="rId3"/>
          <a:stretch>
            <a:fillRect/>
          </a:stretch>
        </p:blipFill>
        <p:spPr>
          <a:xfrm>
            <a:off x="1440010" y="1482204"/>
            <a:ext cx="5956997" cy="2866590"/>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Fetching JSON</a:t>
            </a:r>
            <a:endParaRPr lang="en-US" sz="4800" b="1" i="0" dirty="0">
              <a:effectLst/>
              <a:latin typeface="+mj-lt"/>
            </a:endParaRPr>
          </a:p>
        </p:txBody>
      </p:sp>
      <p:sp>
        <p:nvSpPr>
          <p:cNvPr id="3" name="Google Shape;110;p26">
            <a:extLst>
              <a:ext uri="{FF2B5EF4-FFF2-40B4-BE49-F238E27FC236}">
                <a16:creationId xmlns:a16="http://schemas.microsoft.com/office/drawing/2014/main" id="{AE424625-C155-AFBB-A2A8-65D20B904A59}"/>
              </a:ext>
            </a:extLst>
          </p:cNvPr>
          <p:cNvSpPr txBox="1">
            <a:spLocks/>
          </p:cNvSpPr>
          <p:nvPr/>
        </p:nvSpPr>
        <p:spPr>
          <a:xfrm>
            <a:off x="311700" y="1174473"/>
            <a:ext cx="8520600" cy="1613116"/>
          </a:xfrm>
          <a:prstGeom prst="rect">
            <a:avLst/>
          </a:prstGeom>
          <a:noFill/>
          <a:ln>
            <a:noFill/>
          </a:ln>
        </p:spPr>
        <p:txBody>
          <a:bodyPr spcFirstLastPara="1" wrap="square" lIns="91425" tIns="91425" rIns="91425" bIns="91425" numCol="1"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285750" lvl="1"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a:ln>
                  <a:noFill/>
                </a:ln>
                <a:solidFill>
                  <a:schemeClr val="tx1"/>
                </a:solidFill>
                <a:effectLst/>
                <a:latin typeface="+mj-lt"/>
              </a:rPr>
              <a:t>Fetch API</a:t>
            </a:r>
            <a:r>
              <a:rPr kumimoji="0" lang="en-US" altLang="en-US" sz="1600" b="0" i="0" u="none" strike="noStrike" cap="none" normalizeH="0" baseline="0" dirty="0">
                <a:ln>
                  <a:noFill/>
                </a:ln>
                <a:solidFill>
                  <a:schemeClr val="tx1"/>
                </a:solidFill>
                <a:effectLst/>
                <a:latin typeface="+mj-lt"/>
              </a:rPr>
              <a:t> is commonly used to request data from web APIs that return JSON. </a:t>
            </a:r>
          </a:p>
          <a:p>
            <a:pPr marL="285750" lvl="1"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1" i="0" u="none" strike="noStrike" cap="none" normalizeH="0" baseline="0" dirty="0" err="1">
                <a:ln>
                  <a:noFill/>
                </a:ln>
                <a:solidFill>
                  <a:schemeClr val="tx1"/>
                </a:solidFill>
                <a:effectLst/>
                <a:latin typeface="+mj-lt"/>
              </a:rPr>
              <a:t>response.json</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converts the response body into a JavaScript object. </a:t>
            </a:r>
          </a:p>
          <a:p>
            <a:pPr marL="285750" lvl="1" indent="-285750"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mj-lt"/>
              </a:rPr>
              <a:t>The animation below shows a request to the </a:t>
            </a:r>
            <a:r>
              <a:rPr kumimoji="0" lang="en-US" altLang="en-US" sz="1600" b="1" i="0" u="none" strike="noStrike" cap="none" normalizeH="0" baseline="0" dirty="0">
                <a:ln>
                  <a:noFill/>
                </a:ln>
                <a:solidFill>
                  <a:schemeClr val="tx1"/>
                </a:solidFill>
                <a:effectLst/>
                <a:latin typeface="+mj-lt"/>
              </a:rPr>
              <a:t>Random User Generator API</a:t>
            </a:r>
            <a:r>
              <a:rPr kumimoji="0" lang="en-US" altLang="en-US" sz="1600" b="0" i="0" u="none" strike="noStrike" cap="none" normalizeH="0" baseline="0" dirty="0">
                <a:ln>
                  <a:noFill/>
                </a:ln>
                <a:solidFill>
                  <a:schemeClr val="tx1"/>
                </a:solidFill>
                <a:effectLst/>
                <a:latin typeface="+mj-lt"/>
              </a:rPr>
              <a:t> for random user data. </a:t>
            </a:r>
          </a:p>
        </p:txBody>
      </p:sp>
    </p:spTree>
    <p:extLst>
      <p:ext uri="{BB962C8B-B14F-4D97-AF65-F5344CB8AC3E}">
        <p14:creationId xmlns:p14="http://schemas.microsoft.com/office/powerpoint/2010/main" val="204478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42576AC0-7BEF-F81F-0FB0-82C11AFB3EED}"/>
              </a:ext>
            </a:extLst>
          </p:cNvPr>
          <p:cNvPicPr>
            <a:picLocks noChangeAspect="1"/>
          </p:cNvPicPr>
          <p:nvPr/>
        </p:nvPicPr>
        <p:blipFill>
          <a:blip r:embed="rId3"/>
          <a:stretch>
            <a:fillRect/>
          </a:stretch>
        </p:blipFill>
        <p:spPr>
          <a:xfrm>
            <a:off x="884642" y="1206081"/>
            <a:ext cx="7374716" cy="3492394"/>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Post Request</a:t>
            </a:r>
          </a:p>
        </p:txBody>
      </p:sp>
      <p:sp>
        <p:nvSpPr>
          <p:cNvPr id="3" name="Rectangle 1">
            <a:extLst>
              <a:ext uri="{FF2B5EF4-FFF2-40B4-BE49-F238E27FC236}">
                <a16:creationId xmlns:a16="http://schemas.microsoft.com/office/drawing/2014/main" id="{261C4FD9-4DB4-A513-F24D-222746DEF4A7}"/>
              </a:ext>
            </a:extLst>
          </p:cNvPr>
          <p:cNvSpPr>
            <a:spLocks noGrp="1" noChangeArrowheads="1"/>
          </p:cNvSpPr>
          <p:nvPr>
            <p:ph type="body" idx="4294967295"/>
          </p:nvPr>
        </p:nvSpPr>
        <p:spPr bwMode="auto">
          <a:xfrm>
            <a:off x="311150" y="1281302"/>
            <a:ext cx="672972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fetch()</a:t>
            </a:r>
            <a:r>
              <a:rPr kumimoji="0" lang="en-US" altLang="en-US" sz="1600" b="0" i="0" u="none" strike="noStrike" cap="none" normalizeH="0" baseline="0" dirty="0">
                <a:ln>
                  <a:noFill/>
                </a:ln>
                <a:solidFill>
                  <a:schemeClr val="tx1"/>
                </a:solidFill>
                <a:effectLst/>
                <a:latin typeface="+mj-lt"/>
              </a:rPr>
              <a:t> accepts an optional second parameter to modify the request.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method</a:t>
            </a:r>
            <a:r>
              <a:rPr kumimoji="0" lang="en-US" altLang="en-US" sz="1600" b="0" i="0" u="none" strike="noStrike" cap="none" normalizeH="0" baseline="0" dirty="0">
                <a:ln>
                  <a:noFill/>
                </a:ln>
                <a:solidFill>
                  <a:schemeClr val="tx1"/>
                </a:solidFill>
                <a:effectLst/>
                <a:latin typeface="+mj-lt"/>
              </a:rPr>
              <a:t> sets the HTTP method (GET, POST, PUT, DELETE).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headers</a:t>
            </a:r>
            <a:r>
              <a:rPr kumimoji="0" lang="en-US" altLang="en-US" sz="1600" b="0" i="0" u="none" strike="noStrike" cap="none" normalizeH="0" baseline="0" dirty="0">
                <a:ln>
                  <a:noFill/>
                </a:ln>
                <a:solidFill>
                  <a:schemeClr val="tx1"/>
                </a:solidFill>
                <a:effectLst/>
                <a:latin typeface="+mj-lt"/>
              </a:rPr>
              <a:t> defines HTTP request headers (e.g., Content-Type).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body</a:t>
            </a:r>
            <a:r>
              <a:rPr kumimoji="0" lang="en-US" altLang="en-US" sz="1600" b="0" i="0" u="none" strike="noStrike" cap="none" normalizeH="0" baseline="0" dirty="0">
                <a:ln>
                  <a:noFill/>
                </a:ln>
                <a:solidFill>
                  <a:schemeClr val="tx1"/>
                </a:solidFill>
                <a:effectLst/>
                <a:latin typeface="+mj-lt"/>
              </a:rPr>
              <a:t> contains the request data (e.g., JSON, form data, binary). </a:t>
            </a:r>
          </a:p>
        </p:txBody>
      </p:sp>
    </p:spTree>
    <p:extLst>
      <p:ext uri="{BB962C8B-B14F-4D97-AF65-F5344CB8AC3E}">
        <p14:creationId xmlns:p14="http://schemas.microsoft.com/office/powerpoint/2010/main" val="215362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4D08B2B1-1106-5BDA-F21C-E369D79B7A77}"/>
              </a:ext>
            </a:extLst>
          </p:cNvPr>
          <p:cNvPicPr>
            <a:picLocks noChangeAspect="1"/>
          </p:cNvPicPr>
          <p:nvPr/>
        </p:nvPicPr>
        <p:blipFill>
          <a:blip r:embed="rId3"/>
          <a:stretch>
            <a:fillRect/>
          </a:stretch>
        </p:blipFill>
        <p:spPr>
          <a:xfrm>
            <a:off x="1353803" y="1017725"/>
            <a:ext cx="6081287" cy="3787468"/>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2025-02-09T19:22:01+00:00</DateTime>
  </documentManagement>
</p:properties>
</file>

<file path=customXml/itemProps1.xml><?xml version="1.0" encoding="utf-8"?>
<ds:datastoreItem xmlns:ds="http://schemas.openxmlformats.org/officeDocument/2006/customXml" ds:itemID="{21ED6AB0-C3CA-4C2D-A22A-C068E5BB8C70}"/>
</file>

<file path=customXml/itemProps2.xml><?xml version="1.0" encoding="utf-8"?>
<ds:datastoreItem xmlns:ds="http://schemas.openxmlformats.org/officeDocument/2006/customXml" ds:itemID="{4AFFB351-F393-4B4C-96D6-D2D9BAD97368}"/>
</file>

<file path=customXml/itemProps3.xml><?xml version="1.0" encoding="utf-8"?>
<ds:datastoreItem xmlns:ds="http://schemas.openxmlformats.org/officeDocument/2006/customXml" ds:itemID="{7EDBBD1B-511D-4571-BE37-F8EEA6524782}"/>
</file>

<file path=docProps/app.xml><?xml version="1.0" encoding="utf-8"?>
<Properties xmlns="http://schemas.openxmlformats.org/officeDocument/2006/extended-properties" xmlns:vt="http://schemas.openxmlformats.org/officeDocument/2006/docPropsVTypes">
  <TotalTime>2451</TotalTime>
  <Words>818</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 Unicode MS</vt:lpstr>
      <vt:lpstr>Arial</vt:lpstr>
      <vt:lpstr>Proxima Nova</vt:lpstr>
      <vt:lpstr>Roboto</vt:lpstr>
      <vt:lpstr>Simple Light</vt:lpstr>
      <vt:lpstr>Spearmint</vt:lpstr>
      <vt:lpstr>Fetch API</vt:lpstr>
      <vt:lpstr>Fetch API</vt:lpstr>
      <vt:lpstr>Fetch API</vt:lpstr>
      <vt:lpstr>Example</vt:lpstr>
      <vt:lpstr>Fetching JSON</vt:lpstr>
      <vt:lpstr>Example</vt:lpstr>
      <vt:lpstr>Post Request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87</cp:revision>
  <dcterms:modified xsi:type="dcterms:W3CDTF">2025-02-09T19:21:13Z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