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slideLayouts/slideLayout17.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5"/>
  </p:notesMasterIdLst>
  <p:sldIdLst>
    <p:sldId id="256" r:id="rId3"/>
    <p:sldId id="257" r:id="rId4"/>
    <p:sldId id="279" r:id="rId5"/>
    <p:sldId id="282" r:id="rId6"/>
    <p:sldId id="283" r:id="rId7"/>
    <p:sldId id="284" r:id="rId8"/>
    <p:sldId id="274" r:id="rId9"/>
    <p:sldId id="285" r:id="rId10"/>
    <p:sldId id="275" r:id="rId11"/>
    <p:sldId id="273" r:id="rId12"/>
    <p:sldId id="286" r:id="rId13"/>
    <p:sldId id="280" r:id="rId14"/>
  </p:sldIdLst>
  <p:sldSz cx="9144000" cy="5143500" type="screen16x9"/>
  <p:notesSz cx="6858000" cy="9144000"/>
  <p:embeddedFontLst>
    <p:embeddedFont>
      <p:font typeface="Proxima Nova" panose="020B0604020202020204" charset="0"/>
      <p:regular r:id="rId16"/>
      <p:bold r:id="rId17"/>
      <p:italic r:id="rId18"/>
      <p:boldItalic r:id="rId19"/>
    </p:embeddedFont>
    <p:embeddedFont>
      <p:font typeface="Roboto" panose="02000000000000000000" pitchFamily="2"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customXml" Target="../customXml/item1.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ableStyles" Target="tableStyles.xml"/><Relationship Id="rId30"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Basic HTML elements. In this lecture we will go through the introduction to html </a:t>
            </a:r>
            <a:r>
              <a:rPr lang="en">
                <a:solidFill>
                  <a:schemeClr val="dk1"/>
                </a:solidFill>
              </a:rPr>
              <a:t>and html elements, </a:t>
            </a:r>
            <a:r>
              <a:rPr lang="en" dirty="0">
                <a:solidFill>
                  <a:schemeClr val="dk1"/>
                </a:solidFill>
              </a:rPr>
              <a:t>HTML document structure, how to view html page in browser, and will go through html validators. So let’s start.</a:t>
            </a:r>
            <a:endParaRPr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discuss how to view a webpage's HTML, use View page source or shortcuts Ctrl plus U for Windows and Command plus Option plus U for Mac. You can also search for browser specific instructions if needed. Keep in mind that the HTML might appear complex due to additional CSS and JavaScript included in the webpage.</a:t>
            </a:r>
          </a:p>
        </p:txBody>
      </p:sp>
    </p:spTree>
    <p:extLst>
      <p:ext uri="{BB962C8B-B14F-4D97-AF65-F5344CB8AC3E}">
        <p14:creationId xmlns:p14="http://schemas.microsoft.com/office/powerpoint/2010/main" val="49883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E18B13C-1E37-D6CF-3383-041FF8BDDF7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330A300-F882-9A53-8844-72B754F819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F855670-3CBF-6674-534E-F87E102613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is the example to view html page using Chrome Dev Tools that allows you to inspect a webpage's elements and view its structure. By right clicking on a page and selecting Inspect, you can see the HTML, CSS, and styles applied to elements. This tool is useful for debugging, testing, and learning about how a webpage is constructed and styled in real time.</a:t>
            </a:r>
          </a:p>
        </p:txBody>
      </p:sp>
    </p:spTree>
    <p:extLst>
      <p:ext uri="{BB962C8B-B14F-4D97-AF65-F5344CB8AC3E}">
        <p14:creationId xmlns:p14="http://schemas.microsoft.com/office/powerpoint/2010/main" val="36365076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6BB962B-44BF-D0D7-964D-FF4E9298D8E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362FF7-62A6-30D4-CBB7-6757ADA6BB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6F5513-9B8C-D154-1742-949ADBD484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Finally dive into some HTML elements, like center, that are deprecated and should not be used. Deprecated features are replaced with safer and more modern alternatives. Invalid HTML can cause unpredictable browser behavior. Tools like W3C Validator help ensure your HTML follows standards and works as expected across browsers. Thanks for watching lecture.</a:t>
            </a:r>
          </a:p>
        </p:txBody>
      </p:sp>
    </p:spTree>
    <p:extLst>
      <p:ext uri="{BB962C8B-B14F-4D97-AF65-F5344CB8AC3E}">
        <p14:creationId xmlns:p14="http://schemas.microsoft.com/office/powerpoint/2010/main" val="3508103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HTML is the foundation of creating webpages. It stands for Hyper Text Markup Language, where Hyper Text refers to text containing links to other documents or resources. Markup defines the structure and meaning of different parts of a document. Lastly, Language represents the set of rules for writing HTML code properly. Together, these elements enable the creation of structured, interactive web content.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13BE984-6F69-3C97-4062-C8587563AED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ACE26C8-4675-6ABD-F2E7-34D795D760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5957957-57B8-BEF0-10D6-45324FDAB0E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HTML consists of over 130 elements, with each element representing a specific structure in a webpage. These elements are defined using tags, which are fundamental to HTML. A tag is made up of three parts: the less-than symbol, the tag name, and the greater-than symbol. These simple components form the foundation for creating structured and functional webpages.</a:t>
            </a:r>
          </a:p>
        </p:txBody>
      </p:sp>
    </p:spTree>
    <p:extLst>
      <p:ext uri="{BB962C8B-B14F-4D97-AF65-F5344CB8AC3E}">
        <p14:creationId xmlns:p14="http://schemas.microsoft.com/office/powerpoint/2010/main" val="2588552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9A1A8F-D792-90A5-A1A6-634B6B5D44B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6029560-E507-9782-3C28-29E724A3C6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0835DA-C4AF-2ECE-9425-BB12D99173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opening tags define where an HTML element begins, while closing tags indicate where it ends. Together, they enclose content to apply specific formatting or functionality. For example, &lt;strong&gt;Hello&lt;/strong&gt; displays the word Hello in bold or strong weight font. These tags are essential to structuring and styling elements on a webpage.</a:t>
            </a:r>
          </a:p>
        </p:txBody>
      </p:sp>
    </p:spTree>
    <p:extLst>
      <p:ext uri="{BB962C8B-B14F-4D97-AF65-F5344CB8AC3E}">
        <p14:creationId xmlns:p14="http://schemas.microsoft.com/office/powerpoint/2010/main" val="3208472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BDBB30A-E58B-2728-C42B-432519367E0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08EC523-E30F-8884-DEA6-763692ED3DB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A5A90AB-1637-0BE4-4E28-534D5AE1A5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This diagram illustrates an HTML element. The opening tag p marks the start of the paragraph element, while the closing tag back slash p marks its end. Together, these tags enclose the content, Good day forming the complete element. This structure is key to defining and organizing content on a webpage.</a:t>
            </a:r>
            <a:endParaRPr dirty="0"/>
          </a:p>
        </p:txBody>
      </p:sp>
    </p:spTree>
    <p:extLst>
      <p:ext uri="{BB962C8B-B14F-4D97-AF65-F5344CB8AC3E}">
        <p14:creationId xmlns:p14="http://schemas.microsoft.com/office/powerpoint/2010/main" val="2263597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BC42A9C-A2E2-AB31-B574-F0BDB9D97C3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344C06E-658C-40B4-A111-5B0DB44EC7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296D8D-F3C6-74B0-9E33-B9439202A3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on to Attributes in HTML that provide additional information about an element and are included in the opening tag. For example, in the anchor tag  </a:t>
            </a:r>
            <a:r>
              <a:rPr lang="en-US" dirty="0" err="1"/>
              <a:t>href</a:t>
            </a:r>
            <a:r>
              <a:rPr lang="en-US" dirty="0"/>
              <a:t> family.html, </a:t>
            </a:r>
            <a:r>
              <a:rPr lang="en-US" dirty="0" err="1"/>
              <a:t>href</a:t>
            </a:r>
            <a:r>
              <a:rPr lang="en-US" dirty="0"/>
              <a:t> is the attribute name and family.html is the attribute value. Together, they specify the hyperlink destination. Attributes enhance elements by adding functionality or details.</a:t>
            </a:r>
          </a:p>
        </p:txBody>
      </p:sp>
    </p:spTree>
    <p:extLst>
      <p:ext uri="{BB962C8B-B14F-4D97-AF65-F5344CB8AC3E}">
        <p14:creationId xmlns:p14="http://schemas.microsoft.com/office/powerpoint/2010/main" val="31905124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90370-C92B-BD25-29E1-D054AC804F6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2A36A30-4608-E059-B6F6-77BD74F8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80A7176-7FF4-9F58-BAA9-470BBD4025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HTML document starts with DOCTYPE html, which tells the browser the type of document. The html tag wraps the entire content, with lang equals to </a:t>
            </a:r>
            <a:r>
              <a:rPr lang="en-US" dirty="0" err="1"/>
              <a:t>en</a:t>
            </a:r>
            <a:r>
              <a:rPr lang="en-US" dirty="0"/>
              <a:t> specifying English language. The head tag contains the title, metadata, and non visible elements. The meta tag provides additional data like character encoding, as seen in meta charset UTF 8. These elements structure the document for browsers.</a:t>
            </a:r>
          </a:p>
        </p:txBody>
      </p:sp>
    </p:spTree>
    <p:extLst>
      <p:ext uri="{BB962C8B-B14F-4D97-AF65-F5344CB8AC3E}">
        <p14:creationId xmlns:p14="http://schemas.microsoft.com/office/powerpoint/2010/main" val="161349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5E49A56-E90F-5CAA-06BE-DCCA54D49D1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BC6C826-B280-5DA9-8694-6F462CCB5E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860A239-3B9F-D1B5-670A-91BFE2038E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Additional meta tags provide information like the author or save date. The title tag specifies the document's name, which appears in the browser's title bar and is used by search engines and bookmarks. The body tag encloses all visible content and elements rendered in the browser. These tags ensure a well-structured and functional HTML document.</a:t>
            </a:r>
          </a:p>
        </p:txBody>
      </p:sp>
    </p:spTree>
    <p:extLst>
      <p:ext uri="{BB962C8B-B14F-4D97-AF65-F5344CB8AC3E}">
        <p14:creationId xmlns:p14="http://schemas.microsoft.com/office/powerpoint/2010/main" val="2486430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D8C84AC-A4C6-9DF1-84E8-4B9001CC852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A92A3A42-D6B8-A27C-84EB-B6FCC8369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B079675-18EA-C426-E7FB-4779B9BD1F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lgn="l">
              <a:buFont typeface="+mj-lt"/>
              <a:buNone/>
            </a:pPr>
            <a:r>
              <a:rPr lang="en-US" dirty="0"/>
              <a:t>This example shows the basic structure of an HTML document. The DOCTYPE html declares the document type. The html tag wraps the content, attribute lang specifying the language. Inside the head tag, meta charset UTF-8 defines character encoding, and the title tag sets the title as  My First Webpage. The body tag contains the visible content, Hello World which is rendered in the browser.</a:t>
            </a:r>
            <a:endParaRPr dirty="0"/>
          </a:p>
        </p:txBody>
      </p:sp>
    </p:spTree>
    <p:extLst>
      <p:ext uri="{BB962C8B-B14F-4D97-AF65-F5344CB8AC3E}">
        <p14:creationId xmlns:p14="http://schemas.microsoft.com/office/powerpoint/2010/main" val="1002413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latin typeface="+mj-lt"/>
              </a:rPr>
              <a:t>HTML Document Structure</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 sz="1300" b="1" dirty="0">
                <a:solidFill>
                  <a:schemeClr val="tx1"/>
                </a:solidFill>
                <a:latin typeface="+mj-lt"/>
                <a:ea typeface="Roboto"/>
                <a:cs typeface="Roboto"/>
                <a:sym typeface="Roboto"/>
              </a:rPr>
              <a:t>Introduction to HTML &amp; Elements | </a:t>
            </a:r>
            <a:r>
              <a:rPr lang="en-US" sz="1400" b="1" i="0" dirty="0">
                <a:solidFill>
                  <a:schemeClr val="tx1"/>
                </a:solidFill>
                <a:effectLst/>
                <a:latin typeface="Roboto" panose="02000000000000000000" pitchFamily="2" charset="0"/>
              </a:rPr>
              <a:t>HTML document</a:t>
            </a:r>
            <a:r>
              <a:rPr lang="en" sz="1300" b="1" dirty="0">
                <a:solidFill>
                  <a:schemeClr val="tx1"/>
                </a:solidFill>
                <a:latin typeface="+mj-lt"/>
                <a:ea typeface="Roboto"/>
                <a:cs typeface="Roboto"/>
                <a:sym typeface="Roboto"/>
              </a:rPr>
              <a:t> | </a:t>
            </a:r>
            <a:r>
              <a:rPr lang="en-US" sz="1400" b="1" i="0" dirty="0">
                <a:solidFill>
                  <a:schemeClr val="tx1"/>
                </a:solidFill>
                <a:effectLst/>
                <a:latin typeface="Roboto" panose="02000000000000000000" pitchFamily="2" charset="0"/>
              </a:rPr>
              <a:t>Viewing a page's HTML</a:t>
            </a:r>
            <a:r>
              <a:rPr lang="en" sz="1300" b="1" dirty="0">
                <a:solidFill>
                  <a:schemeClr val="tx1"/>
                </a:solidFill>
                <a:latin typeface="+mj-lt"/>
                <a:ea typeface="Roboto"/>
                <a:cs typeface="Roboto"/>
                <a:sym typeface="Roboto"/>
              </a:rPr>
              <a:t> | </a:t>
            </a:r>
            <a:r>
              <a:rPr lang="en-US" sz="1400" b="1" i="0" dirty="0">
                <a:solidFill>
                  <a:schemeClr val="tx1"/>
                </a:solidFill>
                <a:effectLst/>
                <a:latin typeface="Roboto" panose="02000000000000000000" pitchFamily="2" charset="0"/>
              </a:rPr>
              <a:t>HTML validator</a:t>
            </a:r>
            <a:r>
              <a:rPr lang="en" sz="1300" b="1" dirty="0">
                <a:solidFill>
                  <a:schemeClr val="tx1"/>
                </a:solidFill>
                <a:latin typeface="+mj-lt"/>
                <a:ea typeface="Roboto"/>
                <a:cs typeface="Roboto"/>
                <a:sym typeface="Roboto"/>
              </a:rPr>
              <a:t> </a:t>
            </a:r>
            <a:endParaRPr sz="1300" b="1" dirty="0">
              <a:solidFill>
                <a:schemeClr val="tx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tx1"/>
              </a:solidFill>
              <a:latin typeface="+mj-lt"/>
              <a:ea typeface="Roboto"/>
              <a:cs typeface="Roboto"/>
              <a:sym typeface="Roboto"/>
            </a:endParaRPr>
          </a:p>
          <a:p>
            <a:pPr marL="0" lvl="0" indent="0" algn="l" rtl="0">
              <a:spcBef>
                <a:spcPts val="400"/>
              </a:spcBef>
              <a:spcAft>
                <a:spcPts val="1600"/>
              </a:spcAft>
              <a:buNone/>
            </a:pPr>
            <a:endParaRPr dirty="0">
              <a:solidFill>
                <a:schemeClr val="tx1"/>
              </a:solidFill>
              <a:latin typeface="+mj-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rgbClr val="1E282E"/>
                </a:solidFill>
                <a:effectLst/>
                <a:latin typeface="+mj-lt"/>
              </a:rPr>
              <a:t>Viewing a page's HTML</a:t>
            </a:r>
          </a:p>
        </p:txBody>
      </p:sp>
      <p:sp>
        <p:nvSpPr>
          <p:cNvPr id="3" name="Text Placeholder 1">
            <a:extLst>
              <a:ext uri="{FF2B5EF4-FFF2-40B4-BE49-F238E27FC236}">
                <a16:creationId xmlns:a16="http://schemas.microsoft.com/office/drawing/2014/main" id="{2E5F2D50-47DD-0E85-5CAF-E3A66A0D3551}"/>
              </a:ext>
            </a:extLst>
          </p:cNvPr>
          <p:cNvSpPr>
            <a:spLocks noGrp="1" noChangeArrowheads="1"/>
          </p:cNvSpPr>
          <p:nvPr>
            <p:ph type="body" idx="1"/>
          </p:nvPr>
        </p:nvSpPr>
        <p:spPr bwMode="auto">
          <a:xfrm>
            <a:off x="381516" y="1762060"/>
            <a:ext cx="838096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View webpage HTML via "View page source" or shortcuts </a:t>
            </a:r>
            <a:r>
              <a:rPr kumimoji="0" lang="en-US" altLang="en-US" sz="1600" b="1" i="0" u="none" strike="noStrike" cap="none" normalizeH="0" baseline="0" dirty="0" err="1">
                <a:ln>
                  <a:noFill/>
                </a:ln>
                <a:solidFill>
                  <a:schemeClr val="tx1"/>
                </a:solidFill>
                <a:effectLst/>
                <a:latin typeface="Arial" panose="020B0604020202020204" pitchFamily="34" charset="0"/>
              </a:rPr>
              <a:t>Ctrl+U</a:t>
            </a:r>
            <a:r>
              <a:rPr kumimoji="0" lang="en-US" altLang="en-US" sz="1600" b="0" i="0" u="none" strike="noStrike" cap="none" normalizeH="0" baseline="0" dirty="0">
                <a:ln>
                  <a:noFill/>
                </a:ln>
                <a:solidFill>
                  <a:schemeClr val="tx1"/>
                </a:solidFill>
                <a:effectLst/>
                <a:latin typeface="Arial" panose="020B0604020202020204" pitchFamily="34" charset="0"/>
              </a:rPr>
              <a:t> (Windows) / </a:t>
            </a:r>
            <a:r>
              <a:rPr lang="en-US" altLang="en-US" sz="1600" b="1" dirty="0">
                <a:solidFill>
                  <a:schemeClr val="tx1"/>
                </a:solidFill>
                <a:latin typeface="Arial" panose="020B0604020202020204" pitchFamily="34" charset="0"/>
              </a:rPr>
              <a:t>command</a:t>
            </a:r>
            <a:r>
              <a:rPr kumimoji="0" lang="en-US" altLang="en-US" sz="1600" b="1" i="0" u="none" strike="noStrike" cap="none" normalizeH="0" baseline="0" dirty="0">
                <a:ln>
                  <a:noFill/>
                </a:ln>
                <a:solidFill>
                  <a:schemeClr val="tx1"/>
                </a:solidFill>
                <a:effectLst/>
                <a:latin typeface="Arial" panose="020B0604020202020204" pitchFamily="34" charset="0"/>
              </a:rPr>
              <a:t> + </a:t>
            </a:r>
            <a:r>
              <a:rPr kumimoji="0" lang="en-US" altLang="en-US" sz="1600" b="1" i="0" u="none" strike="noStrike" cap="none" normalizeH="0" baseline="0" dirty="0" err="1">
                <a:ln>
                  <a:noFill/>
                </a:ln>
                <a:solidFill>
                  <a:schemeClr val="tx1"/>
                </a:solidFill>
                <a:effectLst/>
                <a:latin typeface="Arial" panose="020B0604020202020204" pitchFamily="34" charset="0"/>
              </a:rPr>
              <a:t>Option+U</a:t>
            </a:r>
            <a:r>
              <a:rPr kumimoji="0" lang="en-US" altLang="en-US" sz="1600" b="0" i="0" u="none" strike="noStrike" cap="none" normalizeH="0" baseline="0" dirty="0">
                <a:ln>
                  <a:noFill/>
                </a:ln>
                <a:solidFill>
                  <a:schemeClr val="tx1"/>
                </a:solidFill>
                <a:effectLst/>
                <a:latin typeface="Arial" panose="020B0604020202020204" pitchFamily="34" charset="0"/>
              </a:rPr>
              <a:t> (Mac).</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Search browser-specific instructions for details.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HTML may be complex due to CSS and JavaScript. </a:t>
            </a:r>
          </a:p>
        </p:txBody>
      </p:sp>
    </p:spTree>
    <p:extLst>
      <p:ext uri="{BB962C8B-B14F-4D97-AF65-F5344CB8AC3E}">
        <p14:creationId xmlns:p14="http://schemas.microsoft.com/office/powerpoint/2010/main" val="453499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E55ABB8-7A1A-6FDC-8CBA-20550914360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150E3BE-1A72-6071-79DD-07DB8527FDF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b="1">
                <a:solidFill>
                  <a:srgbClr val="1E282E"/>
                </a:solidFill>
                <a:latin typeface="+mj-lt"/>
              </a:rPr>
              <a:t>Chrome Dev Tools </a:t>
            </a:r>
            <a:r>
              <a:rPr lang="en-US" b="1" dirty="0">
                <a:solidFill>
                  <a:srgbClr val="1E282E"/>
                </a:solidFill>
                <a:latin typeface="+mj-lt"/>
              </a:rPr>
              <a:t>showing page's elements</a:t>
            </a:r>
            <a:endParaRPr lang="en-US" b="1" i="0" dirty="0">
              <a:solidFill>
                <a:srgbClr val="1E282E"/>
              </a:solidFill>
              <a:effectLst/>
              <a:latin typeface="+mj-lt"/>
            </a:endParaRPr>
          </a:p>
        </p:txBody>
      </p:sp>
      <p:pic>
        <p:nvPicPr>
          <p:cNvPr id="4" name="Picture 3">
            <a:extLst>
              <a:ext uri="{FF2B5EF4-FFF2-40B4-BE49-F238E27FC236}">
                <a16:creationId xmlns:a16="http://schemas.microsoft.com/office/drawing/2014/main" id="{478F583C-76D1-4B19-DAAF-94282E35E15A}"/>
              </a:ext>
            </a:extLst>
          </p:cNvPr>
          <p:cNvPicPr>
            <a:picLocks noChangeAspect="1"/>
          </p:cNvPicPr>
          <p:nvPr/>
        </p:nvPicPr>
        <p:blipFill>
          <a:blip r:embed="rId3"/>
          <a:stretch>
            <a:fillRect/>
          </a:stretch>
        </p:blipFill>
        <p:spPr>
          <a:xfrm>
            <a:off x="1964340" y="1249247"/>
            <a:ext cx="5534915" cy="3369329"/>
          </a:xfrm>
          <a:prstGeom prst="rect">
            <a:avLst/>
          </a:prstGeom>
        </p:spPr>
      </p:pic>
    </p:spTree>
    <p:extLst>
      <p:ext uri="{BB962C8B-B14F-4D97-AF65-F5344CB8AC3E}">
        <p14:creationId xmlns:p14="http://schemas.microsoft.com/office/powerpoint/2010/main" val="811427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C0679DA-EB9F-1C2D-3D09-C79C89C9304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1947BBE-8604-621E-D745-FAED508F4C4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solidFill>
                  <a:srgbClr val="1E282E"/>
                </a:solidFill>
                <a:effectLst/>
                <a:latin typeface="+mj-lt"/>
              </a:rPr>
              <a:t>HTML validator</a:t>
            </a:r>
          </a:p>
        </p:txBody>
      </p:sp>
      <p:sp>
        <p:nvSpPr>
          <p:cNvPr id="3" name="Text Placeholder 1">
            <a:extLst>
              <a:ext uri="{FF2B5EF4-FFF2-40B4-BE49-F238E27FC236}">
                <a16:creationId xmlns:a16="http://schemas.microsoft.com/office/drawing/2014/main" id="{434DD792-7C8D-FC44-DE2D-42B39B6CE8E3}"/>
              </a:ext>
            </a:extLst>
          </p:cNvPr>
          <p:cNvSpPr>
            <a:spLocks noGrp="1" noChangeArrowheads="1"/>
          </p:cNvSpPr>
          <p:nvPr>
            <p:ph type="body" idx="1"/>
          </p:nvPr>
        </p:nvSpPr>
        <p:spPr bwMode="auto">
          <a:xfrm>
            <a:off x="381516" y="1577393"/>
            <a:ext cx="838096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Some elements like &lt;center&gt; are deprecated and no longer recommended.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Deprecated features are replaced by better, safer alternatives.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Invalid HTML can lead to unpredictable browser behavior.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 tools like </a:t>
            </a:r>
            <a:r>
              <a:rPr kumimoji="0" lang="en-US" altLang="en-US" sz="1600" b="1" i="0" u="none" strike="noStrike" cap="none" normalizeH="0" baseline="0" dirty="0">
                <a:ln>
                  <a:noFill/>
                </a:ln>
                <a:solidFill>
                  <a:schemeClr val="tx1"/>
                </a:solidFill>
                <a:effectLst/>
                <a:latin typeface="+mj-lt"/>
              </a:rPr>
              <a:t>W3C Validator</a:t>
            </a:r>
            <a:r>
              <a:rPr kumimoji="0" lang="en-US" altLang="en-US" sz="1600" b="0" i="0" u="none" strike="noStrike" cap="none" normalizeH="0" baseline="0" dirty="0">
                <a:ln>
                  <a:noFill/>
                </a:ln>
                <a:solidFill>
                  <a:schemeClr val="tx1"/>
                </a:solidFill>
                <a:effectLst/>
                <a:latin typeface="+mj-lt"/>
              </a:rPr>
              <a:t> to ensure HTML meets standards.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082446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043613" y="916040"/>
            <a:ext cx="578868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HTML</a:t>
            </a:r>
            <a:r>
              <a:rPr kumimoji="0" lang="en-US" altLang="en-US" sz="1600" b="0" i="0" u="none" strike="noStrike" cap="none" normalizeH="0" baseline="0" dirty="0">
                <a:ln>
                  <a:noFill/>
                </a:ln>
                <a:solidFill>
                  <a:schemeClr val="tx1"/>
                </a:solidFill>
                <a:effectLst/>
                <a:latin typeface="+mj-lt"/>
              </a:rPr>
              <a:t> stands for Hyper Text Markup Language, used for creating webpages.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Hyper Text</a:t>
            </a:r>
            <a:r>
              <a:rPr kumimoji="0" lang="en-US" altLang="en-US" sz="1600" b="0" i="0" u="none" strike="noStrike" cap="none" normalizeH="0" baseline="0" dirty="0">
                <a:ln>
                  <a:noFill/>
                </a:ln>
                <a:solidFill>
                  <a:schemeClr val="tx1"/>
                </a:solidFill>
                <a:effectLst/>
                <a:latin typeface="+mj-lt"/>
              </a:rPr>
              <a:t>: Text with links to other documents or resources.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Markup</a:t>
            </a:r>
            <a:r>
              <a:rPr kumimoji="0" lang="en-US" altLang="en-US" sz="1600" b="0" i="0" u="none" strike="noStrike" cap="none" normalizeH="0" baseline="0" dirty="0">
                <a:ln>
                  <a:noFill/>
                </a:ln>
                <a:solidFill>
                  <a:schemeClr val="tx1"/>
                </a:solidFill>
                <a:effectLst/>
                <a:latin typeface="+mj-lt"/>
              </a:rPr>
              <a:t>: Defines the structure and meaning of different parts of the document.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Language</a:t>
            </a:r>
            <a:r>
              <a:rPr kumimoji="0" lang="en-US" altLang="en-US" sz="1600" b="0" i="0" u="none" strike="noStrike" cap="none" normalizeH="0" baseline="0" dirty="0">
                <a:ln>
                  <a:noFill/>
                </a:ln>
                <a:solidFill>
                  <a:schemeClr val="tx1"/>
                </a:solidFill>
                <a:effectLst/>
                <a:latin typeface="+mj-lt"/>
              </a:rPr>
              <a:t>: A set of rules for writing HTML code properly.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pic>
        <p:nvPicPr>
          <p:cNvPr id="4" name="Picture 3" descr="A black background with a black square&#10;&#10;Description automatically generated">
            <a:extLst>
              <a:ext uri="{FF2B5EF4-FFF2-40B4-BE49-F238E27FC236}">
                <a16:creationId xmlns:a16="http://schemas.microsoft.com/office/drawing/2014/main" id="{5545AF49-29D1-1D9E-5683-E6A78988D479}"/>
              </a:ext>
            </a:extLst>
          </p:cNvPr>
          <p:cNvPicPr>
            <a:picLocks noChangeAspect="1"/>
          </p:cNvPicPr>
          <p:nvPr/>
        </p:nvPicPr>
        <p:blipFill>
          <a:blip r:embed="rId3"/>
          <a:stretch>
            <a:fillRect/>
          </a:stretch>
        </p:blipFill>
        <p:spPr>
          <a:xfrm>
            <a:off x="624793" y="1757778"/>
            <a:ext cx="2105727" cy="21057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2D98E44-B50C-2DAC-0744-D31A0AC5ADC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CE42404-0A2F-09BF-068E-9B748C17C42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 Elements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E30D25B3-AA1D-F883-A0ED-2E8B4378A7D4}"/>
              </a:ext>
            </a:extLst>
          </p:cNvPr>
          <p:cNvSpPr>
            <a:spLocks noGrp="1" noChangeArrowheads="1"/>
          </p:cNvSpPr>
          <p:nvPr>
            <p:ph type="body" idx="1"/>
          </p:nvPr>
        </p:nvSpPr>
        <p:spPr bwMode="auto">
          <a:xfrm>
            <a:off x="3043613" y="1757778"/>
            <a:ext cx="578868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HTML has over 130 elements, each representing a single HTML structure.</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HTML elements are represented using tags.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tag consists of &lt;, the tag name, and &gt;.</a:t>
            </a:r>
          </a:p>
        </p:txBody>
      </p:sp>
      <p:pic>
        <p:nvPicPr>
          <p:cNvPr id="4" name="Picture 3" descr="A black background with a black square&#10;&#10;Description automatically generated">
            <a:extLst>
              <a:ext uri="{FF2B5EF4-FFF2-40B4-BE49-F238E27FC236}">
                <a16:creationId xmlns:a16="http://schemas.microsoft.com/office/drawing/2014/main" id="{FD99299E-E94B-4C42-DDD0-1D6E3D38B352}"/>
              </a:ext>
            </a:extLst>
          </p:cNvPr>
          <p:cNvPicPr>
            <a:picLocks noChangeAspect="1"/>
          </p:cNvPicPr>
          <p:nvPr/>
        </p:nvPicPr>
        <p:blipFill>
          <a:blip r:embed="rId3"/>
          <a:stretch>
            <a:fillRect/>
          </a:stretch>
        </p:blipFill>
        <p:spPr>
          <a:xfrm>
            <a:off x="624793" y="1757778"/>
            <a:ext cx="2105727" cy="2105727"/>
          </a:xfrm>
          <a:prstGeom prst="rect">
            <a:avLst/>
          </a:prstGeom>
        </p:spPr>
      </p:pic>
    </p:spTree>
    <p:extLst>
      <p:ext uri="{BB962C8B-B14F-4D97-AF65-F5344CB8AC3E}">
        <p14:creationId xmlns:p14="http://schemas.microsoft.com/office/powerpoint/2010/main" val="327738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ADDDA11-9394-18DB-C4BF-DAB182CF617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C0CAB72-863B-EC63-A5FA-582D0DB835A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HTML Elements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9388BAA4-C869-DDB4-F993-EFCC59F3DACE}"/>
              </a:ext>
            </a:extLst>
          </p:cNvPr>
          <p:cNvSpPr>
            <a:spLocks noGrp="1" noChangeArrowheads="1"/>
          </p:cNvSpPr>
          <p:nvPr>
            <p:ph type="body" idx="1"/>
          </p:nvPr>
        </p:nvSpPr>
        <p:spPr bwMode="auto">
          <a:xfrm>
            <a:off x="3043613" y="1942444"/>
            <a:ext cx="578868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Opening tags indicate where an element starts.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Closing tags indicate where an element ends.</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&lt;strong&gt;Hello&lt;/strong&gt; displays "Hello" in bold (strong weight) font.</a:t>
            </a:r>
          </a:p>
        </p:txBody>
      </p:sp>
      <p:pic>
        <p:nvPicPr>
          <p:cNvPr id="4" name="Picture 3" descr="A black background with a black square&#10;&#10;Description automatically generated">
            <a:extLst>
              <a:ext uri="{FF2B5EF4-FFF2-40B4-BE49-F238E27FC236}">
                <a16:creationId xmlns:a16="http://schemas.microsoft.com/office/drawing/2014/main" id="{E287B0C1-C3FE-9866-EB2B-407A73D70B58}"/>
              </a:ext>
            </a:extLst>
          </p:cNvPr>
          <p:cNvPicPr>
            <a:picLocks noChangeAspect="1"/>
          </p:cNvPicPr>
          <p:nvPr/>
        </p:nvPicPr>
        <p:blipFill>
          <a:blip r:embed="rId3"/>
          <a:stretch>
            <a:fillRect/>
          </a:stretch>
        </p:blipFill>
        <p:spPr>
          <a:xfrm>
            <a:off x="624793" y="1757778"/>
            <a:ext cx="2105727" cy="2105727"/>
          </a:xfrm>
          <a:prstGeom prst="rect">
            <a:avLst/>
          </a:prstGeom>
        </p:spPr>
      </p:pic>
    </p:spTree>
    <p:extLst>
      <p:ext uri="{BB962C8B-B14F-4D97-AF65-F5344CB8AC3E}">
        <p14:creationId xmlns:p14="http://schemas.microsoft.com/office/powerpoint/2010/main" val="12235926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3AB343A-5D4C-FD38-5769-BF4E25FC3C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AC5157A-CFB7-5220-89D9-857DECD5ACA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Example of HTML Tag &amp; Element</a:t>
            </a:r>
            <a:endParaRPr sz="3600" b="1" dirty="0">
              <a:latin typeface="Arial"/>
              <a:ea typeface="Arial"/>
              <a:cs typeface="Arial"/>
              <a:sym typeface="Arial"/>
            </a:endParaRPr>
          </a:p>
        </p:txBody>
      </p:sp>
      <p:pic>
        <p:nvPicPr>
          <p:cNvPr id="6" name="Picture 5">
            <a:extLst>
              <a:ext uri="{FF2B5EF4-FFF2-40B4-BE49-F238E27FC236}">
                <a16:creationId xmlns:a16="http://schemas.microsoft.com/office/drawing/2014/main" id="{DCF1EE51-302F-EC71-7FDA-ED27A8075E97}"/>
              </a:ext>
            </a:extLst>
          </p:cNvPr>
          <p:cNvPicPr>
            <a:picLocks noChangeAspect="1"/>
          </p:cNvPicPr>
          <p:nvPr/>
        </p:nvPicPr>
        <p:blipFill>
          <a:blip r:embed="rId3"/>
          <a:stretch>
            <a:fillRect/>
          </a:stretch>
        </p:blipFill>
        <p:spPr>
          <a:xfrm>
            <a:off x="2278181" y="1630598"/>
            <a:ext cx="4587638" cy="1882303"/>
          </a:xfrm>
          <a:prstGeom prst="rect">
            <a:avLst/>
          </a:prstGeom>
        </p:spPr>
      </p:pic>
    </p:spTree>
    <p:extLst>
      <p:ext uri="{BB962C8B-B14F-4D97-AF65-F5344CB8AC3E}">
        <p14:creationId xmlns:p14="http://schemas.microsoft.com/office/powerpoint/2010/main" val="3598567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F66AA131-5CB7-BE1D-2547-59FD4C6C909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CE4518E-0592-685E-95B7-03B9F9592FC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Attributes of HTML Elements</a:t>
            </a:r>
            <a:endParaRPr sz="3600" b="1" dirty="0">
              <a:latin typeface="Arial"/>
              <a:ea typeface="Arial"/>
              <a:cs typeface="Arial"/>
              <a:sym typeface="Arial"/>
            </a:endParaRPr>
          </a:p>
        </p:txBody>
      </p:sp>
      <p:sp>
        <p:nvSpPr>
          <p:cNvPr id="2" name="Google Shape;110;p26">
            <a:extLst>
              <a:ext uri="{FF2B5EF4-FFF2-40B4-BE49-F238E27FC236}">
                <a16:creationId xmlns:a16="http://schemas.microsoft.com/office/drawing/2014/main" id="{5B9FC144-8DA7-B4CD-F65A-90DFEF814A38}"/>
              </a:ext>
            </a:extLst>
          </p:cNvPr>
          <p:cNvSpPr txBox="1">
            <a:spLocks/>
          </p:cNvSpPr>
          <p:nvPr/>
        </p:nvSpPr>
        <p:spPr>
          <a:xfrm>
            <a:off x="311700" y="1170976"/>
            <a:ext cx="85206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1pPr>
            <a:lvl2pPr marR="0" lvl="1"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2pPr>
            <a:lvl3pPr marR="0" lvl="2"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3pPr>
            <a:lvl4pPr marR="0" lvl="3"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4pPr>
            <a:lvl5pPr marR="0" lvl="4"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5pPr>
            <a:lvl6pPr marR="0" lvl="5"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6pPr>
            <a:lvl7pPr marR="0" lvl="6"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7pPr>
            <a:lvl8pPr marR="0" lvl="7"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8pPr>
            <a:lvl9pPr marR="0" lvl="8" algn="l" rtl="0">
              <a:lnSpc>
                <a:spcPct val="100000"/>
              </a:lnSpc>
              <a:spcBef>
                <a:spcPts val="0"/>
              </a:spcBef>
              <a:spcAft>
                <a:spcPts val="0"/>
              </a:spcAft>
              <a:buClr>
                <a:schemeClr val="dk1"/>
              </a:buClr>
              <a:buSzPts val="2800"/>
              <a:buFont typeface="Proxima Nova"/>
              <a:buNone/>
              <a:defRPr sz="2800" b="0" i="0" u="none" strike="noStrike" cap="none">
                <a:solidFill>
                  <a:schemeClr val="dk1"/>
                </a:solidFill>
                <a:latin typeface="Proxima Nova"/>
                <a:ea typeface="Proxima Nova"/>
                <a:cs typeface="Proxima Nova"/>
                <a:sym typeface="Proxima Nova"/>
              </a:defRPr>
            </a:lvl9pPr>
          </a:lstStyle>
          <a:p>
            <a:r>
              <a:rPr lang="en-US" sz="1600" b="0" i="0" dirty="0">
                <a:solidFill>
                  <a:srgbClr val="000000"/>
                </a:solidFill>
                <a:effectLst/>
                <a:latin typeface="+mj-lt"/>
              </a:rPr>
              <a:t>An element </a:t>
            </a:r>
            <a:r>
              <a:rPr lang="en-US" sz="1600" b="1" i="1" u="none" strike="noStrike" dirty="0">
                <a:solidFill>
                  <a:srgbClr val="000000"/>
                </a:solidFill>
                <a:effectLst/>
                <a:latin typeface="+mj-lt"/>
              </a:rPr>
              <a:t>attribute</a:t>
            </a:r>
            <a:r>
              <a:rPr lang="en-US" sz="1600" b="0" i="0" dirty="0">
                <a:solidFill>
                  <a:srgbClr val="000000"/>
                </a:solidFill>
                <a:effectLst/>
                <a:latin typeface="+mj-lt"/>
              </a:rPr>
              <a:t> provides additional information about the element and is included only in the opening tag.</a:t>
            </a:r>
            <a:endParaRPr lang="en-US" sz="1600" b="1" dirty="0">
              <a:latin typeface="+mj-lt"/>
              <a:ea typeface="Arial"/>
              <a:cs typeface="Arial"/>
              <a:sym typeface="Arial"/>
            </a:endParaRPr>
          </a:p>
        </p:txBody>
      </p:sp>
      <p:pic>
        <p:nvPicPr>
          <p:cNvPr id="5" name="Picture 4">
            <a:extLst>
              <a:ext uri="{FF2B5EF4-FFF2-40B4-BE49-F238E27FC236}">
                <a16:creationId xmlns:a16="http://schemas.microsoft.com/office/drawing/2014/main" id="{50B01649-1FC3-49D4-C36D-389FD43486F2}"/>
              </a:ext>
            </a:extLst>
          </p:cNvPr>
          <p:cNvPicPr>
            <a:picLocks noChangeAspect="1"/>
          </p:cNvPicPr>
          <p:nvPr/>
        </p:nvPicPr>
        <p:blipFill>
          <a:blip r:embed="rId3"/>
          <a:stretch>
            <a:fillRect/>
          </a:stretch>
        </p:blipFill>
        <p:spPr>
          <a:xfrm>
            <a:off x="1180806" y="2227916"/>
            <a:ext cx="6782388" cy="1912786"/>
          </a:xfrm>
          <a:prstGeom prst="rect">
            <a:avLst/>
          </a:prstGeom>
        </p:spPr>
      </p:pic>
    </p:spTree>
    <p:extLst>
      <p:ext uri="{BB962C8B-B14F-4D97-AF65-F5344CB8AC3E}">
        <p14:creationId xmlns:p14="http://schemas.microsoft.com/office/powerpoint/2010/main" val="3586753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0C3805-A5F1-3EC8-1B85-CD97A155D6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3FA5DA3-55FE-2602-8628-D4E6DFB474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HTML document</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60695D05-341D-B607-9098-7D5B0C69F404}"/>
              </a:ext>
            </a:extLst>
          </p:cNvPr>
          <p:cNvSpPr txBox="1">
            <a:spLocks noGrp="1"/>
          </p:cNvSpPr>
          <p:nvPr>
            <p:ph type="body" idx="1"/>
          </p:nvPr>
        </p:nvSpPr>
        <p:spPr>
          <a:xfrm>
            <a:off x="311700" y="1494250"/>
            <a:ext cx="8520600"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mj-lt"/>
              </a:rPr>
              <a:t>&lt;!DOCTYPE html&gt;: Declares the type of document for the web browser.</a:t>
            </a:r>
          </a:p>
          <a:p>
            <a:pPr marL="285750" indent="-285750" eaLnBrk="0" fontAlgn="base" hangingPunct="0">
              <a:lnSpc>
                <a:spcPct val="15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mj-lt"/>
              </a:rPr>
              <a:t>&lt;html&gt;: Encloses the entire document except the &lt;!DOCTYPE&gt; declaration. &lt;html lang="</a:t>
            </a:r>
            <a:r>
              <a:rPr kumimoji="0" lang="en-US" altLang="en-US" sz="1600" i="0" u="none" strike="noStrike" cap="none" normalizeH="0" baseline="0" dirty="0" err="1">
                <a:ln>
                  <a:noFill/>
                </a:ln>
                <a:solidFill>
                  <a:schemeClr val="tx1"/>
                </a:solidFill>
                <a:effectLst/>
                <a:latin typeface="+mj-lt"/>
              </a:rPr>
              <a:t>en</a:t>
            </a:r>
            <a:r>
              <a:rPr kumimoji="0" lang="en-US" altLang="en-US" sz="1600" i="0" u="none" strike="noStrike" cap="none" normalizeH="0" baseline="0" dirty="0">
                <a:ln>
                  <a:noFill/>
                </a:ln>
                <a:solidFill>
                  <a:schemeClr val="tx1"/>
                </a:solidFill>
                <a:effectLst/>
                <a:latin typeface="+mj-lt"/>
              </a:rPr>
              <a:t>"&gt; specifies English as the language.</a:t>
            </a:r>
          </a:p>
          <a:p>
            <a:pPr marL="285750" indent="-285750" eaLnBrk="0" fontAlgn="base" hangingPunct="0">
              <a:lnSpc>
                <a:spcPct val="15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mj-lt"/>
              </a:rPr>
              <a:t>&lt;head&gt;: Contains the title, metadata, and other non-visible webpage elements.</a:t>
            </a:r>
          </a:p>
          <a:p>
            <a:pPr marL="285750" indent="-285750" eaLnBrk="0" fontAlgn="base" hangingPunct="0">
              <a:lnSpc>
                <a:spcPct val="150000"/>
              </a:lnSpc>
              <a:spcBef>
                <a:spcPct val="0"/>
              </a:spcBef>
              <a:spcAft>
                <a:spcPct val="0"/>
              </a:spcAft>
              <a:buClrTx/>
              <a:buSzTx/>
            </a:pPr>
            <a:r>
              <a:rPr kumimoji="0" lang="en-US" altLang="en-US" sz="1600" i="0" u="none" strike="noStrike" cap="none" normalizeH="0" baseline="0" dirty="0">
                <a:ln>
                  <a:noFill/>
                </a:ln>
                <a:solidFill>
                  <a:schemeClr val="tx1"/>
                </a:solidFill>
                <a:effectLst/>
                <a:latin typeface="+mj-lt"/>
              </a:rPr>
              <a:t>&lt;meta&gt;: Provides metadata about the document. Example: &lt;meta charset="UTF-8"&gt; defines character encoding.</a:t>
            </a:r>
          </a:p>
        </p:txBody>
      </p:sp>
    </p:spTree>
    <p:extLst>
      <p:ext uri="{BB962C8B-B14F-4D97-AF65-F5344CB8AC3E}">
        <p14:creationId xmlns:p14="http://schemas.microsoft.com/office/powerpoint/2010/main" val="2171577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2D143C0-E86A-2B7A-FA70-FF2240BB1F4F}"/>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5F45426-99B5-C09A-038B-F3D012DFEBD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HTML document</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DA34C9A7-666D-EFAC-A6AE-C91E1D1D27D1}"/>
              </a:ext>
            </a:extLst>
          </p:cNvPr>
          <p:cNvSpPr txBox="1">
            <a:spLocks noGrp="1"/>
          </p:cNvSpPr>
          <p:nvPr>
            <p:ph type="body" idx="1"/>
          </p:nvPr>
        </p:nvSpPr>
        <p:spPr>
          <a:xfrm>
            <a:off x="311700" y="1494250"/>
            <a:ext cx="8520600"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n-lt"/>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n-lt"/>
              </a:rPr>
              <a:t>Additional &lt;meta&gt; tags can describe the author, save date, etc.</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n-lt"/>
              </a:rPr>
              <a:t>&lt;title&gt;</a:t>
            </a:r>
            <a:r>
              <a:rPr kumimoji="0" lang="en-US" altLang="en-US" sz="1600" b="0" i="0" u="none" strike="noStrike" cap="none" normalizeH="0" baseline="0" dirty="0">
                <a:ln>
                  <a:noFill/>
                </a:ln>
                <a:solidFill>
                  <a:schemeClr val="tx1"/>
                </a:solidFill>
                <a:effectLst/>
                <a:latin typeface="+mn-lt"/>
              </a:rPr>
              <a:t>: Specifies the document's name, displayed in the browser's title bar and used by search engines/bookmarks.</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n-lt"/>
              </a:rPr>
              <a:t>&lt;body&gt;</a:t>
            </a:r>
            <a:r>
              <a:rPr kumimoji="0" lang="en-US" altLang="en-US" sz="1600" b="0" i="0" u="none" strike="noStrike" cap="none" normalizeH="0" baseline="0" dirty="0">
                <a:ln>
                  <a:noFill/>
                </a:ln>
                <a:solidFill>
                  <a:schemeClr val="tx1"/>
                </a:solidFill>
                <a:effectLst/>
                <a:latin typeface="+mn-lt"/>
              </a:rPr>
              <a:t>: Encloses all visible content and elements rendered in the browser. </a:t>
            </a:r>
          </a:p>
        </p:txBody>
      </p:sp>
    </p:spTree>
    <p:extLst>
      <p:ext uri="{BB962C8B-B14F-4D97-AF65-F5344CB8AC3E}">
        <p14:creationId xmlns:p14="http://schemas.microsoft.com/office/powerpoint/2010/main" val="397825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15CC902-63B0-32EC-E667-A754CCA01B0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1EDBB3-BD6C-CA39-796D-073257FE32A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Example of HTML Document Structure</a:t>
            </a:r>
            <a:endParaRPr sz="3600" b="1" dirty="0">
              <a:latin typeface="Arial"/>
              <a:ea typeface="Arial"/>
              <a:cs typeface="Arial"/>
              <a:sym typeface="Arial"/>
            </a:endParaRPr>
          </a:p>
        </p:txBody>
      </p:sp>
      <p:pic>
        <p:nvPicPr>
          <p:cNvPr id="4" name="Picture 3">
            <a:extLst>
              <a:ext uri="{FF2B5EF4-FFF2-40B4-BE49-F238E27FC236}">
                <a16:creationId xmlns:a16="http://schemas.microsoft.com/office/drawing/2014/main" id="{4042E2CE-8FAB-6347-78D7-6C7272FB4764}"/>
              </a:ext>
            </a:extLst>
          </p:cNvPr>
          <p:cNvPicPr>
            <a:picLocks noChangeAspect="1"/>
          </p:cNvPicPr>
          <p:nvPr/>
        </p:nvPicPr>
        <p:blipFill>
          <a:blip r:embed="rId3"/>
          <a:stretch>
            <a:fillRect/>
          </a:stretch>
        </p:blipFill>
        <p:spPr>
          <a:xfrm>
            <a:off x="1663383" y="1960407"/>
            <a:ext cx="3308112" cy="2406831"/>
          </a:xfrm>
          <a:prstGeom prst="rect">
            <a:avLst/>
          </a:prstGeom>
        </p:spPr>
      </p:pic>
      <p:pic>
        <p:nvPicPr>
          <p:cNvPr id="6" name="Picture 5">
            <a:extLst>
              <a:ext uri="{FF2B5EF4-FFF2-40B4-BE49-F238E27FC236}">
                <a16:creationId xmlns:a16="http://schemas.microsoft.com/office/drawing/2014/main" id="{5AF4EFBC-BB38-2187-2085-C72A3A450E2D}"/>
              </a:ext>
            </a:extLst>
          </p:cNvPr>
          <p:cNvPicPr>
            <a:picLocks noChangeAspect="1"/>
          </p:cNvPicPr>
          <p:nvPr/>
        </p:nvPicPr>
        <p:blipFill>
          <a:blip r:embed="rId4"/>
          <a:stretch>
            <a:fillRect/>
          </a:stretch>
        </p:blipFill>
        <p:spPr>
          <a:xfrm>
            <a:off x="4634144" y="2428149"/>
            <a:ext cx="2728196" cy="967824"/>
          </a:xfrm>
          <a:prstGeom prst="rect">
            <a:avLst/>
          </a:prstGeom>
        </p:spPr>
      </p:pic>
    </p:spTree>
    <p:extLst>
      <p:ext uri="{BB962C8B-B14F-4D97-AF65-F5344CB8AC3E}">
        <p14:creationId xmlns:p14="http://schemas.microsoft.com/office/powerpoint/2010/main" val="324837891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2025-01-20T21:55:06+00:00</DateTime>
  </documentManagement>
</p:properties>
</file>

<file path=customXml/itemProps1.xml><?xml version="1.0" encoding="utf-8"?>
<ds:datastoreItem xmlns:ds="http://schemas.openxmlformats.org/officeDocument/2006/customXml" ds:itemID="{D14899AC-7957-4DFE-9613-04210B1DECF2}"/>
</file>

<file path=customXml/itemProps2.xml><?xml version="1.0" encoding="utf-8"?>
<ds:datastoreItem xmlns:ds="http://schemas.openxmlformats.org/officeDocument/2006/customXml" ds:itemID="{E9012E7E-B4B4-42AB-ABB4-91FB831413D0}"/>
</file>

<file path=customXml/itemProps3.xml><?xml version="1.0" encoding="utf-8"?>
<ds:datastoreItem xmlns:ds="http://schemas.openxmlformats.org/officeDocument/2006/customXml" ds:itemID="{DEA31A6C-43CD-453B-8D0E-80DFBBC9FEF1}"/>
</file>

<file path=docProps/app.xml><?xml version="1.0" encoding="utf-8"?>
<Properties xmlns="http://schemas.openxmlformats.org/officeDocument/2006/extended-properties" xmlns:vt="http://schemas.openxmlformats.org/officeDocument/2006/docPropsVTypes">
  <TotalTime>275</TotalTime>
  <Words>1180</Words>
  <Application>Microsoft Office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12</vt:i4>
      </vt:variant>
    </vt:vector>
  </HeadingPairs>
  <TitlesOfParts>
    <vt:vector size="17" baseType="lpstr">
      <vt:lpstr>Proxima Nova</vt:lpstr>
      <vt:lpstr>Roboto</vt:lpstr>
      <vt:lpstr>Arial</vt:lpstr>
      <vt:lpstr>Simple Light</vt:lpstr>
      <vt:lpstr>Spearmint</vt:lpstr>
      <vt:lpstr>HTML Document Structure</vt:lpstr>
      <vt:lpstr>Introduction to HTML</vt:lpstr>
      <vt:lpstr>Introduction to HTML Elements</vt:lpstr>
      <vt:lpstr>Introduction to HTML Elements</vt:lpstr>
      <vt:lpstr>Example of HTML Tag &amp; Element</vt:lpstr>
      <vt:lpstr>Attributes of HTML Elements</vt:lpstr>
      <vt:lpstr>HTML document</vt:lpstr>
      <vt:lpstr>HTML document</vt:lpstr>
      <vt:lpstr>Example of HTML Document Structure</vt:lpstr>
      <vt:lpstr>Viewing a page's HTML</vt:lpstr>
      <vt:lpstr>Chrome Dev Tools showing page's elements</vt:lpstr>
      <vt:lpstr>HTML validator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14</cp:revision>
  <dcterms:modified xsi:type="dcterms:W3CDTF">2025-01-20T21:51:05Z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