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79" r:id="rId5"/>
    <p:sldId id="282" r:id="rId6"/>
    <p:sldId id="287" r:id="rId7"/>
    <p:sldId id="274" r:id="rId8"/>
    <p:sldId id="285"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Lists. In this lecture we will go through the introduction to lists, types of the lists, and nested lists. So let’s start.</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HTML lists are essential for organizing content effectively. They come in two types: ordered lists, which use numbers or letters, and unordered lists, which use bullets. Each item within a list is created using the li tag, ensuring a structured presentation. Understanding these types helps in creating clear, easy-to-read web pages that improve user experience and navigation.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13BE984-6F69-3C97-4062-C8587563A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ACE26C8-4675-6ABD-F2E7-34D795D76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5957957-57B8-BEF0-10D6-45324FDAB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There are two main types of HTML lists. Unordered lists, created using the </a:t>
            </a:r>
            <a:r>
              <a:rPr lang="en-US" dirty="0" err="1"/>
              <a:t>ul</a:t>
            </a:r>
            <a:r>
              <a:rPr lang="en-US" dirty="0"/>
              <a:t> tag, display items with bullets. Ordered lists, created using the </a:t>
            </a:r>
            <a:r>
              <a:rPr lang="en-US" dirty="0" err="1"/>
              <a:t>ol</a:t>
            </a:r>
            <a:r>
              <a:rPr lang="en-US" dirty="0"/>
              <a:t> tag, display items with numbers or letters. Additionally, the type attribute in the </a:t>
            </a:r>
            <a:r>
              <a:rPr lang="en-US" dirty="0" err="1"/>
              <a:t>ol</a:t>
            </a:r>
            <a:r>
              <a:rPr lang="en-US" dirty="0"/>
              <a:t> tag lets you specify the numbering style, such as numbers or letters, for ordered lists. These lists help organize content clearly and effectively.</a:t>
            </a:r>
          </a:p>
        </p:txBody>
      </p:sp>
    </p:spTree>
    <p:extLst>
      <p:ext uri="{BB962C8B-B14F-4D97-AF65-F5344CB8AC3E}">
        <p14:creationId xmlns:p14="http://schemas.microsoft.com/office/powerpoint/2010/main" val="258855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9A1A8F-D792-90A5-A1A6-634B6B5D44B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6029560-E507-9782-3C28-29E724A3C6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0835DA-C4AF-2ECE-9425-BB12D99173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an unordered list created using the </a:t>
            </a:r>
            <a:r>
              <a:rPr lang="en-US" dirty="0" err="1"/>
              <a:t>ul</a:t>
            </a:r>
            <a:r>
              <a:rPr lang="en-US" dirty="0"/>
              <a:t> tag. The list contains items such as Mathematics, Statistics, and Computer Science, each defined using the li tag. The text outside the list is wrapped in p tags to provide additional context, such as a source note. Unordered lists are great for presenting non-sequential items clearly and effectively.</a:t>
            </a:r>
          </a:p>
        </p:txBody>
      </p:sp>
    </p:spTree>
    <p:extLst>
      <p:ext uri="{BB962C8B-B14F-4D97-AF65-F5344CB8AC3E}">
        <p14:creationId xmlns:p14="http://schemas.microsoft.com/office/powerpoint/2010/main" val="320847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BF33FD-4BB9-C943-823F-43D0A74AEB2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F1ECEFE-94CD-9D8F-4C78-B3A1CA844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1EE83C9-3FE3-E621-888E-2AE9E81392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second example shows an unordered list created using the </a:t>
            </a:r>
            <a:r>
              <a:rPr lang="en-US" dirty="0" err="1"/>
              <a:t>ul</a:t>
            </a:r>
            <a:r>
              <a:rPr lang="en-US" dirty="0"/>
              <a:t> tag. It includes items like Coffee, Tea, and Milk, each added using the li tag. The list is introduced with an h2 heading tag to label it as An unordered HTML list. Unordered lists are useful for displaying non-sequential information in a clear, bullet-point format.</a:t>
            </a:r>
          </a:p>
        </p:txBody>
      </p:sp>
    </p:spTree>
    <p:extLst>
      <p:ext uri="{BB962C8B-B14F-4D97-AF65-F5344CB8AC3E}">
        <p14:creationId xmlns:p14="http://schemas.microsoft.com/office/powerpoint/2010/main" val="148193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90370-C92B-BD25-29E1-D054AC804F6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2A36A30-4608-E059-B6F6-77BD74F8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80A7176-7FF4-9F58-BAA9-470BBD4025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CSS property list style type allows customization of bullets in unordered lists and numbering styles in ordered lists. For example, setting list style type to square changes bullets to squares, and list style type to lower </a:t>
            </a:r>
            <a:r>
              <a:rPr lang="en-US" dirty="0" err="1"/>
              <a:t>greek</a:t>
            </a:r>
            <a:r>
              <a:rPr lang="en-US" dirty="0"/>
              <a:t> changes numbering to Greek letters. This property enhances the visual presentation of lists to match the design needs of a webpage.</a:t>
            </a:r>
          </a:p>
          <a:p>
            <a:pPr marL="139700" indent="0">
              <a:buNone/>
            </a:pPr>
            <a:endParaRPr lang="en-US" dirty="0"/>
          </a:p>
        </p:txBody>
      </p:sp>
    </p:spTree>
    <p:extLst>
      <p:ext uri="{BB962C8B-B14F-4D97-AF65-F5344CB8AC3E}">
        <p14:creationId xmlns:p14="http://schemas.microsoft.com/office/powerpoint/2010/main" val="16134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5E49A56-E90F-5CAA-06BE-DCCA54D49D1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BC6C826-B280-5DA9-8694-6F462CCB5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860A239-3B9F-D1B5-670A-91BFE2038E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nested list is a list within another list, allowing hierarchical organization. In this example, an unordered list contains items such as  Favorite movies and Favorite books each with a nested ordered list. Nested unordered lists use different bullet styles, while nested ordered lists restart numbering at 1, creating a structured and clear presentation of grouped items. Thanks for watching the lecture.</a:t>
            </a:r>
          </a:p>
        </p:txBody>
      </p:sp>
    </p:spTree>
    <p:extLst>
      <p:ext uri="{BB962C8B-B14F-4D97-AF65-F5344CB8AC3E}">
        <p14:creationId xmlns:p14="http://schemas.microsoft.com/office/powerpoint/2010/main" val="248643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b="1" dirty="0">
                <a:solidFill>
                  <a:schemeClr val="dk1"/>
                </a:solidFill>
                <a:latin typeface="+mj-lt"/>
              </a:rPr>
              <a:t>Lists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Introduction to Lists | </a:t>
            </a:r>
            <a:r>
              <a:rPr lang="en-US" sz="1400" b="1" i="0" dirty="0">
                <a:solidFill>
                  <a:schemeClr val="tx1"/>
                </a:solidFill>
                <a:effectLst/>
                <a:latin typeface="Roboto" panose="02000000000000000000" pitchFamily="2" charset="0"/>
              </a:rPr>
              <a:t>Types of Lists </a:t>
            </a:r>
            <a:r>
              <a:rPr lang="en" sz="1300" b="1" dirty="0">
                <a:solidFill>
                  <a:schemeClr val="tx1"/>
                </a:solidFill>
                <a:latin typeface="+mj-lt"/>
                <a:ea typeface="Roboto"/>
                <a:cs typeface="Roboto"/>
                <a:sym typeface="Roboto"/>
              </a:rPr>
              <a:t>| </a:t>
            </a:r>
            <a:r>
              <a:rPr lang="en-US" sz="1400" b="1" dirty="0">
                <a:solidFill>
                  <a:schemeClr val="tx1"/>
                </a:solidFill>
                <a:latin typeface="Roboto" panose="02000000000000000000" pitchFamily="2" charset="0"/>
                <a:ea typeface="Roboto"/>
                <a:cs typeface="Roboto"/>
                <a:sym typeface="Roboto"/>
              </a:rPr>
              <a:t>Nested Lists</a:t>
            </a:r>
            <a:endParaRPr sz="1300" b="1" dirty="0">
              <a:solidFill>
                <a:schemeClr val="tx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latin typeface="+mj-lt"/>
              <a:ea typeface="Roboto"/>
              <a:cs typeface="Roboto"/>
              <a:sym typeface="Roboto"/>
            </a:endParaRPr>
          </a:p>
          <a:p>
            <a:pPr marL="0" lvl="0" indent="0" algn="l" rtl="0">
              <a:spcBef>
                <a:spcPts val="400"/>
              </a:spcBef>
              <a:spcAft>
                <a:spcPts val="1600"/>
              </a:spcAft>
              <a:buNone/>
            </a:pPr>
            <a:endParaRPr dirty="0">
              <a:solidFill>
                <a:schemeClr val="tx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Lists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043613" y="2393367"/>
            <a:ext cx="57886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HTML lists are used to organize content.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Two types of lists: </a:t>
            </a:r>
            <a:r>
              <a:rPr kumimoji="0" lang="en-US" altLang="en-US" sz="1600" b="1" i="0" u="none" strike="noStrike" cap="none" normalizeH="0" baseline="0" dirty="0">
                <a:ln>
                  <a:noFill/>
                </a:ln>
                <a:solidFill>
                  <a:schemeClr val="tx1"/>
                </a:solidFill>
                <a:effectLst/>
                <a:latin typeface="+mj-lt"/>
              </a:rPr>
              <a:t>Ordered lists</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Unordered lists</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List items are defined using the &lt;li</a:t>
            </a:r>
            <a:r>
              <a:rPr lang="en-US" altLang="en-US" sz="1600" dirty="0">
                <a:solidFill>
                  <a:schemeClr val="tx1"/>
                </a:solidFill>
                <a:latin typeface="+mj-lt"/>
              </a:rPr>
              <a:t>&gt;</a:t>
            </a:r>
            <a:r>
              <a:rPr kumimoji="0" lang="en-US" altLang="en-US" sz="1600" b="0" i="0" u="none" strike="noStrike" cap="none" normalizeH="0" baseline="0" dirty="0">
                <a:ln>
                  <a:noFill/>
                </a:ln>
                <a:solidFill>
                  <a:schemeClr val="tx1"/>
                </a:solidFill>
                <a:effectLst/>
                <a:latin typeface="+mj-lt"/>
              </a:rPr>
              <a:t> tag. </a:t>
            </a:r>
          </a:p>
        </p:txBody>
      </p:sp>
      <p:pic>
        <p:nvPicPr>
          <p:cNvPr id="4" name="Picture 3" descr="A black background with a black square&#10;&#10;Description automatically generated">
            <a:extLst>
              <a:ext uri="{FF2B5EF4-FFF2-40B4-BE49-F238E27FC236}">
                <a16:creationId xmlns:a16="http://schemas.microsoft.com/office/drawing/2014/main" id="{5545AF49-29D1-1D9E-5683-E6A78988D479}"/>
              </a:ext>
            </a:extLst>
          </p:cNvPr>
          <p:cNvPicPr>
            <a:picLocks noChangeAspect="1"/>
          </p:cNvPicPr>
          <p:nvPr/>
        </p:nvPicPr>
        <p:blipFill>
          <a:blip r:embed="rId3"/>
          <a:stretch>
            <a:fillRect/>
          </a:stretch>
        </p:blipFill>
        <p:spPr>
          <a:xfrm>
            <a:off x="624793" y="1757778"/>
            <a:ext cx="2105727" cy="21057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D98E44-B50C-2DAC-0744-D31A0AC5ADC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CE42404-0A2F-09BF-068E-9B748C17C4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Types of Lists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E30D25B3-AA1D-F883-A0ED-2E8B4378A7D4}"/>
              </a:ext>
            </a:extLst>
          </p:cNvPr>
          <p:cNvSpPr>
            <a:spLocks noGrp="1" noChangeArrowheads="1"/>
          </p:cNvSpPr>
          <p:nvPr>
            <p:ph type="body" idx="1"/>
          </p:nvPr>
        </p:nvSpPr>
        <p:spPr bwMode="auto">
          <a:xfrm>
            <a:off x="3043613" y="1203780"/>
            <a:ext cx="57886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Unordered lists</a:t>
            </a:r>
            <a:r>
              <a:rPr kumimoji="0" lang="en-US" altLang="en-US" sz="1600" b="0" i="0" u="none" strike="noStrike" cap="none" normalizeH="0" baseline="0" dirty="0">
                <a:ln>
                  <a:noFill/>
                </a:ln>
                <a:solidFill>
                  <a:schemeClr val="tx1"/>
                </a:solidFill>
                <a:effectLst/>
                <a:latin typeface="+mj-lt"/>
              </a:rPr>
              <a:t> use the &lt;</a:t>
            </a:r>
            <a:r>
              <a:rPr kumimoji="0" lang="en-US" altLang="en-US" sz="1600" b="0" i="0" u="none" strike="noStrike" cap="none" normalizeH="0" baseline="0" dirty="0" err="1">
                <a:ln>
                  <a:noFill/>
                </a:ln>
                <a:solidFill>
                  <a:schemeClr val="tx1"/>
                </a:solidFill>
                <a:effectLst/>
                <a:latin typeface="+mj-lt"/>
              </a:rPr>
              <a:t>ul</a:t>
            </a:r>
            <a:r>
              <a:rPr kumimoji="0" lang="en-US" altLang="en-US" sz="1600" b="0" i="0" u="none" strike="noStrike" cap="none" normalizeH="0" baseline="0" dirty="0">
                <a:ln>
                  <a:noFill/>
                </a:ln>
                <a:solidFill>
                  <a:schemeClr val="tx1"/>
                </a:solidFill>
                <a:effectLst/>
                <a:latin typeface="+mj-lt"/>
              </a:rPr>
              <a:t>&gt; element with &lt;li&gt; items, displayed with bullets.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Ordered lists</a:t>
            </a:r>
            <a:r>
              <a:rPr kumimoji="0" lang="en-US" altLang="en-US" sz="1600" b="0" i="0" u="none" strike="noStrike" cap="none" normalizeH="0" baseline="0" dirty="0">
                <a:ln>
                  <a:noFill/>
                </a:ln>
                <a:solidFill>
                  <a:schemeClr val="tx1"/>
                </a:solidFill>
                <a:effectLst/>
                <a:latin typeface="+mj-lt"/>
              </a:rPr>
              <a:t> use the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 element with &lt;li&gt; items, displayed with numbers or letters.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type attribute in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 specifies the numbering style (e.g., numbers or letters).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black background with a black square&#10;&#10;Description automatically generated">
            <a:extLst>
              <a:ext uri="{FF2B5EF4-FFF2-40B4-BE49-F238E27FC236}">
                <a16:creationId xmlns:a16="http://schemas.microsoft.com/office/drawing/2014/main" id="{FD99299E-E94B-4C42-DDD0-1D6E3D38B352}"/>
              </a:ext>
            </a:extLst>
          </p:cNvPr>
          <p:cNvPicPr>
            <a:picLocks noChangeAspect="1"/>
          </p:cNvPicPr>
          <p:nvPr/>
        </p:nvPicPr>
        <p:blipFill>
          <a:blip r:embed="rId3"/>
          <a:stretch>
            <a:fillRect/>
          </a:stretch>
        </p:blipFill>
        <p:spPr>
          <a:xfrm>
            <a:off x="624793" y="1757778"/>
            <a:ext cx="2105727" cy="2105727"/>
          </a:xfrm>
          <a:prstGeom prst="rect">
            <a:avLst/>
          </a:prstGeom>
        </p:spPr>
      </p:pic>
    </p:spTree>
    <p:extLst>
      <p:ext uri="{BB962C8B-B14F-4D97-AF65-F5344CB8AC3E}">
        <p14:creationId xmlns:p14="http://schemas.microsoft.com/office/powerpoint/2010/main" val="327738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ADDDA11-9394-18DB-C4BF-DAB182CF617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C0CAB72-863B-EC63-A5FA-582D0DB835A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 of Ordered List</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7338BD6E-9B69-F509-293C-73F87D9DAD9E}"/>
              </a:ext>
            </a:extLst>
          </p:cNvPr>
          <p:cNvPicPr>
            <a:picLocks noChangeAspect="1"/>
          </p:cNvPicPr>
          <p:nvPr/>
        </p:nvPicPr>
        <p:blipFill>
          <a:blip r:embed="rId3"/>
          <a:stretch>
            <a:fillRect/>
          </a:stretch>
        </p:blipFill>
        <p:spPr>
          <a:xfrm>
            <a:off x="877857" y="1647124"/>
            <a:ext cx="7388285" cy="1849252"/>
          </a:xfrm>
          <a:prstGeom prst="rect">
            <a:avLst/>
          </a:prstGeom>
        </p:spPr>
      </p:pic>
    </p:spTree>
    <p:extLst>
      <p:ext uri="{BB962C8B-B14F-4D97-AF65-F5344CB8AC3E}">
        <p14:creationId xmlns:p14="http://schemas.microsoft.com/office/powerpoint/2010/main" val="122359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DD4A871-8209-D36E-4AB5-DB27B4BF495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5F8212B-C989-7E97-72D4-6718B543A03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 of Unordered List</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A018E8F1-7EFB-1140-16EF-0257B765F146}"/>
              </a:ext>
            </a:extLst>
          </p:cNvPr>
          <p:cNvPicPr>
            <a:picLocks noChangeAspect="1"/>
          </p:cNvPicPr>
          <p:nvPr/>
        </p:nvPicPr>
        <p:blipFill>
          <a:blip r:embed="rId3"/>
          <a:stretch>
            <a:fillRect/>
          </a:stretch>
        </p:blipFill>
        <p:spPr>
          <a:xfrm>
            <a:off x="1790459" y="1352444"/>
            <a:ext cx="2781541" cy="2438611"/>
          </a:xfrm>
          <a:prstGeom prst="rect">
            <a:avLst/>
          </a:prstGeom>
        </p:spPr>
      </p:pic>
      <p:pic>
        <p:nvPicPr>
          <p:cNvPr id="5" name="Picture 4">
            <a:extLst>
              <a:ext uri="{FF2B5EF4-FFF2-40B4-BE49-F238E27FC236}">
                <a16:creationId xmlns:a16="http://schemas.microsoft.com/office/drawing/2014/main" id="{60C3575A-65A0-EAED-0E68-5B6B5B60382D}"/>
              </a:ext>
            </a:extLst>
          </p:cNvPr>
          <p:cNvPicPr>
            <a:picLocks noChangeAspect="1"/>
          </p:cNvPicPr>
          <p:nvPr/>
        </p:nvPicPr>
        <p:blipFill>
          <a:blip r:embed="rId4"/>
          <a:stretch>
            <a:fillRect/>
          </a:stretch>
        </p:blipFill>
        <p:spPr>
          <a:xfrm>
            <a:off x="4699350" y="1352444"/>
            <a:ext cx="2728196" cy="1455546"/>
          </a:xfrm>
          <a:prstGeom prst="rect">
            <a:avLst/>
          </a:prstGeom>
        </p:spPr>
      </p:pic>
    </p:spTree>
    <p:extLst>
      <p:ext uri="{BB962C8B-B14F-4D97-AF65-F5344CB8AC3E}">
        <p14:creationId xmlns:p14="http://schemas.microsoft.com/office/powerpoint/2010/main" val="57039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0C3805-A5F1-3EC8-1B85-CD97A155D6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3FA5DA3-55FE-2602-8628-D4E6DFB474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CSS for List Style</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60695D05-341D-B607-9098-7D5B0C69F404}"/>
              </a:ext>
            </a:extLst>
          </p:cNvPr>
          <p:cNvSpPr txBox="1">
            <a:spLocks noGrp="1"/>
          </p:cNvSpPr>
          <p:nvPr>
            <p:ph type="body" idx="1"/>
          </p:nvPr>
        </p:nvSpPr>
        <p:spPr>
          <a:xfrm>
            <a:off x="311700" y="1286581"/>
            <a:ext cx="8520600" cy="858333"/>
          </a:xfrm>
          <a:prstGeom prst="rect">
            <a:avLst/>
          </a:prstGeom>
        </p:spPr>
        <p:txBody>
          <a:bodyPr spcFirstLastPara="1" wrap="square" lIns="91425" tIns="91425" rIns="91425" bIns="91425" anchor="t" anchorCtr="0">
            <a:no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Roboto" panose="02000000000000000000" pitchFamily="2" charset="0"/>
              </a:rPr>
              <a:t>The CSS property </a:t>
            </a:r>
            <a:r>
              <a:rPr lang="en-US" sz="1600" b="1" i="1" u="none" strike="noStrike" dirty="0">
                <a:solidFill>
                  <a:srgbClr val="000000"/>
                </a:solidFill>
                <a:effectLst/>
                <a:latin typeface="Roboto" panose="02000000000000000000" pitchFamily="2" charset="0"/>
              </a:rPr>
              <a:t>list-style-type</a:t>
            </a:r>
            <a:r>
              <a:rPr lang="en-US" sz="1600" b="0" i="0" dirty="0">
                <a:solidFill>
                  <a:srgbClr val="000000"/>
                </a:solidFill>
                <a:effectLst/>
                <a:latin typeface="Roboto" panose="02000000000000000000" pitchFamily="2" charset="0"/>
              </a:rPr>
              <a:t> provides the ability to change the bullet used in an unordered list and offers more numbering options in an ordered list.</a:t>
            </a:r>
            <a:endParaRPr kumimoji="0" lang="en-US" altLang="en-US" sz="160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4A9522D9-9C0F-2BE2-499E-921E3CDF33ED}"/>
              </a:ext>
            </a:extLst>
          </p:cNvPr>
          <p:cNvPicPr>
            <a:picLocks noChangeAspect="1"/>
          </p:cNvPicPr>
          <p:nvPr/>
        </p:nvPicPr>
        <p:blipFill>
          <a:blip r:embed="rId3"/>
          <a:stretch>
            <a:fillRect/>
          </a:stretch>
        </p:blipFill>
        <p:spPr>
          <a:xfrm>
            <a:off x="2105696" y="2144914"/>
            <a:ext cx="4595258" cy="2682472"/>
          </a:xfrm>
          <a:prstGeom prst="rect">
            <a:avLst/>
          </a:prstGeom>
        </p:spPr>
      </p:pic>
    </p:spTree>
    <p:extLst>
      <p:ext uri="{BB962C8B-B14F-4D97-AF65-F5344CB8AC3E}">
        <p14:creationId xmlns:p14="http://schemas.microsoft.com/office/powerpoint/2010/main" val="217157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2D143C0-E86A-2B7A-FA70-FF2240BB1F4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5F45426-99B5-C09A-038B-F3D012DFEBD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Nested lists</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DA34C9A7-666D-EFAC-A6AE-C91E1D1D27D1}"/>
              </a:ext>
            </a:extLst>
          </p:cNvPr>
          <p:cNvSpPr txBox="1">
            <a:spLocks noGrp="1"/>
          </p:cNvSpPr>
          <p:nvPr>
            <p:ph type="body" idx="1"/>
          </p:nvPr>
        </p:nvSpPr>
        <p:spPr>
          <a:xfrm>
            <a:off x="311700" y="1207900"/>
            <a:ext cx="8520600" cy="572701"/>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nested list is a list inside another list. </a:t>
            </a:r>
            <a:r>
              <a:rPr lang="en-US" sz="1600" b="0" i="0" dirty="0">
                <a:solidFill>
                  <a:srgbClr val="000000"/>
                </a:solidFill>
                <a:effectLst/>
                <a:latin typeface="Roboto" panose="02000000000000000000" pitchFamily="2" charset="0"/>
              </a:rPr>
              <a:t>A nested unordered list uses a different bullet style, and a nested ordered list restarts at 1.</a:t>
            </a:r>
            <a:endParaRPr kumimoji="0" lang="en-US" altLang="en-US" sz="1600" b="0" i="0" u="none" strike="noStrike" cap="none" normalizeH="0" baseline="0" dirty="0">
              <a:ln>
                <a:noFill/>
              </a:ln>
              <a:solidFill>
                <a:schemeClr val="tx1"/>
              </a:solidFill>
              <a:effectLst/>
              <a:latin typeface="+mn-lt"/>
            </a:endParaRPr>
          </a:p>
        </p:txBody>
      </p:sp>
      <p:pic>
        <p:nvPicPr>
          <p:cNvPr id="4" name="Picture 3">
            <a:extLst>
              <a:ext uri="{FF2B5EF4-FFF2-40B4-BE49-F238E27FC236}">
                <a16:creationId xmlns:a16="http://schemas.microsoft.com/office/drawing/2014/main" id="{B5C12CF5-6E08-593C-69D1-EF8BF9C5F80F}"/>
              </a:ext>
            </a:extLst>
          </p:cNvPr>
          <p:cNvPicPr>
            <a:picLocks noChangeAspect="1"/>
          </p:cNvPicPr>
          <p:nvPr/>
        </p:nvPicPr>
        <p:blipFill>
          <a:blip r:embed="rId3"/>
          <a:stretch>
            <a:fillRect/>
          </a:stretch>
        </p:blipFill>
        <p:spPr>
          <a:xfrm>
            <a:off x="1820941" y="2030145"/>
            <a:ext cx="5502117" cy="2530059"/>
          </a:xfrm>
          <a:prstGeom prst="rect">
            <a:avLst/>
          </a:prstGeom>
        </p:spPr>
      </p:pic>
    </p:spTree>
    <p:extLst>
      <p:ext uri="{BB962C8B-B14F-4D97-AF65-F5344CB8AC3E}">
        <p14:creationId xmlns:p14="http://schemas.microsoft.com/office/powerpoint/2010/main" val="397825249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2025-01-20T21:55:07+00:00</DateTime>
  </documentManagement>
</p:properties>
</file>

<file path=customXml/itemProps1.xml><?xml version="1.0" encoding="utf-8"?>
<ds:datastoreItem xmlns:ds="http://schemas.openxmlformats.org/officeDocument/2006/customXml" ds:itemID="{F2A620AC-5539-4101-BDD0-2D816DFD0962}"/>
</file>

<file path=customXml/itemProps2.xml><?xml version="1.0" encoding="utf-8"?>
<ds:datastoreItem xmlns:ds="http://schemas.openxmlformats.org/officeDocument/2006/customXml" ds:itemID="{75FCCFE7-3285-4DB4-B46D-B9871751F6E6}"/>
</file>

<file path=customXml/itemProps3.xml><?xml version="1.0" encoding="utf-8"?>
<ds:datastoreItem xmlns:ds="http://schemas.openxmlformats.org/officeDocument/2006/customXml" ds:itemID="{F2671A00-DB56-4B9C-968D-DC021CACE969}"/>
</file>

<file path=docProps/app.xml><?xml version="1.0" encoding="utf-8"?>
<Properties xmlns="http://schemas.openxmlformats.org/officeDocument/2006/extended-properties" xmlns:vt="http://schemas.openxmlformats.org/officeDocument/2006/docPropsVTypes">
  <TotalTime>270</TotalTime>
  <Words>611</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Proxima Nova</vt:lpstr>
      <vt:lpstr>Roboto</vt:lpstr>
      <vt:lpstr>Arial</vt:lpstr>
      <vt:lpstr>Simple Light</vt:lpstr>
      <vt:lpstr>Spearmint</vt:lpstr>
      <vt:lpstr>Lists</vt:lpstr>
      <vt:lpstr>Introduction to Lists</vt:lpstr>
      <vt:lpstr>Types of Lists</vt:lpstr>
      <vt:lpstr>Example of Ordered List</vt:lpstr>
      <vt:lpstr>Example of Unordered List</vt:lpstr>
      <vt:lpstr>CSS for List Style</vt:lpstr>
      <vt:lpstr>Nested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11</cp:revision>
  <dcterms:modified xsi:type="dcterms:W3CDTF">2025-01-16T18:52:12Z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