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15" r:id="rId3"/>
    <p:sldId id="1198" r:id="rId4"/>
    <p:sldId id="1199" r:id="rId6"/>
    <p:sldId id="1216" r:id="rId7"/>
    <p:sldId id="1214" r:id="rId8"/>
    <p:sldId id="1200" r:id="rId9"/>
    <p:sldId id="1201" r:id="rId10"/>
    <p:sldId id="1206" r:id="rId11"/>
    <p:sldId id="1217" r:id="rId12"/>
    <p:sldId id="1152" r:id="rId13"/>
    <p:sldId id="1164" r:id="rId14"/>
    <p:sldId id="1165" r:id="rId15"/>
    <p:sldId id="1218" r:id="rId16"/>
    <p:sldId id="1181" r:id="rId17"/>
    <p:sldId id="1182" r:id="rId18"/>
    <p:sldId id="1183" r:id="rId19"/>
    <p:sldId id="1184" r:id="rId20"/>
    <p:sldId id="1219" r:id="rId21"/>
    <p:sldId id="1156" r:id="rId22"/>
    <p:sldId id="1168" r:id="rId23"/>
    <p:sldId id="1172" r:id="rId24"/>
    <p:sldId id="1169" r:id="rId25"/>
    <p:sldId id="1170" r:id="rId26"/>
    <p:sldId id="1171" r:id="rId27"/>
    <p:sldId id="1220" r:id="rId28"/>
    <p:sldId id="1196" r:id="rId29"/>
    <p:sldId id="1176" r:id="rId30"/>
    <p:sldId id="1177" r:id="rId31"/>
    <p:sldId id="1178" r:id="rId32"/>
    <p:sldId id="1179" r:id="rId33"/>
    <p:sldId id="1221" r:id="rId34"/>
    <p:sldId id="1185" r:id="rId35"/>
    <p:sldId id="1222" r:id="rId36"/>
    <p:sldId id="1186" r:id="rId37"/>
    <p:sldId id="1223" r:id="rId38"/>
    <p:sldId id="1187" r:id="rId39"/>
    <p:sldId id="1224" r:id="rId40"/>
    <p:sldId id="118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5D5"/>
    <a:srgbClr val="E90012"/>
    <a:srgbClr val="FFF0C1"/>
    <a:srgbClr val="C0101C"/>
    <a:srgbClr val="F2F2F2"/>
    <a:srgbClr val="D9D9D9"/>
    <a:srgbClr val="E60012"/>
    <a:srgbClr val="BC000D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8" autoAdjust="0"/>
    <p:restoredTop sz="87514" autoAdjust="0"/>
  </p:normalViewPr>
  <p:slideViewPr>
    <p:cSldViewPr snapToGrid="0" showGuides="1">
      <p:cViewPr>
        <p:scale>
          <a:sx n="100" d="100"/>
          <a:sy n="100" d="100"/>
        </p:scale>
        <p:origin x="48" y="-8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会计主体</a:t>
            </a:r>
            <a:r>
              <a:rPr lang="en-US" altLang="zh-CN" dirty="0"/>
              <a:t>=</a:t>
            </a:r>
            <a:r>
              <a:rPr lang="zh-CN" altLang="en-US" dirty="0"/>
              <a:t>会计主体</a:t>
            </a:r>
            <a:endParaRPr lang="en-US" altLang="zh-CN" dirty="0"/>
          </a:p>
          <a:p>
            <a:r>
              <a:rPr lang="zh-CN" altLang="en-US" dirty="0"/>
              <a:t>核算目的</a:t>
            </a:r>
            <a:r>
              <a:rPr lang="en-US" altLang="zh-CN" dirty="0"/>
              <a:t>+</a:t>
            </a:r>
            <a:r>
              <a:rPr lang="zh-CN" altLang="en-US" dirty="0"/>
              <a:t>会计主体</a:t>
            </a:r>
            <a:endParaRPr lang="en-US" altLang="zh-CN" dirty="0"/>
          </a:p>
          <a:p>
            <a:r>
              <a:rPr lang="zh-CN" altLang="en-US" dirty="0"/>
              <a:t>管理会计：一个核算目的，对应一个科目表；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期间类型，依据会计期间；</a:t>
            </a:r>
            <a:endParaRPr lang="en-US" altLang="zh-CN" dirty="0"/>
          </a:p>
          <a:p>
            <a:r>
              <a:rPr lang="zh-CN" altLang="en-US" dirty="0"/>
              <a:t>辅助核算项，参照租户级的档案；</a:t>
            </a:r>
            <a:endParaRPr lang="en-US" altLang="zh-CN" dirty="0"/>
          </a:p>
          <a:p>
            <a:r>
              <a:rPr lang="zh-CN" altLang="en-US" dirty="0"/>
              <a:t>手工动因，通过参数勾选出，当期发生和累计发生；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会计主体</a:t>
            </a:r>
            <a:r>
              <a:rPr lang="en-US" altLang="zh-CN" dirty="0"/>
              <a:t>=</a:t>
            </a:r>
            <a:r>
              <a:rPr lang="zh-CN" altLang="en-US" dirty="0"/>
              <a:t>会计主体</a:t>
            </a:r>
            <a:endParaRPr lang="en-US" altLang="zh-CN" dirty="0"/>
          </a:p>
          <a:p>
            <a:r>
              <a:rPr lang="zh-CN" altLang="en-US" dirty="0"/>
              <a:t>核算目的</a:t>
            </a:r>
            <a:r>
              <a:rPr lang="en-US" altLang="zh-CN" dirty="0"/>
              <a:t>+</a:t>
            </a:r>
            <a:r>
              <a:rPr lang="zh-CN" altLang="en-US" dirty="0"/>
              <a:t>会计主体</a:t>
            </a:r>
            <a:endParaRPr lang="en-US" altLang="zh-CN" dirty="0"/>
          </a:p>
          <a:p>
            <a:r>
              <a:rPr lang="zh-CN" altLang="en-US" dirty="0"/>
              <a:t>管理会计：一个核算目的，对应一个科目表；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期间类型，依据会计期间</a:t>
            </a:r>
            <a:endParaRPr lang="en-US" altLang="zh-CN" dirty="0"/>
          </a:p>
          <a:p>
            <a:r>
              <a:rPr lang="zh-CN" altLang="en-US" dirty="0"/>
              <a:t>辅助核算项，参照租户级的档案；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动因设置，用两个菜单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数据类型，只保留手工采集和公式采集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是否到会计主体级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不标识入账；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账簿，账簿作为隐藏字段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保存校验；动因维度与接收方的维度匹配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关帐</a:t>
            </a:r>
            <a:r>
              <a:rPr lang="en-US" altLang="zh-CN" dirty="0"/>
              <a:t>=</a:t>
            </a:r>
            <a:r>
              <a:rPr lang="zh-CN" altLang="en-US" dirty="0"/>
              <a:t>结账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/>
            <p:cNvSpPr/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251"/>
            <p:cNvSpPr/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0" name="Freeform 252"/>
            <p:cNvSpPr/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253"/>
            <p:cNvSpPr/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254"/>
            <p:cNvSpPr/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255"/>
            <p:cNvSpPr/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256"/>
            <p:cNvSpPr/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6" name="Freeform 257"/>
            <p:cNvSpPr/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258"/>
            <p:cNvSpPr/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0" name="Freeform 259"/>
            <p:cNvSpPr/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1" name="Freeform 260"/>
            <p:cNvSpPr/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261"/>
            <p:cNvSpPr/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7" name="Freeform 262"/>
            <p:cNvSpPr/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263"/>
            <p:cNvSpPr/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264"/>
            <p:cNvSpPr/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0" name="Freeform 265"/>
            <p:cNvSpPr/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266"/>
            <p:cNvSpPr/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2" name="Freeform 267"/>
            <p:cNvSpPr/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3" name="Freeform 268"/>
            <p:cNvSpPr/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4" name="Freeform 269"/>
            <p:cNvSpPr/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5" name="Freeform 270"/>
            <p:cNvSpPr/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6" name="Freeform 271"/>
            <p:cNvSpPr/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7" name="Freeform 272"/>
            <p:cNvSpPr/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273"/>
            <p:cNvSpPr/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9" name="Freeform 274"/>
            <p:cNvSpPr/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0" name="Freeform 275"/>
            <p:cNvSpPr/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1" name="Freeform 276"/>
            <p:cNvSpPr/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2" name="Freeform 277"/>
            <p:cNvSpPr/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3" name="Freeform 278"/>
            <p:cNvSpPr/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4" name="Freeform 279"/>
            <p:cNvSpPr/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5" name="Freeform 280"/>
            <p:cNvSpPr/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6" name="Freeform 281"/>
            <p:cNvSpPr/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7" name="Freeform 282"/>
            <p:cNvSpPr/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8" name="Freeform 283"/>
            <p:cNvSpPr/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9" name="Freeform 284"/>
            <p:cNvSpPr/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0" name="Freeform 285"/>
            <p:cNvSpPr/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1" name="Freeform 286"/>
            <p:cNvSpPr/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2" name="Freeform 287"/>
            <p:cNvSpPr/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3" name="Freeform 288"/>
            <p:cNvSpPr/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4" name="Freeform 289"/>
            <p:cNvSpPr/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5" name="Freeform 290"/>
            <p:cNvSpPr/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6" name="Freeform 291"/>
            <p:cNvSpPr/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7" name="Freeform 292"/>
            <p:cNvSpPr/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8" name="Freeform 293"/>
            <p:cNvSpPr/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9" name="Freeform 294"/>
            <p:cNvSpPr/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0" name="Freeform 295"/>
            <p:cNvSpPr/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1" name="Freeform 296"/>
            <p:cNvSpPr/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2" name="Freeform 297"/>
            <p:cNvSpPr/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3" name="Freeform 298"/>
            <p:cNvSpPr/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4" name="Freeform 299"/>
            <p:cNvSpPr/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5" name="Freeform 300"/>
            <p:cNvSpPr/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6" name="Freeform 301"/>
            <p:cNvSpPr/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7" name="Freeform 302"/>
            <p:cNvSpPr/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8" name="Freeform 303"/>
            <p:cNvSpPr/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9" name="Freeform 304"/>
            <p:cNvSpPr/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0" name="Freeform 305"/>
            <p:cNvSpPr/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1" name="Freeform 306"/>
            <p:cNvSpPr/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2" name="Freeform 307"/>
            <p:cNvSpPr/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3" name="Freeform 308"/>
            <p:cNvSpPr/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4" name="Freeform 309"/>
            <p:cNvSpPr/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5" name="Freeform 310"/>
            <p:cNvSpPr/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6" name="Freeform 311"/>
            <p:cNvSpPr/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7" name="Freeform 312"/>
            <p:cNvSpPr/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8" name="Freeform 313"/>
            <p:cNvSpPr/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9" name="Freeform 314"/>
            <p:cNvSpPr/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0" name="Freeform 315"/>
            <p:cNvSpPr/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1" name="Freeform 316"/>
            <p:cNvSpPr/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2" name="Freeform 317"/>
            <p:cNvSpPr/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3" name="Freeform 318"/>
            <p:cNvSpPr/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4" name="Freeform 320"/>
            <p:cNvSpPr/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5" name="Freeform 321"/>
            <p:cNvSpPr/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6" name="Freeform 322"/>
            <p:cNvSpPr/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7" name="Freeform 323"/>
            <p:cNvSpPr/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8" name="Freeform 324"/>
            <p:cNvSpPr/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9" name="Freeform 325"/>
            <p:cNvSpPr/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0" name="Freeform 326"/>
            <p:cNvSpPr/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1" name="Freeform 327"/>
            <p:cNvSpPr/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2" name="Freeform 328"/>
            <p:cNvSpPr/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3" name="Freeform 329"/>
            <p:cNvSpPr/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330"/>
            <p:cNvSpPr/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331"/>
            <p:cNvSpPr/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6" name="Freeform 332"/>
            <p:cNvSpPr/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7" name="Freeform 333"/>
            <p:cNvSpPr/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8" name="Freeform 334"/>
            <p:cNvSpPr/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9" name="Freeform 335"/>
            <p:cNvSpPr/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0" name="Freeform 336"/>
            <p:cNvSpPr/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1" name="Freeform 337"/>
            <p:cNvSpPr/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338"/>
            <p:cNvSpPr/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3" name="Freeform 339"/>
            <p:cNvSpPr/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4" name="Freeform 340"/>
            <p:cNvSpPr/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5" name="Freeform 341"/>
            <p:cNvSpPr/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6" name="Freeform 342"/>
            <p:cNvSpPr/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7" name="Freeform 343"/>
            <p:cNvSpPr/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8" name="Freeform 344"/>
            <p:cNvSpPr/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345"/>
            <p:cNvSpPr/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0" name="Freeform 346"/>
            <p:cNvSpPr/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1" name="Freeform 347"/>
            <p:cNvSpPr/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2" name="Freeform 348"/>
            <p:cNvSpPr/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3" name="Freeform 349"/>
            <p:cNvSpPr/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4" name="Freeform 350"/>
            <p:cNvSpPr/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5" name="Freeform 351"/>
            <p:cNvSpPr/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6" name="Freeform 352"/>
            <p:cNvSpPr/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7" name="Freeform 353"/>
            <p:cNvSpPr/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8" name="Freeform 354"/>
            <p:cNvSpPr/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9" name="Freeform 355"/>
            <p:cNvSpPr/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0" name="Freeform 356"/>
            <p:cNvSpPr/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357"/>
            <p:cNvSpPr/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2" name="Freeform 358"/>
            <p:cNvSpPr/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3" name="Freeform 359"/>
            <p:cNvSpPr/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4" name="Freeform 360"/>
            <p:cNvSpPr/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5" name="Freeform 361"/>
            <p:cNvSpPr/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6" name="Freeform 362"/>
            <p:cNvSpPr/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7" name="Freeform 363"/>
            <p:cNvSpPr/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8" name="Freeform 364"/>
            <p:cNvSpPr/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9" name="Freeform 365"/>
            <p:cNvSpPr/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0" name="Freeform 366"/>
            <p:cNvSpPr/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1" name="Freeform 367"/>
            <p:cNvSpPr/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2" name="Freeform 368"/>
            <p:cNvSpPr/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3" name="Freeform 369"/>
            <p:cNvSpPr/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4" name="Freeform 370"/>
            <p:cNvSpPr/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5" name="Freeform 371"/>
            <p:cNvSpPr/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6" name="Freeform 372"/>
            <p:cNvSpPr/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7" name="Freeform 373"/>
            <p:cNvSpPr/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8" name="Freeform 374"/>
            <p:cNvSpPr/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9" name="Freeform 375"/>
            <p:cNvSpPr/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0" name="Freeform 376"/>
            <p:cNvSpPr/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1" name="Freeform 377"/>
            <p:cNvSpPr/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2" name="Freeform 378"/>
            <p:cNvSpPr/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5" name="Freeform 401"/>
            <p:cNvSpPr/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0" name="Freeform 406"/>
            <p:cNvSpPr/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1" name="Freeform 407"/>
            <p:cNvSpPr/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2" name="Freeform 408"/>
            <p:cNvSpPr/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3" name="Freeform 409"/>
            <p:cNvSpPr/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4" name="Freeform 410"/>
            <p:cNvSpPr/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5" name="Freeform 411"/>
            <p:cNvSpPr/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6" name="Freeform 412"/>
            <p:cNvSpPr/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7" name="Freeform 413"/>
            <p:cNvSpPr/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8" name="Freeform 414"/>
            <p:cNvSpPr/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9" name="Freeform 415"/>
            <p:cNvSpPr/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0" name="Freeform 416"/>
            <p:cNvSpPr/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1" name="Freeform 417"/>
            <p:cNvSpPr/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2" name="Freeform 418"/>
            <p:cNvSpPr/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3" name="Freeform 419"/>
            <p:cNvSpPr/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4" name="Freeform 420"/>
            <p:cNvSpPr/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5" name="Freeform 421"/>
            <p:cNvSpPr/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6" name="Freeform 422"/>
            <p:cNvSpPr/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7" name="Freeform 423"/>
            <p:cNvSpPr/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8" name="Freeform 424"/>
            <p:cNvSpPr/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9" name="Freeform 425"/>
            <p:cNvSpPr/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0" name="Freeform 426"/>
            <p:cNvSpPr/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1" name="Freeform 427"/>
            <p:cNvSpPr/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2" name="Freeform 428"/>
            <p:cNvSpPr/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3" name="Freeform 429"/>
            <p:cNvSpPr/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4" name="Freeform 430"/>
            <p:cNvSpPr/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5" name="Freeform 431"/>
            <p:cNvSpPr/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6" name="Freeform 432"/>
            <p:cNvSpPr/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7" name="Freeform 433"/>
            <p:cNvSpPr/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8" name="Freeform 434"/>
            <p:cNvSpPr/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9" name="Freeform 435"/>
            <p:cNvSpPr/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0" name="Freeform 436"/>
            <p:cNvSpPr/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1" name="Freeform 437"/>
            <p:cNvSpPr/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2" name="Freeform 438"/>
            <p:cNvSpPr/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3" name="Freeform 439"/>
            <p:cNvSpPr/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4" name="Freeform 440"/>
            <p:cNvSpPr/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5" name="Freeform 441"/>
            <p:cNvSpPr/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6" name="Freeform 442"/>
            <p:cNvSpPr/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7" name="Freeform 443"/>
            <p:cNvSpPr/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8" name="Freeform 444"/>
            <p:cNvSpPr/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9" name="Freeform 445"/>
            <p:cNvSpPr/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0" name="Freeform 446"/>
            <p:cNvSpPr/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1" name="Freeform 447"/>
            <p:cNvSpPr/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2" name="Freeform 448"/>
            <p:cNvSpPr/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3" name="Freeform 449"/>
            <p:cNvSpPr/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4" name="Freeform 450"/>
            <p:cNvSpPr/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5" name="Freeform 451"/>
            <p:cNvSpPr/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6" name="Freeform 452"/>
            <p:cNvSpPr/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7" name="Freeform 453"/>
            <p:cNvSpPr/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8" name="Freeform 454"/>
            <p:cNvSpPr/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9" name="Freeform 455"/>
            <p:cNvSpPr/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0" name="Freeform 456"/>
            <p:cNvSpPr/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1" name="Freeform 457"/>
            <p:cNvSpPr/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2" name="Freeform 458"/>
            <p:cNvSpPr/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3" name="Freeform 459"/>
            <p:cNvSpPr/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4" name="Freeform 460"/>
            <p:cNvSpPr/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5" name="Freeform 461"/>
            <p:cNvSpPr/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6" name="Freeform 462"/>
            <p:cNvSpPr/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7" name="Freeform 463"/>
            <p:cNvSpPr/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8" name="Freeform 464"/>
            <p:cNvSpPr/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9" name="Freeform 465"/>
            <p:cNvSpPr/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0" name="Freeform 466"/>
            <p:cNvSpPr/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1" name="Freeform 467"/>
            <p:cNvSpPr/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2" name="Freeform 468"/>
            <p:cNvSpPr/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3" name="Freeform 469"/>
            <p:cNvSpPr/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4" name="Freeform 470"/>
            <p:cNvSpPr/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5" name="Freeform 471"/>
            <p:cNvSpPr/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6" name="Freeform 472"/>
            <p:cNvSpPr/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7" name="Freeform 473"/>
            <p:cNvSpPr/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8" name="Freeform 474"/>
            <p:cNvSpPr/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9" name="Freeform 475"/>
            <p:cNvSpPr/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0" name="Freeform 476"/>
            <p:cNvSpPr/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1" name="Freeform 477"/>
            <p:cNvSpPr/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2" name="Freeform 478"/>
            <p:cNvSpPr/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3" name="Freeform 479"/>
            <p:cNvSpPr/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4" name="Freeform 480"/>
            <p:cNvSpPr/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5" name="Freeform 481"/>
            <p:cNvSpPr/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6" name="Freeform 482"/>
            <p:cNvSpPr/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7" name="Freeform 483"/>
            <p:cNvSpPr/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8" name="Freeform 484"/>
            <p:cNvSpPr/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9" name="Freeform 485"/>
            <p:cNvSpPr/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0" name="Freeform 486"/>
            <p:cNvSpPr/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1" name="Freeform 487"/>
            <p:cNvSpPr/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2" name="Freeform 488"/>
            <p:cNvSpPr/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3" name="Freeform 489"/>
            <p:cNvSpPr/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4" name="Freeform 490"/>
            <p:cNvSpPr/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5" name="Freeform 491"/>
            <p:cNvSpPr/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6" name="Freeform 492"/>
            <p:cNvSpPr/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7" name="Freeform 493"/>
            <p:cNvSpPr/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8" name="Freeform 494"/>
            <p:cNvSpPr/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9" name="Freeform 495"/>
            <p:cNvSpPr/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80" name="Freeform 496"/>
            <p:cNvSpPr/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 descr="图片包含 物体&#10;&#10;自动生成的说明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/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96035"/>
            <a:endParaRPr lang="zh-CN" altLang="en-US" sz="255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/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96035"/>
            <a:endParaRPr lang="zh-CN" altLang="en-US" sz="255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/>
            <p:cNvSpPr/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251"/>
            <p:cNvSpPr/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0" name="Freeform 252"/>
            <p:cNvSpPr/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253"/>
            <p:cNvSpPr/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254"/>
            <p:cNvSpPr/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255"/>
            <p:cNvSpPr/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256"/>
            <p:cNvSpPr/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6" name="Freeform 257"/>
            <p:cNvSpPr/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258"/>
            <p:cNvSpPr/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0" name="Freeform 259"/>
            <p:cNvSpPr/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1" name="Freeform 260"/>
            <p:cNvSpPr/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261"/>
            <p:cNvSpPr/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7" name="Freeform 262"/>
            <p:cNvSpPr/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263"/>
            <p:cNvSpPr/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264"/>
            <p:cNvSpPr/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0" name="Freeform 265"/>
            <p:cNvSpPr/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266"/>
            <p:cNvSpPr/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2" name="Freeform 267"/>
            <p:cNvSpPr/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3" name="Freeform 268"/>
            <p:cNvSpPr/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4" name="Freeform 269"/>
            <p:cNvSpPr/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5" name="Freeform 270"/>
            <p:cNvSpPr/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6" name="Freeform 271"/>
            <p:cNvSpPr/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7" name="Freeform 272"/>
            <p:cNvSpPr/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273"/>
            <p:cNvSpPr/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59" name="Freeform 274"/>
            <p:cNvSpPr/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0" name="Freeform 275"/>
            <p:cNvSpPr/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1" name="Freeform 276"/>
            <p:cNvSpPr/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2" name="Freeform 277"/>
            <p:cNvSpPr/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3" name="Freeform 278"/>
            <p:cNvSpPr/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4" name="Freeform 279"/>
            <p:cNvSpPr/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5" name="Freeform 280"/>
            <p:cNvSpPr/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6" name="Freeform 281"/>
            <p:cNvSpPr/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7" name="Freeform 282"/>
            <p:cNvSpPr/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8" name="Freeform 283"/>
            <p:cNvSpPr/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69" name="Freeform 284"/>
            <p:cNvSpPr/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0" name="Freeform 285"/>
            <p:cNvSpPr/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1" name="Freeform 286"/>
            <p:cNvSpPr/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2" name="Freeform 287"/>
            <p:cNvSpPr/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3" name="Freeform 288"/>
            <p:cNvSpPr/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4" name="Freeform 289"/>
            <p:cNvSpPr/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5" name="Freeform 290"/>
            <p:cNvSpPr/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6" name="Freeform 291"/>
            <p:cNvSpPr/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7" name="Freeform 292"/>
            <p:cNvSpPr/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8" name="Freeform 293"/>
            <p:cNvSpPr/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79" name="Freeform 294"/>
            <p:cNvSpPr/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0" name="Freeform 295"/>
            <p:cNvSpPr/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1" name="Freeform 296"/>
            <p:cNvSpPr/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2" name="Freeform 297"/>
            <p:cNvSpPr/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3" name="Freeform 298"/>
            <p:cNvSpPr/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4" name="Freeform 299"/>
            <p:cNvSpPr/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5" name="Freeform 300"/>
            <p:cNvSpPr/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6" name="Freeform 301"/>
            <p:cNvSpPr/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7" name="Freeform 302"/>
            <p:cNvSpPr/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8" name="Freeform 303"/>
            <p:cNvSpPr/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89" name="Freeform 304"/>
            <p:cNvSpPr/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0" name="Freeform 305"/>
            <p:cNvSpPr/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1" name="Freeform 306"/>
            <p:cNvSpPr/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2" name="Freeform 307"/>
            <p:cNvSpPr/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3" name="Freeform 308"/>
            <p:cNvSpPr/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4" name="Freeform 309"/>
            <p:cNvSpPr/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5" name="Freeform 310"/>
            <p:cNvSpPr/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6" name="Freeform 311"/>
            <p:cNvSpPr/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7" name="Freeform 312"/>
            <p:cNvSpPr/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8" name="Freeform 313"/>
            <p:cNvSpPr/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99" name="Freeform 314"/>
            <p:cNvSpPr/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0" name="Freeform 315"/>
            <p:cNvSpPr/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1" name="Freeform 316"/>
            <p:cNvSpPr/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2" name="Freeform 317"/>
            <p:cNvSpPr/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3" name="Freeform 318"/>
            <p:cNvSpPr/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4" name="Freeform 320"/>
            <p:cNvSpPr/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5" name="Freeform 321"/>
            <p:cNvSpPr/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6" name="Freeform 322"/>
            <p:cNvSpPr/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7" name="Freeform 323"/>
            <p:cNvSpPr/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8" name="Freeform 324"/>
            <p:cNvSpPr/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09" name="Freeform 325"/>
            <p:cNvSpPr/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0" name="Freeform 326"/>
            <p:cNvSpPr/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1" name="Freeform 327"/>
            <p:cNvSpPr/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2" name="Freeform 328"/>
            <p:cNvSpPr/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3" name="Freeform 329"/>
            <p:cNvSpPr/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330"/>
            <p:cNvSpPr/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331"/>
            <p:cNvSpPr/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6" name="Freeform 332"/>
            <p:cNvSpPr/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7" name="Freeform 333"/>
            <p:cNvSpPr/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8" name="Freeform 334"/>
            <p:cNvSpPr/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19" name="Freeform 335"/>
            <p:cNvSpPr/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0" name="Freeform 336"/>
            <p:cNvSpPr/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1" name="Freeform 337"/>
            <p:cNvSpPr/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338"/>
            <p:cNvSpPr/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3" name="Freeform 339"/>
            <p:cNvSpPr/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4" name="Freeform 340"/>
            <p:cNvSpPr/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5" name="Freeform 341"/>
            <p:cNvSpPr/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6" name="Freeform 342"/>
            <p:cNvSpPr/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7" name="Freeform 343"/>
            <p:cNvSpPr/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8" name="Freeform 344"/>
            <p:cNvSpPr/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345"/>
            <p:cNvSpPr/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0" name="Freeform 346"/>
            <p:cNvSpPr/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1" name="Freeform 347"/>
            <p:cNvSpPr/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2" name="Freeform 348"/>
            <p:cNvSpPr/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3" name="Freeform 349"/>
            <p:cNvSpPr/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4" name="Freeform 350"/>
            <p:cNvSpPr/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5" name="Freeform 351"/>
            <p:cNvSpPr/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6" name="Freeform 352"/>
            <p:cNvSpPr/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7" name="Freeform 353"/>
            <p:cNvSpPr/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8" name="Freeform 354"/>
            <p:cNvSpPr/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39" name="Freeform 355"/>
            <p:cNvSpPr/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0" name="Freeform 356"/>
            <p:cNvSpPr/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357"/>
            <p:cNvSpPr/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2" name="Freeform 358"/>
            <p:cNvSpPr/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3" name="Freeform 359"/>
            <p:cNvSpPr/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4" name="Freeform 360"/>
            <p:cNvSpPr/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5" name="Freeform 361"/>
            <p:cNvSpPr/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6" name="Freeform 362"/>
            <p:cNvSpPr/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7" name="Freeform 363"/>
            <p:cNvSpPr/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8" name="Freeform 364"/>
            <p:cNvSpPr/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49" name="Freeform 365"/>
            <p:cNvSpPr/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0" name="Freeform 366"/>
            <p:cNvSpPr/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1" name="Freeform 367"/>
            <p:cNvSpPr/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2" name="Freeform 368"/>
            <p:cNvSpPr/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3" name="Freeform 369"/>
            <p:cNvSpPr/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4" name="Freeform 370"/>
            <p:cNvSpPr/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5" name="Freeform 371"/>
            <p:cNvSpPr/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6" name="Freeform 372"/>
            <p:cNvSpPr/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7" name="Freeform 373"/>
            <p:cNvSpPr/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8" name="Freeform 374"/>
            <p:cNvSpPr/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59" name="Freeform 375"/>
            <p:cNvSpPr/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0" name="Freeform 376"/>
            <p:cNvSpPr/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1" name="Freeform 377"/>
            <p:cNvSpPr/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2" name="Freeform 378"/>
            <p:cNvSpPr/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5" name="Freeform 401"/>
            <p:cNvSpPr/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0" name="Freeform 406"/>
            <p:cNvSpPr/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1" name="Freeform 407"/>
            <p:cNvSpPr/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2" name="Freeform 408"/>
            <p:cNvSpPr/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3" name="Freeform 409"/>
            <p:cNvSpPr/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4" name="Freeform 410"/>
            <p:cNvSpPr/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5" name="Freeform 411"/>
            <p:cNvSpPr/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6" name="Freeform 412"/>
            <p:cNvSpPr/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7" name="Freeform 413"/>
            <p:cNvSpPr/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8" name="Freeform 414"/>
            <p:cNvSpPr/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199" name="Freeform 415"/>
            <p:cNvSpPr/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0" name="Freeform 416"/>
            <p:cNvSpPr/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1" name="Freeform 417"/>
            <p:cNvSpPr/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2" name="Freeform 418"/>
            <p:cNvSpPr/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3" name="Freeform 419"/>
            <p:cNvSpPr/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4" name="Freeform 420"/>
            <p:cNvSpPr/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5" name="Freeform 421"/>
            <p:cNvSpPr/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6" name="Freeform 422"/>
            <p:cNvSpPr/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7" name="Freeform 423"/>
            <p:cNvSpPr/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8" name="Freeform 424"/>
            <p:cNvSpPr/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09" name="Freeform 425"/>
            <p:cNvSpPr/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0" name="Freeform 426"/>
            <p:cNvSpPr/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1" name="Freeform 427"/>
            <p:cNvSpPr/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2" name="Freeform 428"/>
            <p:cNvSpPr/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3" name="Freeform 429"/>
            <p:cNvSpPr/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4" name="Freeform 430"/>
            <p:cNvSpPr/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5" name="Freeform 431"/>
            <p:cNvSpPr/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6" name="Freeform 432"/>
            <p:cNvSpPr/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7" name="Freeform 433"/>
            <p:cNvSpPr/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8" name="Freeform 434"/>
            <p:cNvSpPr/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19" name="Freeform 435"/>
            <p:cNvSpPr/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0" name="Freeform 436"/>
            <p:cNvSpPr/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1" name="Freeform 437"/>
            <p:cNvSpPr/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2" name="Freeform 438"/>
            <p:cNvSpPr/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3" name="Freeform 439"/>
            <p:cNvSpPr/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4" name="Freeform 440"/>
            <p:cNvSpPr/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5" name="Freeform 441"/>
            <p:cNvSpPr/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6" name="Freeform 442"/>
            <p:cNvSpPr/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7" name="Freeform 443"/>
            <p:cNvSpPr/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8" name="Freeform 444"/>
            <p:cNvSpPr/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29" name="Freeform 445"/>
            <p:cNvSpPr/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0" name="Freeform 446"/>
            <p:cNvSpPr/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1" name="Freeform 447"/>
            <p:cNvSpPr/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2" name="Freeform 448"/>
            <p:cNvSpPr/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3" name="Freeform 449"/>
            <p:cNvSpPr/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4" name="Freeform 450"/>
            <p:cNvSpPr/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5" name="Freeform 451"/>
            <p:cNvSpPr/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6" name="Freeform 452"/>
            <p:cNvSpPr/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7" name="Freeform 453"/>
            <p:cNvSpPr/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8" name="Freeform 454"/>
            <p:cNvSpPr/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39" name="Freeform 455"/>
            <p:cNvSpPr/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0" name="Freeform 456"/>
            <p:cNvSpPr/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1" name="Freeform 457"/>
            <p:cNvSpPr/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2" name="Freeform 458"/>
            <p:cNvSpPr/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3" name="Freeform 459"/>
            <p:cNvSpPr/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4" name="Freeform 460"/>
            <p:cNvSpPr/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5" name="Freeform 461"/>
            <p:cNvSpPr/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6" name="Freeform 462"/>
            <p:cNvSpPr/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7" name="Freeform 463"/>
            <p:cNvSpPr/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8" name="Freeform 464"/>
            <p:cNvSpPr/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49" name="Freeform 465"/>
            <p:cNvSpPr/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0" name="Freeform 466"/>
            <p:cNvSpPr/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1" name="Freeform 467"/>
            <p:cNvSpPr/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2" name="Freeform 468"/>
            <p:cNvSpPr/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3" name="Freeform 469"/>
            <p:cNvSpPr/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4" name="Freeform 470"/>
            <p:cNvSpPr/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5" name="Freeform 471"/>
            <p:cNvSpPr/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6" name="Freeform 472"/>
            <p:cNvSpPr/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7" name="Freeform 473"/>
            <p:cNvSpPr/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8" name="Freeform 474"/>
            <p:cNvSpPr/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59" name="Freeform 475"/>
            <p:cNvSpPr/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0" name="Freeform 476"/>
            <p:cNvSpPr/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1" name="Freeform 477"/>
            <p:cNvSpPr/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2" name="Freeform 478"/>
            <p:cNvSpPr/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3" name="Freeform 479"/>
            <p:cNvSpPr/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4" name="Freeform 480"/>
            <p:cNvSpPr/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5" name="Freeform 481"/>
            <p:cNvSpPr/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6" name="Freeform 482"/>
            <p:cNvSpPr/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7" name="Freeform 483"/>
            <p:cNvSpPr/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8" name="Freeform 484"/>
            <p:cNvSpPr/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69" name="Freeform 485"/>
            <p:cNvSpPr/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0" name="Freeform 486"/>
            <p:cNvSpPr/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1" name="Freeform 487"/>
            <p:cNvSpPr/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2" name="Freeform 488"/>
            <p:cNvSpPr/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3" name="Freeform 489"/>
            <p:cNvSpPr/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4" name="Freeform 490"/>
            <p:cNvSpPr/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5" name="Freeform 491"/>
            <p:cNvSpPr/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6" name="Freeform 492"/>
            <p:cNvSpPr/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7" name="Freeform 493"/>
            <p:cNvSpPr/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8" name="Freeform 494"/>
            <p:cNvSpPr/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79" name="Freeform 495"/>
            <p:cNvSpPr/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  <p:sp>
          <p:nvSpPr>
            <p:cNvPr id="280" name="Freeform 496"/>
            <p:cNvSpPr/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微软雅黑 Light" panose="020B0502040204020203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 descr="图片包含 物体&#10;&#10;自动生成的说明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/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96035"/>
            <a:endParaRPr lang="zh-CN" altLang="en-US" sz="255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/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96035"/>
            <a:endParaRPr lang="zh-CN" altLang="en-US" sz="255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39035" y="2641995"/>
            <a:ext cx="6371897" cy="584775"/>
          </a:xfrm>
        </p:spPr>
        <p:txBody>
          <a:bodyPr/>
          <a:lstStyle/>
          <a:p>
            <a:r>
              <a:rPr lang="en-US" altLang="zh-CN" dirty="0" smtClean="0"/>
              <a:t>01——</a:t>
            </a:r>
            <a:r>
              <a:rPr lang="zh-CN" altLang="en-US" dirty="0" smtClean="0"/>
              <a:t>动因设置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多方案设置</a:t>
            </a:r>
            <a:r>
              <a:rPr lang="en-US" altLang="zh-CN" dirty="0"/>
              <a:t>——</a:t>
            </a:r>
            <a:r>
              <a:rPr lang="zh-CN" altLang="en-US" dirty="0"/>
              <a:t>浏览态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648" y="1743586"/>
            <a:ext cx="11137392" cy="4947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029053" y="202690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3850" y="2024925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46587" y="2030480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239144" y="2024926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圆角矩形 93"/>
          <p:cNvSpPr/>
          <p:nvPr/>
        </p:nvSpPr>
        <p:spPr>
          <a:xfrm>
            <a:off x="8547263" y="2605506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125800" y="2605506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956309" y="2608897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方案复制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0002485" y="2001649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5400000" flipV="1">
            <a:off x="218933" y="4353030"/>
            <a:ext cx="4536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47276" y="2169717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701800" y="2609341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323141" y="2605506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5166" y="2400086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启用状态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70460" y="2400087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64180" y="2285133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72180" y="2562226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89084" y="2677642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47276" y="2934549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64180" y="3049965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540110" y="2987466"/>
          <a:ext cx="9064199" cy="142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98"/>
                <a:gridCol w="1907930"/>
                <a:gridCol w="967154"/>
                <a:gridCol w="2279797"/>
                <a:gridCol w="1449815"/>
                <a:gridCol w="1808005"/>
              </a:tblGrid>
              <a:tr h="265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创建时间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方案编码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方案名称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创建人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启用状态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2019-03-11  09:20:34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err="1"/>
                        <a:t>sunbaoqi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2019-03-11  19:10:34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年度绩效考核分摊方案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err="1"/>
                        <a:t>sunbaoqi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2019-04-11  09:20:34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2018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err="1"/>
                        <a:t>sunbaoqi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未启用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2019-04-13  09:20:34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2018</a:t>
                      </a:r>
                      <a:r>
                        <a:rPr lang="zh-CN" altLang="en-US" sz="800" dirty="0"/>
                        <a:t>年度绩效考核分摊方案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err="1"/>
                        <a:t>sunbaoqi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未启用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2019-05-14  09:20:34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05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2017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err="1"/>
                        <a:t>sunbaoqi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未启用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2810604" y="327953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810604" y="352205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810604" y="376456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810604" y="400708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810604" y="424960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147" y="4467474"/>
            <a:ext cx="2117646" cy="2183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79" y="2418330"/>
            <a:ext cx="266700" cy="228600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 flipV="1">
            <a:off x="2487468" y="5406809"/>
            <a:ext cx="92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2513734" y="5645670"/>
          <a:ext cx="2402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48"/>
                <a:gridCol w="812279"/>
                <a:gridCol w="10200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是否入账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会计主体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成本中心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产品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4337022" y="595123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324830" y="618593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32484" y="5417719"/>
            <a:ext cx="226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536890" y="5422195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成本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492149" y="5413243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44555" y="5432751"/>
            <a:ext cx="957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分摊核算科目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36556" y="645263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4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多方案设置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5166" y="2013613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核算目的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370460" y="2013614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多方案设置</a:t>
            </a:r>
            <a:r>
              <a:rPr lang="en-US" altLang="zh-CN" dirty="0"/>
              <a:t>——</a:t>
            </a:r>
            <a:r>
              <a:rPr lang="zh-CN" altLang="en-US" dirty="0"/>
              <a:t>编辑态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648" y="1743586"/>
            <a:ext cx="11137392" cy="4938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2572626" y="208845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7423" y="2086474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90160" y="2092029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82717" y="2086475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993694" y="2063198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5400000" flipV="1">
            <a:off x="192142" y="4371030"/>
            <a:ext cx="457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47276" y="2169717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4062" y="2075068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启用状态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189356" y="2075069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已停用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64180" y="2285133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72180" y="2562226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89084" y="2677642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47276" y="2934549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64180" y="3049965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478142" y="2925755"/>
            <a:ext cx="92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504408" y="3164616"/>
          <a:ext cx="2402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48"/>
                <a:gridCol w="812279"/>
                <a:gridCol w="10200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是否入账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会计主体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成本中心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产品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327696" y="347018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315504" y="370487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23158" y="2936665"/>
            <a:ext cx="226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527564" y="2941141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成本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482823" y="2932189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35229" y="2951697"/>
            <a:ext cx="957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分摊核算科目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478142" y="6001642"/>
            <a:ext cx="928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741027" y="6089898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198799" y="6089898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325198" y="6089898"/>
            <a:ext cx="864000" cy="25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保存并新增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1855" y="2109667"/>
            <a:ext cx="266700" cy="22860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4327230" y="397158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407105" y="369371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07105" y="39047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分摊执行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多方案设置</a:t>
            </a:r>
            <a:r>
              <a:rPr lang="en-US" altLang="zh-CN" dirty="0"/>
              <a:t>——</a:t>
            </a:r>
            <a:r>
              <a:rPr lang="zh-CN" altLang="en-US" dirty="0"/>
              <a:t>编辑态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648" y="1743586"/>
            <a:ext cx="11137392" cy="4938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2572626" y="208845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7423" y="2086474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方案名称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90160" y="2092029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82717" y="2086475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993694" y="2063198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5400000" flipV="1">
            <a:off x="192142" y="4371030"/>
            <a:ext cx="457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47276" y="2169717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4062" y="2075068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启用状态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189356" y="2075069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已停用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64180" y="2285133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72180" y="2562226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89084" y="2677642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47276" y="2934549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64180" y="3049965"/>
            <a:ext cx="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478142" y="2925755"/>
            <a:ext cx="92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504408" y="3164616"/>
          <a:ext cx="29731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055"/>
                <a:gridCol w="1005022"/>
                <a:gridCol w="1262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职工工资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职工福利费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职工教育费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水电费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邮电费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租赁费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税费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利息支出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2523158" y="2936665"/>
            <a:ext cx="226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98823" y="2923944"/>
            <a:ext cx="1188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分摊核算科目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590652" y="2932189"/>
            <a:ext cx="1188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640918" y="2925755"/>
            <a:ext cx="957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成本对象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478142" y="6001642"/>
            <a:ext cx="928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741027" y="6089898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198799" y="6089898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325198" y="6089898"/>
            <a:ext cx="864000" cy="25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保存并新增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1855" y="2109667"/>
            <a:ext cx="266700" cy="22860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2407105" y="369371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07105" y="39047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分摊执行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04——</a:t>
            </a:r>
            <a:r>
              <a:rPr lang="zh-CN" altLang="en-US" dirty="0" smtClean="0"/>
              <a:t>单笔分摊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单笔分摊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12648" y="5092048"/>
            <a:ext cx="108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单圆角矩形 24"/>
          <p:cNvSpPr/>
          <p:nvPr/>
        </p:nvSpPr>
        <p:spPr>
          <a:xfrm>
            <a:off x="608832" y="5110372"/>
            <a:ext cx="859536" cy="309628"/>
          </a:xfrm>
          <a:prstGeom prst="round1Rect">
            <a:avLst>
              <a:gd name="adj" fmla="val 50000"/>
            </a:avLst>
          </a:prstGeom>
          <a:solidFill>
            <a:srgbClr val="FFF0C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27120" y="5424245"/>
          <a:ext cx="109846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98"/>
                <a:gridCol w="782444"/>
                <a:gridCol w="802253"/>
                <a:gridCol w="881487"/>
                <a:gridCol w="1168715"/>
                <a:gridCol w="1099384"/>
                <a:gridCol w="940914"/>
                <a:gridCol w="851775"/>
                <a:gridCol w="970627"/>
                <a:gridCol w="851774"/>
                <a:gridCol w="544740"/>
                <a:gridCol w="752732"/>
                <a:gridCol w="8260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分摊方案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任务编码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接收会计主体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接收成本中心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接收产品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接收项目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接收作业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接收科目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动因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动因值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分摊后金额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单圆角矩形 81"/>
          <p:cNvSpPr/>
          <p:nvPr/>
        </p:nvSpPr>
        <p:spPr>
          <a:xfrm>
            <a:off x="608832" y="6309360"/>
            <a:ext cx="11141208" cy="457200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737546" y="1954669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04299" y="1971729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会计期间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55080" y="1958242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134" y="1985674"/>
            <a:ext cx="266700" cy="22860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789593" y="1971730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061" y="1999162"/>
            <a:ext cx="266700" cy="2286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612648" y="3213410"/>
            <a:ext cx="10799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641591" y="3249799"/>
          <a:ext cx="105949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02"/>
                <a:gridCol w="1030996"/>
                <a:gridCol w="1294738"/>
                <a:gridCol w="1030996"/>
                <a:gridCol w="1019007"/>
                <a:gridCol w="1270762"/>
                <a:gridCol w="1007019"/>
                <a:gridCol w="1072385"/>
                <a:gridCol w="1072385"/>
                <a:gridCol w="10723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业务日期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分录行号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辅助核算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本币金额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凭证类型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Z229</a:t>
                      </a:r>
                      <a:endParaRPr lang="en-US" altLang="zh-CN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信息建设费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信息科技部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部门、产品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50,000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责任凭证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未计算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Z230</a:t>
                      </a:r>
                      <a:endParaRPr lang="en-US" altLang="zh-CN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房租费用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部门、产品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50,000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责任凭证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已计算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Z230</a:t>
                      </a:r>
                      <a:endParaRPr lang="en-US" altLang="zh-CN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水费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部门、产品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50,000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责任凭证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已计算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Z230</a:t>
                      </a:r>
                      <a:endParaRPr lang="en-US" altLang="zh-CN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广告宣传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部门、产品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50,000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责任凭证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已计算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2019-02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Z230</a:t>
                      </a:r>
                      <a:endParaRPr lang="en-US" altLang="zh-CN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43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机构交易收入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机构交易部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部门、产品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50,000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责任凭证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已计算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圆角矩形 93"/>
          <p:cNvSpPr/>
          <p:nvPr/>
        </p:nvSpPr>
        <p:spPr>
          <a:xfrm>
            <a:off x="8276295" y="2866695"/>
            <a:ext cx="720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分摊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8969132" y="286669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单笔分摊任务设置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0728782" y="2866695"/>
            <a:ext cx="864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分摊结果打印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0783785" y="2413321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050" y="356088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29050" y="380340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29050" y="404592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29050" y="428843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29050" y="453095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948633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328259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审批人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827149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206775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审核时间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883911" y="2865171"/>
            <a:ext cx="82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分摊结果确认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3911" y="3117171"/>
            <a:ext cx="828000" cy="443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审核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撤销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461" y="4759852"/>
            <a:ext cx="2117646" cy="21831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4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单笔分摊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76295" y="3117170"/>
            <a:ext cx="729100" cy="443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撤销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0834" y="236429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成本中心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60161" y="1965049"/>
            <a:ext cx="529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科目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468368" y="2367869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422" y="2395301"/>
            <a:ext cx="266700" cy="228600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8045455" y="1965050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923" y="1992482"/>
            <a:ext cx="266700" cy="2286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072059" y="236797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辅助核算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89593" y="2371545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647" y="2398977"/>
            <a:ext cx="266700" cy="2286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318992" y="236036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业务日期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036526" y="2363937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6580" y="2391369"/>
            <a:ext cx="266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单笔分摊</a:t>
            </a:r>
            <a:r>
              <a:rPr lang="en-US" altLang="zh-CN" dirty="0"/>
              <a:t>——</a:t>
            </a:r>
            <a:r>
              <a:rPr lang="zh-CN" altLang="en-US" dirty="0"/>
              <a:t>任务选择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89543" y="2167830"/>
            <a:ext cx="4885081" cy="30723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26605" y="4891493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88045" y="4891493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161321" y="4776809"/>
            <a:ext cx="482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115990" y="2480731"/>
            <a:ext cx="486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107198" y="2190548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单笔分摊任务选择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02449" y="2172959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115990" y="3040011"/>
          <a:ext cx="4761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54"/>
                <a:gridCol w="865126"/>
                <a:gridCol w="1406769"/>
                <a:gridCol w="16353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方案名称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u="sng" dirty="0">
                          <a:solidFill>
                            <a:srgbClr val="0070C0"/>
                          </a:solidFill>
                        </a:rPr>
                        <a:t>浦东机关分摊</a:t>
                      </a:r>
                      <a:endParaRPr lang="zh-CN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u="sng" dirty="0">
                          <a:solidFill>
                            <a:srgbClr val="0070C0"/>
                          </a:solidFill>
                        </a:rPr>
                        <a:t>目标发薪人数分摊</a:t>
                      </a:r>
                      <a:endParaRPr lang="zh-CN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u="sng" dirty="0">
                          <a:solidFill>
                            <a:srgbClr val="0070C0"/>
                          </a:solidFill>
                        </a:rPr>
                        <a:t>浦东交通保障部分摊</a:t>
                      </a:r>
                      <a:endParaRPr lang="zh-CN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u="sng" dirty="0">
                          <a:solidFill>
                            <a:srgbClr val="0070C0"/>
                          </a:solidFill>
                        </a:rPr>
                        <a:t>浦东能源分摊</a:t>
                      </a:r>
                      <a:endParaRPr lang="zh-CN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05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u="sng" dirty="0">
                          <a:solidFill>
                            <a:srgbClr val="0070C0"/>
                          </a:solidFill>
                        </a:rPr>
                        <a:t>浦东场区管理部分摊</a:t>
                      </a:r>
                      <a:endParaRPr lang="zh-CN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3403449" y="335109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03449" y="359361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03449" y="383613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03449" y="407865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03449" y="432116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89543" y="259564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807077" y="2599219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7131" y="2626651"/>
            <a:ext cx="266700" cy="228600"/>
          </a:xfrm>
          <a:prstGeom prst="rect">
            <a:avLst/>
          </a:prstGeom>
        </p:spPr>
      </p:pic>
      <p:sp>
        <p:nvSpPr>
          <p:cNvPr id="49" name="圆角矩形 48"/>
          <p:cNvSpPr/>
          <p:nvPr/>
        </p:nvSpPr>
        <p:spPr>
          <a:xfrm>
            <a:off x="7049908" y="2651132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8779" y="2269992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点击任务名称，进入单笔任务设置编辑态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单笔分摊任务设置</a:t>
            </a:r>
            <a:r>
              <a:rPr lang="en-US" altLang="zh-CN" dirty="0"/>
              <a:t>——</a:t>
            </a:r>
            <a:r>
              <a:rPr lang="zh-CN" altLang="en-US" dirty="0"/>
              <a:t>编辑态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609331" y="1091742"/>
            <a:ext cx="7642500" cy="57047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703215" y="3178830"/>
            <a:ext cx="7524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864862" y="3173276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843370" y="3174354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06583" y="3172592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9077" y="3180984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47085" y="3174354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26134" y="3168223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56535" y="2831507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3846770" y="2993744"/>
            <a:ext cx="64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2666238" y="3424505"/>
          <a:ext cx="358257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211007"/>
                <a:gridCol w="15208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取数规则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组织本级及下级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653300" y="5013563"/>
          <a:ext cx="365957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285"/>
                <a:gridCol w="1266092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财务科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人事科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党群办公室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2677092" y="4773699"/>
            <a:ext cx="7560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681498" y="4778175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详细信息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654341" y="4769223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762954" y="4775853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2609331" y="580043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609331" y="601144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2614828" y="1404644"/>
            <a:ext cx="763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06036" y="1114461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976370" y="1096872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24906" y="164052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708510" y="1649135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27430" y="1674879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86928" y="1654249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164967" y="1647688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80953" y="2408233"/>
            <a:ext cx="1570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发送方发送比例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900705" y="2372275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26578" y="2415499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取数函数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364115" y="2388308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6796" y="2435438"/>
            <a:ext cx="266700" cy="22860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2659505" y="2076830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3823363" y="2212691"/>
            <a:ext cx="64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8757211" y="1672808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736877" y="6420667"/>
            <a:ext cx="576000" cy="252000"/>
          </a:xfrm>
          <a:prstGeom prst="roundRect">
            <a:avLst/>
          </a:prstGeom>
          <a:solidFill>
            <a:srgbClr val="E9001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8317" y="6420667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2606036" y="6313683"/>
            <a:ext cx="763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177" y="1683689"/>
            <a:ext cx="266700" cy="2286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156359" y="2419653"/>
            <a:ext cx="599818" cy="2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方向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770454" y="2392932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3135" y="2440062"/>
            <a:ext cx="266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单笔分摊任务设置</a:t>
            </a:r>
            <a:r>
              <a:rPr lang="en-US" altLang="zh-CN" dirty="0"/>
              <a:t>——</a:t>
            </a:r>
            <a:r>
              <a:rPr lang="zh-CN" altLang="en-US" dirty="0"/>
              <a:t>浏览态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609331" y="1091742"/>
            <a:ext cx="7642500" cy="57047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703215" y="3152452"/>
            <a:ext cx="7524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864862" y="3146898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843370" y="3147976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06583" y="3146214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9077" y="3154606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47085" y="3147976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26134" y="3141845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56535" y="2805129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3846770" y="2967366"/>
            <a:ext cx="64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2666238" y="3398127"/>
          <a:ext cx="358257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211007"/>
                <a:gridCol w="15208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取数规则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组织本级及下级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653300" y="4987185"/>
          <a:ext cx="365957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285"/>
                <a:gridCol w="1266092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财务科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人事科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党群办公室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2677092" y="4747321"/>
            <a:ext cx="7560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681498" y="4751797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详细信息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654341" y="4742845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762954" y="4749475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2609331" y="577405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609331" y="598506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2614828" y="1404644"/>
            <a:ext cx="763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06036" y="1114461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976370" y="1096872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24906" y="1614143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708510" y="1622757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27430" y="164850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86928" y="1627871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164967" y="162131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80953" y="2381855"/>
            <a:ext cx="1570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发送方发送比例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900705" y="234589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6" name="文本框 75"/>
          <p:cNvSpPr txBox="1"/>
          <p:nvPr/>
        </p:nvSpPr>
        <p:spPr>
          <a:xfrm>
            <a:off x="5626578" y="238912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取数函数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364115" y="236193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6796" y="2409060"/>
            <a:ext cx="266700" cy="22860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2659505" y="2050452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3823363" y="2186313"/>
            <a:ext cx="64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8757211" y="1646430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803554" y="6420692"/>
            <a:ext cx="576000" cy="252000"/>
          </a:xfrm>
          <a:prstGeom prst="roundRect">
            <a:avLst/>
          </a:prstGeom>
          <a:solidFill>
            <a:srgbClr val="E9001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64235" y="6417854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2614828" y="6321669"/>
            <a:ext cx="763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05——</a:t>
            </a:r>
            <a:r>
              <a:rPr lang="zh-CN" altLang="en-US" dirty="0" smtClean="0"/>
              <a:t>任务设置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任务设置</a:t>
            </a:r>
            <a:r>
              <a:rPr lang="en-US" altLang="zh-CN" dirty="0"/>
              <a:t>——</a:t>
            </a:r>
            <a:r>
              <a:rPr lang="zh-CN" altLang="en-US" dirty="0"/>
              <a:t>浏览态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648" y="1743586"/>
            <a:ext cx="11137392" cy="4938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94" name="圆角矩形 93"/>
          <p:cNvSpPr/>
          <p:nvPr/>
        </p:nvSpPr>
        <p:spPr>
          <a:xfrm>
            <a:off x="8901512" y="2357097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9527654" y="2357097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分摊规则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225796" y="2357097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任务复制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0769054" y="1964097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923937" y="2357097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548484" y="5020909"/>
          <a:ext cx="35825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211007"/>
                <a:gridCol w="15208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取数规则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会计主体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浦东能源保障部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成本中心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枚举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产品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空值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作业服务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枚举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直接连接符 50"/>
          <p:cNvCxnSpPr/>
          <p:nvPr/>
        </p:nvCxnSpPr>
        <p:spPr>
          <a:xfrm flipV="1">
            <a:off x="2496481" y="4764324"/>
            <a:ext cx="92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85461" y="4775234"/>
            <a:ext cx="3096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589867" y="4779710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562710" y="4770758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03883" y="4768782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671323" y="477738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4729331" y="477075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948179" y="4771726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2583419" y="2663562"/>
          <a:ext cx="9092766" cy="145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79"/>
                <a:gridCol w="909260"/>
                <a:gridCol w="1152415"/>
                <a:gridCol w="1634804"/>
                <a:gridCol w="1809743"/>
                <a:gridCol w="1085392"/>
                <a:gridCol w="1138796"/>
                <a:gridCol w="895177"/>
              </a:tblGrid>
              <a:tr h="265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方案名称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承接任务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任务执行顺序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启用状态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浦东机关分摊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集团本部分摊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已录入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400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目标发薪人数分摊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2019</a:t>
                      </a:r>
                      <a:r>
                        <a:rPr lang="zh-CN" altLang="en-US" sz="800" dirty="0"/>
                        <a:t>年度集团分摊方案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集团本部分摊、浦东机关分摊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已录入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浦东交通保障部分摊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无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已录入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浦东能源分摊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无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已录入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2048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05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浦东场区管理部分摊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年度集团分摊方案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无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已录入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启用</a:t>
                      </a:r>
                      <a:endParaRPr lang="zh-CN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2724350" y="297320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724350" y="321572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24350" y="345824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724350" y="370076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724350" y="391690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885" y="4150778"/>
            <a:ext cx="2117646" cy="218314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2656716" y="1918620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347473" y="1906933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 flipV="1">
            <a:off x="110103" y="4242352"/>
            <a:ext cx="482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08504" y="2441994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浦东机场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5855" y="2679685"/>
            <a:ext cx="1504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浦东机关分摊任务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5855" y="2962185"/>
            <a:ext cx="1511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浦东能源保障分摊任务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0853" y="3111572"/>
            <a:ext cx="1780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机关科室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工作量比例分摊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机关科室剩余成本分摊作业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计量科成本分摊作业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供电保障科成本按人数分摊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场区维修科未指定作业分摊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7503" y="4564476"/>
            <a:ext cx="175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浦东场区管理部分摊任务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0222" y="4814626"/>
            <a:ext cx="175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浦东机电保障部分摊任务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2817" y="5092352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虹桥机场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4066" y="2194046"/>
            <a:ext cx="8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集团本部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28773" y="3174119"/>
            <a:ext cx="0" cy="126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24366" y="2625809"/>
            <a:ext cx="0" cy="2304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02" y="4930042"/>
            <a:ext cx="72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59751" y="1873943"/>
            <a:ext cx="1476000" cy="2398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6700"/>
          <a:stretch>
            <a:fillRect/>
          </a:stretch>
        </p:blipFill>
        <p:spPr>
          <a:xfrm>
            <a:off x="2534822" y="1408212"/>
            <a:ext cx="1135046" cy="2421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23770" y="1408211"/>
            <a:ext cx="813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任务设置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9750" y="5348626"/>
            <a:ext cx="1230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单笔分摊任务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74521" y="5525975"/>
            <a:ext cx="178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机关科室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工作量比例分摊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机关科室剩余成本分摊作业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计量科成本分摊作业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48621" y="4515390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动因设置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单圆角矩形 7"/>
          <p:cNvSpPr/>
          <p:nvPr/>
        </p:nvSpPr>
        <p:spPr>
          <a:xfrm>
            <a:off x="608832" y="6309360"/>
            <a:ext cx="11141208" cy="457200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3643" y="185727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11177" y="1860844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31" y="1888276"/>
            <a:ext cx="266700" cy="2286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612648" y="2703460"/>
            <a:ext cx="10799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41590" y="2739849"/>
          <a:ext cx="10853878" cy="162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37"/>
                <a:gridCol w="1615371"/>
                <a:gridCol w="920079"/>
                <a:gridCol w="2125949"/>
                <a:gridCol w="1129191"/>
                <a:gridCol w="930934"/>
                <a:gridCol w="1188339"/>
                <a:gridCol w="1188339"/>
                <a:gridCol w="1188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数据类型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计量单位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期间类型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是否年累计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创建人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020101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服务产品面积比重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手工采集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020201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直接成本权重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020301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分公司领导人数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手工采集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个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020301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各分公司成本权重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73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浦东安检护卫保障部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020401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本单位产品直接成本权重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8735781" y="2389643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456218" y="2389643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731561" y="1849880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3543" y="305093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3543" y="329345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3543" y="353597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3543" y="377848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3543" y="402100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8633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27149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动因设置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896580" y="2389643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1059820" y="2389643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273880" y="108082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72886" y="642012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551402" y="642012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333190" y="2389643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470" y="1861580"/>
            <a:ext cx="219075" cy="22860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10631975" y="1841894"/>
            <a:ext cx="828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899" y="6012798"/>
            <a:ext cx="2117646" cy="21831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02915" y="184737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核算目的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420449" y="1850945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03" y="1878377"/>
            <a:ext cx="266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任务设置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9563" y="1183091"/>
            <a:ext cx="5219114" cy="46901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9563" y="1557539"/>
            <a:ext cx="52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79563" y="126735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新增任务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4474" y="221354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3972" y="2236872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92011" y="2230311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284255" y="2229055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6696841" y="1249767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3585" y="274596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承接任务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2676" y="2668800"/>
            <a:ext cx="7280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任务执行顺序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1122" y="275079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077" y="2785840"/>
            <a:ext cx="266700" cy="2286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317769" y="2708612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7424" y="2741799"/>
            <a:ext cx="266700" cy="228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54474" y="167911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72008" y="1682689"/>
            <a:ext cx="397892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236" y="1717739"/>
            <a:ext cx="266700" cy="2286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69190" y="3285563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启用状态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91122" y="3285414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377" y="3303591"/>
            <a:ext cx="266700" cy="2286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3323220" y="5506953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86984" y="5506953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962577" y="5517062"/>
            <a:ext cx="936000" cy="25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保存并新增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72008" y="4373116"/>
            <a:ext cx="3994697" cy="666590"/>
          </a:xfrm>
          <a:prstGeom prst="roundRect">
            <a:avLst>
              <a:gd name="adj" fmla="val 1284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954476" y="4368287"/>
            <a:ext cx="1063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备注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802581" y="5443687"/>
            <a:ext cx="518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314117" y="3247372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4382898" y="331091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上级任务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53585" y="377518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不定期执行任务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5933" y="3839834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任务设置</a:t>
            </a:r>
            <a:r>
              <a:rPr lang="en-US" altLang="zh-CN" dirty="0"/>
              <a:t>-</a:t>
            </a:r>
            <a:r>
              <a:rPr lang="zh-CN" altLang="en-US" dirty="0"/>
              <a:t>任务复制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9563" y="1183091"/>
            <a:ext cx="5219114" cy="46901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9563" y="1557539"/>
            <a:ext cx="52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79563" y="126735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新增任务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4474" y="221354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3972" y="2236872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92011" y="2230311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0203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6841" y="1249767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3585" y="274596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承接任务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7568" y="2767034"/>
            <a:ext cx="97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任务执行顺序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1122" y="275079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无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077" y="2785840"/>
            <a:ext cx="266700" cy="2286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317769" y="2750790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7424" y="2785759"/>
            <a:ext cx="266700" cy="228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54474" y="167911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72008" y="1682689"/>
            <a:ext cx="397892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236" y="1717739"/>
            <a:ext cx="266700" cy="2286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87662" y="3350215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启用状态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91122" y="3331594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启用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377" y="3349771"/>
            <a:ext cx="266700" cy="2286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3323220" y="5506953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86984" y="5506953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962577" y="5517062"/>
            <a:ext cx="936000" cy="25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保存并新增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72008" y="3954468"/>
            <a:ext cx="3994697" cy="666590"/>
          </a:xfrm>
          <a:prstGeom prst="roundRect">
            <a:avLst>
              <a:gd name="adj" fmla="val 1284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954476" y="3949639"/>
            <a:ext cx="1063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备注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802581" y="5443687"/>
            <a:ext cx="518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314117" y="3331594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浦东能源保障部分摊任务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82898" y="335709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上级任务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314117" y="2247815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7183684" cy="5847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任务设置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——</a:t>
            </a:r>
            <a:r>
              <a:rPr lang="zh-CN" altLang="en-US" dirty="0"/>
              <a:t>分摊规则设置</a:t>
            </a:r>
            <a:r>
              <a:rPr lang="en-US" altLang="zh-CN" dirty="0"/>
              <a:t>——</a:t>
            </a:r>
            <a:r>
              <a:rPr lang="zh-CN" altLang="en-US" dirty="0"/>
              <a:t>发送方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9563" y="1024833"/>
            <a:ext cx="8472268" cy="57012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9560" y="1399281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79562" y="1109098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76370" y="1091509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83067" y="1520858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525443" y="6271886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78093" y="6271886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822176" y="3340010"/>
          <a:ext cx="35825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211007"/>
                <a:gridCol w="15208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取数规则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会计主体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浦东能源保障部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成本中心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枚举</a:t>
                      </a:r>
                      <a:endParaRPr lang="zh-CN" altLang="en-US" sz="8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产品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空值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科目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枚举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1859153" y="3094335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863559" y="3098811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1836402" y="3089859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277575" y="3087883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2945015" y="3096489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4003023" y="3089859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221871" y="3090827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816097" y="6157202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56432" y="2773388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3020290" y="2909249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1809238" y="4929068"/>
          <a:ext cx="36595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285"/>
                <a:gridCol w="1266092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办公室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机关科室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财务科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机关科室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人事科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机关科室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党群办公室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/>
                        <a:t>机关科室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1833030" y="4689204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837436" y="4693680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详细信息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810279" y="4684728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918892" y="469135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1765269" y="562802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765269" y="583903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066671" y="1529472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85591" y="155521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45089" y="1534586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523128" y="1528025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115372" y="1526769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4473" y="2288570"/>
            <a:ext cx="1570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发送方发送比例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074225" y="2252612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4800098" y="229583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取数函数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37635" y="2268645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316" y="2315775"/>
            <a:ext cx="266700" cy="2286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833025" y="1957167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996883" y="2093028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438418" y="2271233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借方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43974" y="2254985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7183684" cy="5847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任务设置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——</a:t>
            </a:r>
            <a:r>
              <a:rPr lang="zh-CN" altLang="en-US" dirty="0"/>
              <a:t>分摊规则设置</a:t>
            </a:r>
            <a:r>
              <a:rPr lang="en-US" altLang="zh-CN" dirty="0"/>
              <a:t>——</a:t>
            </a:r>
            <a:r>
              <a:rPr lang="zh-CN" altLang="en-US" dirty="0"/>
              <a:t>动因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9563" y="1183091"/>
            <a:ext cx="8472268" cy="55166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25443" y="6368600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69299" y="636860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822176" y="3392763"/>
          <a:ext cx="358257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907851"/>
                <a:gridCol w="8239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比例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浦东能源机关科室工作量比例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100%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1859153" y="3147088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926279" y="3135056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944227" y="3142612"/>
            <a:ext cx="1044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162521" y="3140850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2945015" y="3149242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4003023" y="3142612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221871" y="3143580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816097" y="6253916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56432" y="2826141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3020290" y="2962002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816097" y="36558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16097" y="386689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779560" y="1495993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779562" y="1205810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76370" y="1188221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183067" y="1617570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066671" y="1626184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85591" y="1651928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45089" y="1631298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523128" y="162473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54473" y="2385282"/>
            <a:ext cx="1570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发送方发送比例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074225" y="2349324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4800098" y="2392548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取数函数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37635" y="236535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316" y="2412487"/>
            <a:ext cx="266700" cy="228600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833025" y="2053879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2996883" y="2189740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8115372" y="1641067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7183684" cy="5847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任务设置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——</a:t>
            </a:r>
            <a:r>
              <a:rPr lang="zh-CN" altLang="en-US" dirty="0"/>
              <a:t>分摊规则设置</a:t>
            </a:r>
            <a:r>
              <a:rPr lang="en-US" altLang="zh-CN" dirty="0"/>
              <a:t>——</a:t>
            </a:r>
            <a:r>
              <a:rPr lang="zh-CN" altLang="en-US" dirty="0"/>
              <a:t>接收方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9563" y="1183091"/>
            <a:ext cx="8472268" cy="55166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25443" y="6368600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86883" y="636860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59153" y="3155879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020800" y="3150325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999308" y="3151403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162521" y="3149641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2945015" y="3158033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4003023" y="3151403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182072" y="3145272"/>
            <a:ext cx="61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816097" y="6253916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56432" y="2808556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3020290" y="2970793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22176" y="3401554"/>
          <a:ext cx="358257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5"/>
                <a:gridCol w="1211007"/>
                <a:gridCol w="15208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维度名称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取数规则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组织本级及下级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与发送方一致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809238" y="4990612"/>
          <a:ext cx="365957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285"/>
                <a:gridCol w="1266092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财务科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人事科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党群办公室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833030" y="4750748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7436" y="4755224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详细信息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810279" y="4746272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18892" y="4752902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765269" y="577748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765269" y="59884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1779560" y="1495993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79562" y="1205810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分摊规则设置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76370" y="1188221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83067" y="1617570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066671" y="1626184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年度集团分摊方案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85591" y="1651928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45089" y="1631298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523128" y="162473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54473" y="2385282"/>
            <a:ext cx="1570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发送方发送比例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074225" y="2349324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4800098" y="2392548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取数函数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537635" y="236535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当期发生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316" y="2412487"/>
            <a:ext cx="266700" cy="22860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1833025" y="2053879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发送方设置区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2996883" y="2189740"/>
            <a:ext cx="720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8115372" y="1649857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浦东机关工作量比例分摊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06——</a:t>
            </a:r>
            <a:r>
              <a:rPr lang="zh-CN" altLang="en-US" dirty="0" smtClean="0"/>
              <a:t>分摊执行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分摊执行</a:t>
            </a:r>
            <a:r>
              <a:rPr lang="en-US" altLang="zh-CN" dirty="0"/>
              <a:t>——</a:t>
            </a:r>
            <a:r>
              <a:rPr lang="zh-CN" altLang="en-US" dirty="0"/>
              <a:t>设置流程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70738" y="1828800"/>
            <a:ext cx="5864470" cy="4026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70738" y="2259623"/>
            <a:ext cx="58644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70738" y="1890291"/>
            <a:ext cx="116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多维分摊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051030" y="4059623"/>
            <a:ext cx="36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03528" y="2638024"/>
            <a:ext cx="1336431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分摊执行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037" y="3364475"/>
            <a:ext cx="37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分摊执行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9946" y="3171491"/>
            <a:ext cx="972000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1533" y="3171491"/>
            <a:ext cx="972000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分摊方案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96499" y="3171490"/>
            <a:ext cx="972000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7" idx="2"/>
            <a:endCxn id="13" idx="0"/>
          </p:cNvCxnSpPr>
          <p:nvPr/>
        </p:nvCxnSpPr>
        <p:spPr>
          <a:xfrm rot="5400000">
            <a:off x="6439186" y="3038933"/>
            <a:ext cx="260906" cy="4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2"/>
            <a:endCxn id="14" idx="0"/>
          </p:cNvCxnSpPr>
          <p:nvPr/>
        </p:nvCxnSpPr>
        <p:spPr>
          <a:xfrm rot="16200000" flipH="1">
            <a:off x="7046669" y="2435659"/>
            <a:ext cx="260905" cy="1210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2"/>
            <a:endCxn id="11" idx="0"/>
          </p:cNvCxnSpPr>
          <p:nvPr/>
        </p:nvCxnSpPr>
        <p:spPr>
          <a:xfrm rot="5400000">
            <a:off x="5833392" y="2433139"/>
            <a:ext cx="260906" cy="12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905630" y="3751361"/>
            <a:ext cx="1336431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计算检查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多文档 25"/>
          <p:cNvSpPr/>
          <p:nvPr/>
        </p:nvSpPr>
        <p:spPr>
          <a:xfrm>
            <a:off x="8058772" y="3751360"/>
            <a:ext cx="783888" cy="533467"/>
          </a:xfrm>
          <a:prstGeom prst="flowChartMultidocument">
            <a:avLst/>
          </a:prstGeom>
          <a:solidFill>
            <a:srgbClr val="FFF5D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检查结果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03528" y="4458727"/>
            <a:ext cx="1336431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执行分摊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5" idx="2"/>
            <a:endCxn id="27" idx="0"/>
          </p:cNvCxnSpPr>
          <p:nvPr/>
        </p:nvCxnSpPr>
        <p:spPr>
          <a:xfrm flipH="1">
            <a:off x="6571744" y="4023922"/>
            <a:ext cx="2102" cy="43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25" idx="0"/>
          </p:cNvCxnSpPr>
          <p:nvPr/>
        </p:nvCxnSpPr>
        <p:spPr>
          <a:xfrm rot="16200000" flipH="1">
            <a:off x="5811242" y="2988756"/>
            <a:ext cx="307309" cy="1217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2"/>
            <a:endCxn id="25" idx="0"/>
          </p:cNvCxnSpPr>
          <p:nvPr/>
        </p:nvCxnSpPr>
        <p:spPr>
          <a:xfrm rot="16200000" flipH="1">
            <a:off x="6417035" y="3594549"/>
            <a:ext cx="307309" cy="6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4" idx="2"/>
            <a:endCxn id="25" idx="0"/>
          </p:cNvCxnSpPr>
          <p:nvPr/>
        </p:nvCxnSpPr>
        <p:spPr>
          <a:xfrm rot="5400000">
            <a:off x="7024518" y="2993380"/>
            <a:ext cx="307310" cy="1208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5" idx="3"/>
          </p:cNvCxnSpPr>
          <p:nvPr/>
        </p:nvCxnSpPr>
        <p:spPr>
          <a:xfrm>
            <a:off x="7242061" y="3887642"/>
            <a:ext cx="824849" cy="136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多文档 40"/>
          <p:cNvSpPr/>
          <p:nvPr/>
        </p:nvSpPr>
        <p:spPr>
          <a:xfrm>
            <a:off x="4517145" y="4197821"/>
            <a:ext cx="783888" cy="533467"/>
          </a:xfrm>
          <a:prstGeom prst="flowChartMultidocument">
            <a:avLst/>
          </a:prstGeom>
          <a:solidFill>
            <a:srgbClr val="FFF5D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任务执行情况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肘形连接符 41"/>
          <p:cNvCxnSpPr>
            <a:stCxn id="27" idx="1"/>
            <a:endCxn id="41" idx="3"/>
          </p:cNvCxnSpPr>
          <p:nvPr/>
        </p:nvCxnSpPr>
        <p:spPr>
          <a:xfrm rot="10800000">
            <a:off x="5301034" y="4464556"/>
            <a:ext cx="602495" cy="130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图: 多文档 44"/>
          <p:cNvSpPr/>
          <p:nvPr/>
        </p:nvSpPr>
        <p:spPr>
          <a:xfrm>
            <a:off x="8066910" y="4527625"/>
            <a:ext cx="783888" cy="533467"/>
          </a:xfrm>
          <a:prstGeom prst="flowChartMultidocument">
            <a:avLst/>
          </a:prstGeom>
          <a:solidFill>
            <a:srgbClr val="FFF5D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分摊结果核对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肘形连接符 45"/>
          <p:cNvCxnSpPr>
            <a:stCxn id="27" idx="3"/>
            <a:endCxn id="45" idx="1"/>
          </p:cNvCxnSpPr>
          <p:nvPr/>
        </p:nvCxnSpPr>
        <p:spPr>
          <a:xfrm>
            <a:off x="7239959" y="4595008"/>
            <a:ext cx="826951" cy="199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899317" y="5165689"/>
            <a:ext cx="1336431" cy="272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结果认定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27" idx="2"/>
            <a:endCxn id="49" idx="0"/>
          </p:cNvCxnSpPr>
          <p:nvPr/>
        </p:nvCxnSpPr>
        <p:spPr>
          <a:xfrm flipH="1">
            <a:off x="6567533" y="4731288"/>
            <a:ext cx="0" cy="43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分摊执行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4709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4944" y="183296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12478" y="1836539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年度集团全成本分摊方案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83557" y="2424809"/>
            <a:ext cx="72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任务执行情况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590355" y="1833030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分摊执行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727208" y="2424809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127840" y="2424809"/>
            <a:ext cx="684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分摊结果核对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13527" y="2424809"/>
            <a:ext cx="648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计算检查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7117" y="2733800"/>
          <a:ext cx="1079123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08"/>
                <a:gridCol w="795360"/>
                <a:gridCol w="1099038"/>
                <a:gridCol w="1213339"/>
                <a:gridCol w="1740876"/>
                <a:gridCol w="1169377"/>
                <a:gridCol w="1257300"/>
                <a:gridCol w="1503485"/>
                <a:gridCol w="13599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期间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计算检查状态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计算检查人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计算检查时间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执行状态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执行人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最后执行时间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确认状态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err="1"/>
                        <a:t>zhangtianqi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2019-2-05</a:t>
                      </a:r>
                      <a:r>
                        <a:rPr lang="en-US" altLang="zh-CN" sz="1000" baseline="0" dirty="0"/>
                        <a:t>   19:31:23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已执行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err="1"/>
                        <a:t>zhangtianqi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2019-2-05</a:t>
                      </a:r>
                      <a:r>
                        <a:rPr lang="en-US" altLang="zh-CN" sz="1000" baseline="0" dirty="0"/>
                        <a:t>   19:31:23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未确认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err="1"/>
                        <a:t>zhangtianqi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2019-3-08</a:t>
                      </a:r>
                      <a:r>
                        <a:rPr lang="en-US" altLang="zh-CN" sz="1000" baseline="0" dirty="0"/>
                        <a:t>  19:31:23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未执行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未检查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 flipV="1">
            <a:off x="641591" y="2718123"/>
            <a:ext cx="108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41414" y="1837446"/>
            <a:ext cx="573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年度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114562" y="1835371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90" y="1882463"/>
            <a:ext cx="266700" cy="228600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8078132" y="2419625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检查结果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4338" y="305234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04338" y="329612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04338" y="353991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4338" y="378369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04338" y="402748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7270" y="427126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07270" y="451505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07270" y="475883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7270" y="500262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7270" y="524640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92619" y="549019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2619" y="573398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10836123" y="2419625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分摊执行</a:t>
            </a:r>
            <a:r>
              <a:rPr lang="en-US" altLang="zh-CN" dirty="0"/>
              <a:t>----</a:t>
            </a:r>
            <a:r>
              <a:rPr lang="zh-CN" altLang="en-US" dirty="0"/>
              <a:t>检查结果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779563" y="1183091"/>
            <a:ext cx="8472268" cy="55166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525443" y="6368600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186883" y="636860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779560" y="1495993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779562" y="1205810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检查结果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976370" y="1188221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1808395" y="1712182"/>
          <a:ext cx="811522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265"/>
                <a:gridCol w="1299309"/>
                <a:gridCol w="2787162"/>
                <a:gridCol w="1123366"/>
                <a:gridCol w="1863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检查项编码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检查项名称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计算检查结果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责任账簿是否已经关账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预警类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通过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当前期间责任凭证是否已经审核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预警类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动因值检查：动因是否维护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预警类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不通过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动因值检查：动因辅助维度与接收方不匹配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预警类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不通过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直接连接符 82"/>
          <p:cNvCxnSpPr/>
          <p:nvPr/>
        </p:nvCxnSpPr>
        <p:spPr>
          <a:xfrm flipV="1">
            <a:off x="1816097" y="6253916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805934" y="4392065"/>
          <a:ext cx="817043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258"/>
                <a:gridCol w="1028243"/>
                <a:gridCol w="2060719"/>
                <a:gridCol w="852854"/>
                <a:gridCol w="985188"/>
                <a:gridCol w="1299587"/>
                <a:gridCol w="12995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会计年度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会计期间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浦东机关科室工作量比例分摊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工作量比例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矩形 84"/>
          <p:cNvSpPr/>
          <p:nvPr/>
        </p:nvSpPr>
        <p:spPr>
          <a:xfrm>
            <a:off x="1809238" y="4164114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813644" y="4168590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明细查看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1786487" y="4159638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2895100" y="416626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119946" y="2206869"/>
            <a:ext cx="1415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不同的检查项主表，对应不同的子表。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分摊执行</a:t>
            </a:r>
            <a:r>
              <a:rPr lang="en-US" altLang="zh-CN" dirty="0"/>
              <a:t>----</a:t>
            </a:r>
            <a:r>
              <a:rPr lang="zh-CN" altLang="en-US" dirty="0"/>
              <a:t>任务执行情况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779563" y="1183091"/>
            <a:ext cx="8472268" cy="55166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525443" y="6368600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186883" y="636860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779560" y="1495993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779562" y="1205810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任务执行情况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976370" y="1188221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1808395" y="1712182"/>
          <a:ext cx="838884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77"/>
                <a:gridCol w="464120"/>
                <a:gridCol w="720970"/>
                <a:gridCol w="1767253"/>
                <a:gridCol w="888023"/>
                <a:gridCol w="835270"/>
                <a:gridCol w="756138"/>
                <a:gridCol w="24775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期间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分摊前金额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分摊后金额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差额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分摊提示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0102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浦东机关工作量分摊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39490000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39490000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执行成功！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0203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浦东航站区成本占比分摊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执行失败！（任务没有匹配到凭证，无法进行分摊！）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0402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83849232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83849232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执行失败！（任务没有匹配到动因，无法进行分摊！）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0501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浦东机关作业分摊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28392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28392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执行成功！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直接连接符 82"/>
          <p:cNvCxnSpPr/>
          <p:nvPr/>
        </p:nvCxnSpPr>
        <p:spPr>
          <a:xfrm flipV="1">
            <a:off x="1816097" y="6253916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805934" y="4392065"/>
          <a:ext cx="83913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10"/>
                <a:gridCol w="839518"/>
                <a:gridCol w="598529"/>
                <a:gridCol w="610177"/>
                <a:gridCol w="1879955"/>
                <a:gridCol w="844062"/>
                <a:gridCol w="1239715"/>
                <a:gridCol w="18533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挂账原因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12002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为匹配动因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矩形 84"/>
          <p:cNvSpPr/>
          <p:nvPr/>
        </p:nvSpPr>
        <p:spPr>
          <a:xfrm>
            <a:off x="1809238" y="4164114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813644" y="4168590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挂账清单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1786487" y="4159638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2895100" y="416626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动因设置</a:t>
            </a:r>
            <a:r>
              <a:rPr lang="en-US" altLang="zh-CN" dirty="0"/>
              <a:t>——</a:t>
            </a:r>
            <a:r>
              <a:rPr lang="zh-CN" altLang="en-US" dirty="0"/>
              <a:t>新增动因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95477" y="1429187"/>
            <a:ext cx="5447714" cy="44439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995477" y="1803635"/>
            <a:ext cx="540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995477" y="151345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新增动因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2206" y="253619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6869" y="2534964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7925" y="2506231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6614466" y="2506231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8062224" y="1495863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5894" y="3011755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14466" y="301714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1421" y="3052190"/>
            <a:ext cx="266700" cy="228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69276" y="2015795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74932" y="359871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计量单位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14466" y="3587253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4450" y="3605430"/>
            <a:ext cx="266700" cy="2286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190391" y="3596135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期间类型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07925" y="3569686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883" y="3604736"/>
            <a:ext cx="266700" cy="2286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096343" y="3010357"/>
            <a:ext cx="957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辅助核算项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907925" y="3009105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396" y="3044155"/>
            <a:ext cx="266700" cy="22860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4906391" y="5479739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570155" y="5479739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545748" y="5489848"/>
            <a:ext cx="936000" cy="25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保存并新增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907925" y="409100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3229563" y="4106410"/>
            <a:ext cx="56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614466" y="200707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0" name="文本框 69"/>
          <p:cNvSpPr txBox="1"/>
          <p:nvPr/>
        </p:nvSpPr>
        <p:spPr>
          <a:xfrm>
            <a:off x="3190391" y="203029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核算目的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07925" y="200707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403" y="2046467"/>
            <a:ext cx="266700" cy="22860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5281" y="2034502"/>
            <a:ext cx="266700" cy="228600"/>
          </a:xfrm>
          <a:prstGeom prst="rect">
            <a:avLst/>
          </a:prstGeom>
        </p:spPr>
      </p:pic>
      <p:cxnSp>
        <p:nvCxnSpPr>
          <p:cNvPr id="76" name="直接连接符 75"/>
          <p:cNvCxnSpPr/>
          <p:nvPr/>
        </p:nvCxnSpPr>
        <p:spPr>
          <a:xfrm flipV="1">
            <a:off x="2958798" y="5352330"/>
            <a:ext cx="540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14466" y="418944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4579" y="410407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年累计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分摊执行</a:t>
            </a:r>
            <a:r>
              <a:rPr lang="en-US" altLang="zh-CN" dirty="0"/>
              <a:t>----</a:t>
            </a:r>
            <a:r>
              <a:rPr lang="zh-CN" altLang="en-US" dirty="0"/>
              <a:t>分摊结果核对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779563" y="1183091"/>
            <a:ext cx="8472268" cy="55166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525443" y="6368600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186883" y="636860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779560" y="1495993"/>
            <a:ext cx="842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779562" y="1205810"/>
            <a:ext cx="199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分摊结果核对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976370" y="1188221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1808395" y="1712182"/>
          <a:ext cx="825879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28"/>
                <a:gridCol w="499887"/>
                <a:gridCol w="1354194"/>
                <a:gridCol w="1373134"/>
                <a:gridCol w="1458362"/>
                <a:gridCol w="1335255"/>
                <a:gridCol w="17215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期间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分摊前凭证金额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已经匹配凭证金额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已分摊凭证金额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成本中心承担金额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产品承担金额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01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10283843340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49333045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49333045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9283843340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9283843340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直接连接符 82"/>
          <p:cNvCxnSpPr/>
          <p:nvPr/>
        </p:nvCxnSpPr>
        <p:spPr>
          <a:xfrm flipV="1">
            <a:off x="1816097" y="6253916"/>
            <a:ext cx="84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805934" y="4392065"/>
          <a:ext cx="83913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10"/>
                <a:gridCol w="839518"/>
                <a:gridCol w="598529"/>
                <a:gridCol w="610177"/>
                <a:gridCol w="1879955"/>
                <a:gridCol w="844062"/>
                <a:gridCol w="1239715"/>
                <a:gridCol w="18533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挂账原因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12002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为匹配动因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矩形 84"/>
          <p:cNvSpPr/>
          <p:nvPr/>
        </p:nvSpPr>
        <p:spPr>
          <a:xfrm>
            <a:off x="1809238" y="4164114"/>
            <a:ext cx="8388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813644" y="4168590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未配到任务凭证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1786487" y="4159638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2895100" y="4166268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546339" y="3890245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联查凭证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07——</a:t>
            </a:r>
            <a:r>
              <a:rPr lang="zh-CN" altLang="en-US" dirty="0" smtClean="0"/>
              <a:t>计算检查设置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计算检查设置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4709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44" y="183296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12478" y="1836539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年度集团全成本分摊方案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90355" y="1833030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计算检查设置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7116" y="2733800"/>
          <a:ext cx="1096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67"/>
                <a:gridCol w="965851"/>
                <a:gridCol w="3362595"/>
                <a:gridCol w="751218"/>
                <a:gridCol w="49631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启用标识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检查项编码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检查项名称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备注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FCS01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历史期间账簿是否已经关帐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执行期间为历史期间时，检查执行期间的责任账簿是否已经关账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FCS02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当前期间所有凭证是否已经全部审核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控制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检查当前期间待分摊凭证是否已经审核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FCS03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当前期间是否存在分摊凭证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当前期间是否存在分摊数据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FCS04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发送方维度明细设置是否均为</a:t>
                      </a:r>
                      <a:r>
                        <a:rPr lang="en-US" altLang="zh-CN" sz="1000" dirty="0"/>
                        <a:t>100%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控制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检查按照百分比设置的发送方是否</a:t>
                      </a:r>
                      <a:r>
                        <a:rPr lang="en-US" altLang="zh-CN" sz="1000" dirty="0"/>
                        <a:t>100%</a:t>
                      </a:r>
                      <a:r>
                        <a:rPr lang="zh-CN" altLang="en-US" sz="1000" dirty="0"/>
                        <a:t>纳入分摊任务中；相同的发送方不能重复设置；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FCS05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动因监察：动因是否维护、接收方为零或不匹配检查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控制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检查动因是否存在数据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FCS06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成本中心是否全部设置成本中心类别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预警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当接收方成本中心按照类别设置时，检查成本中心是否全部设置成本中心类别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 flipV="1">
            <a:off x="641591" y="2718123"/>
            <a:ext cx="108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0195034" y="2419625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7428" y="305234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27428" y="329612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27428" y="353991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27428" y="378369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27428" y="402748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30360" y="427126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915269" y="2974069"/>
            <a:ext cx="684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预警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69" y="2981004"/>
            <a:ext cx="210000" cy="180000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10858577" y="2419625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0446" y="2419625"/>
            <a:ext cx="648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08——</a:t>
            </a:r>
            <a:r>
              <a:rPr lang="zh-CN" altLang="en-US" dirty="0" smtClean="0"/>
              <a:t>挂账清单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挂账清单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4709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590355" y="1833030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挂账清单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47816" y="2727646"/>
          <a:ext cx="1101078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12"/>
                <a:gridCol w="1101587"/>
                <a:gridCol w="785369"/>
                <a:gridCol w="800654"/>
                <a:gridCol w="2466813"/>
                <a:gridCol w="1107549"/>
                <a:gridCol w="1626712"/>
                <a:gridCol w="24318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任务名称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挂账原因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12002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机关科室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为匹配动因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10995768" y="2419625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944" y="183296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12478" y="1854207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年度集团全成本分摊方案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6972" y="189459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会计期间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94505" y="185420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95277" y="185420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12810" y="185420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83" y="1881639"/>
            <a:ext cx="266700" cy="228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062" y="1885755"/>
            <a:ext cx="266700" cy="2286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94944" y="231557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12478" y="2315577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654" y="2347125"/>
            <a:ext cx="266700" cy="2286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576971" y="231557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成本中心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294505" y="231557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9" y="2347125"/>
            <a:ext cx="266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09——</a:t>
            </a:r>
            <a:r>
              <a:rPr lang="zh-CN" altLang="en-US" dirty="0" smtClean="0"/>
              <a:t>分摊结果明细查询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分摊结果明细查询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4709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44" y="1832966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12478" y="1854207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年度集团全成本分摊方案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805823" y="2115557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01585" y="1420144"/>
            <a:ext cx="113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分摊结果明细查询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6972" y="189459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会计期间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94505" y="185420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0232" y="3062134"/>
          <a:ext cx="1102996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93"/>
                <a:gridCol w="706765"/>
                <a:gridCol w="759772"/>
                <a:gridCol w="697931"/>
                <a:gridCol w="1616724"/>
                <a:gridCol w="547743"/>
                <a:gridCol w="600750"/>
                <a:gridCol w="609585"/>
                <a:gridCol w="697930"/>
                <a:gridCol w="706765"/>
                <a:gridCol w="733269"/>
                <a:gridCol w="574246"/>
                <a:gridCol w="821614"/>
                <a:gridCol w="538908"/>
                <a:gridCol w="93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分摊方案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分摊任务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数据类型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作业服务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12002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产品收入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分摊结果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795277" y="185420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分摊任务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512810" y="185420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83" y="1881639"/>
            <a:ext cx="26670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062" y="1885755"/>
            <a:ext cx="266700" cy="228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4944" y="231557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412478" y="2315577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654" y="2347125"/>
            <a:ext cx="266700" cy="2286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76971" y="231557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成本中心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94505" y="2315577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9" y="2347125"/>
            <a:ext cx="266700" cy="22860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10995768" y="2775017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283617" y="2863669"/>
            <a:ext cx="6371897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10——</a:t>
            </a:r>
            <a:r>
              <a:rPr lang="zh-CN" altLang="en-US" dirty="0" smtClean="0"/>
              <a:t>分摊任务执行进度表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分摊任务执行进度表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770065"/>
            <a:ext cx="11263720" cy="4709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840299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220823"/>
            <a:ext cx="11190568" cy="619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44" y="1929679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分摊方案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12478" y="1950920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年度集团全成本分摊方案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817016" y="2012296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21697" b="-1"/>
          <a:stretch>
            <a:fillRect/>
          </a:stretch>
        </p:blipFill>
        <p:spPr>
          <a:xfrm>
            <a:off x="2540976" y="1508104"/>
            <a:ext cx="1141267" cy="2124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01585" y="1516857"/>
            <a:ext cx="113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分摊结果明细查询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6972" y="199130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会计期间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94505" y="1950920"/>
            <a:ext cx="151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66361" y="4504069"/>
          <a:ext cx="1095796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60"/>
                <a:gridCol w="702152"/>
                <a:gridCol w="754813"/>
                <a:gridCol w="693375"/>
                <a:gridCol w="1606171"/>
                <a:gridCol w="544167"/>
                <a:gridCol w="596828"/>
                <a:gridCol w="605606"/>
                <a:gridCol w="693374"/>
                <a:gridCol w="702152"/>
                <a:gridCol w="728483"/>
                <a:gridCol w="570497"/>
                <a:gridCol w="816251"/>
                <a:gridCol w="535390"/>
                <a:gridCol w="93194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分摊方案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责任账簿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分摊任务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凭证号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分录号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接收科目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金额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数据类型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作业服务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12002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浦东航站区产品收入占比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产品收入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3400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分摊结果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83" y="1978352"/>
            <a:ext cx="266700" cy="228600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715461" y="2347897"/>
            <a:ext cx="10931765" cy="2082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112477" y="2651872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88746" y="3066408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599211" y="2717888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76332" y="2938804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45522" y="3240294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14649" y="3602176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6" idx="6"/>
            <a:endCxn id="28" idx="2"/>
          </p:cNvCxnSpPr>
          <p:nvPr/>
        </p:nvCxnSpPr>
        <p:spPr>
          <a:xfrm>
            <a:off x="3256477" y="2723872"/>
            <a:ext cx="342734" cy="66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7"/>
            <a:endCxn id="28" idx="3"/>
          </p:cNvCxnSpPr>
          <p:nvPr/>
        </p:nvCxnSpPr>
        <p:spPr>
          <a:xfrm flipV="1">
            <a:off x="3411658" y="2840800"/>
            <a:ext cx="208641" cy="2466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6"/>
            <a:endCxn id="29" idx="2"/>
          </p:cNvCxnSpPr>
          <p:nvPr/>
        </p:nvCxnSpPr>
        <p:spPr>
          <a:xfrm>
            <a:off x="3743211" y="2789888"/>
            <a:ext cx="533121" cy="2209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0" idx="7"/>
          </p:cNvCxnSpPr>
          <p:nvPr/>
        </p:nvCxnSpPr>
        <p:spPr>
          <a:xfrm flipV="1">
            <a:off x="3868434" y="3090328"/>
            <a:ext cx="407898" cy="17105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1" idx="7"/>
            <a:endCxn id="29" idx="3"/>
          </p:cNvCxnSpPr>
          <p:nvPr/>
        </p:nvCxnSpPr>
        <p:spPr>
          <a:xfrm flipV="1">
            <a:off x="4137561" y="3061716"/>
            <a:ext cx="159859" cy="5615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507903" y="295493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886789" y="260322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5"/>
            <a:endCxn id="49" idx="2"/>
          </p:cNvCxnSpPr>
          <p:nvPr/>
        </p:nvCxnSpPr>
        <p:spPr>
          <a:xfrm>
            <a:off x="5009701" y="2726139"/>
            <a:ext cx="498202" cy="30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6"/>
            <a:endCxn id="49" idx="2"/>
          </p:cNvCxnSpPr>
          <p:nvPr/>
        </p:nvCxnSpPr>
        <p:spPr>
          <a:xfrm>
            <a:off x="4420332" y="3010804"/>
            <a:ext cx="1087571" cy="16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4867090" y="3425712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469763" y="4024628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996309" y="4053459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571978" y="4053459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58" idx="7"/>
            <a:endCxn id="57" idx="3"/>
          </p:cNvCxnSpPr>
          <p:nvPr/>
        </p:nvCxnSpPr>
        <p:spPr>
          <a:xfrm flipV="1">
            <a:off x="4592675" y="3548624"/>
            <a:ext cx="295503" cy="4970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0"/>
            <a:endCxn id="57" idx="4"/>
          </p:cNvCxnSpPr>
          <p:nvPr/>
        </p:nvCxnSpPr>
        <p:spPr>
          <a:xfrm flipH="1" flipV="1">
            <a:off x="4939090" y="3569712"/>
            <a:ext cx="129219" cy="4837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0" idx="1"/>
            <a:endCxn id="57" idx="5"/>
          </p:cNvCxnSpPr>
          <p:nvPr/>
        </p:nvCxnSpPr>
        <p:spPr>
          <a:xfrm flipH="1" flipV="1">
            <a:off x="4990002" y="3548624"/>
            <a:ext cx="603064" cy="52592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7" idx="7"/>
            <a:endCxn id="49" idx="3"/>
          </p:cNvCxnSpPr>
          <p:nvPr/>
        </p:nvCxnSpPr>
        <p:spPr>
          <a:xfrm flipV="1">
            <a:off x="4990002" y="3077842"/>
            <a:ext cx="538989" cy="36895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564385" y="2501196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994995" y="3372521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208250" y="2501196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004573" y="32903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stCxn id="49" idx="6"/>
            <a:endCxn id="78" idx="1"/>
          </p:cNvCxnSpPr>
          <p:nvPr/>
        </p:nvCxnSpPr>
        <p:spPr>
          <a:xfrm>
            <a:off x="5651903" y="3026930"/>
            <a:ext cx="1373758" cy="28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6" idx="6"/>
            <a:endCxn id="78" idx="2"/>
          </p:cNvCxnSpPr>
          <p:nvPr/>
        </p:nvCxnSpPr>
        <p:spPr>
          <a:xfrm flipV="1">
            <a:off x="6138995" y="3362365"/>
            <a:ext cx="865578" cy="821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5" idx="4"/>
            <a:endCxn id="78" idx="1"/>
          </p:cNvCxnSpPr>
          <p:nvPr/>
        </p:nvCxnSpPr>
        <p:spPr>
          <a:xfrm>
            <a:off x="6636385" y="2645196"/>
            <a:ext cx="389276" cy="66625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7" idx="4"/>
            <a:endCxn id="78" idx="0"/>
          </p:cNvCxnSpPr>
          <p:nvPr/>
        </p:nvCxnSpPr>
        <p:spPr>
          <a:xfrm flipH="1">
            <a:off x="7076573" y="2645196"/>
            <a:ext cx="203677" cy="64516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8517065" y="330295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7603013" y="3904781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/>
          <p:cNvCxnSpPr>
            <a:stCxn id="78" idx="6"/>
            <a:endCxn id="95" idx="2"/>
          </p:cNvCxnSpPr>
          <p:nvPr/>
        </p:nvCxnSpPr>
        <p:spPr>
          <a:xfrm>
            <a:off x="7148573" y="3362365"/>
            <a:ext cx="1368492" cy="1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5" idx="2"/>
            <a:endCxn id="96" idx="7"/>
          </p:cNvCxnSpPr>
          <p:nvPr/>
        </p:nvCxnSpPr>
        <p:spPr>
          <a:xfrm flipH="1">
            <a:off x="7725925" y="3374953"/>
            <a:ext cx="791140" cy="5509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298016" y="2608727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505198" y="2986777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977105" y="3378537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3774203" y="2488362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025163" y="2427800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346980" y="3054673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410934" y="3705547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660978" y="3990501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596026" y="3747629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5527157" y="3731322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695564" y="2925901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146028" y="3350192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265444" y="2626861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198579" y="3211692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867846" y="3877874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81198" y="3271625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15" name="圆角矩形 14"/>
          <p:cNvSpPr/>
          <p:nvPr/>
        </p:nvSpPr>
        <p:spPr>
          <a:xfrm flipV="1">
            <a:off x="709090" y="4339350"/>
            <a:ext cx="8316000" cy="7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5400000" flipV="1">
            <a:off x="10910190" y="2995897"/>
            <a:ext cx="1368000" cy="7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 rot="5400000" flipV="1">
            <a:off x="10976327" y="5162974"/>
            <a:ext cx="1368000" cy="7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6361556" y="2647608"/>
            <a:ext cx="7356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0102</a:t>
            </a:r>
            <a:r>
              <a:rPr lang="zh-CN" altLang="en-US" sz="600" dirty="0"/>
              <a:t>：浦东机关作业占比分摊</a:t>
            </a:r>
            <a:endParaRPr lang="zh-CN" altLang="en-US" sz="600" dirty="0"/>
          </a:p>
        </p:txBody>
      </p:sp>
      <p:sp>
        <p:nvSpPr>
          <p:cNvPr id="73" name="椭圆 72"/>
          <p:cNvSpPr/>
          <p:nvPr/>
        </p:nvSpPr>
        <p:spPr>
          <a:xfrm>
            <a:off x="10630755" y="384077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0630755" y="4080843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813010" y="3820667"/>
            <a:ext cx="64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任务执行失败</a:t>
            </a:r>
            <a:endParaRPr lang="zh-CN" altLang="en-US" sz="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18603" y="4062540"/>
            <a:ext cx="64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任务执行成功</a:t>
            </a:r>
            <a:endParaRPr lang="zh-CN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69944" y="2789777"/>
            <a:ext cx="6371897" cy="584775"/>
          </a:xfrm>
        </p:spPr>
        <p:txBody>
          <a:bodyPr/>
          <a:lstStyle/>
          <a:p>
            <a:r>
              <a:rPr lang="en-US" altLang="zh-CN" dirty="0" smtClean="0"/>
              <a:t>02——</a:t>
            </a:r>
            <a:r>
              <a:rPr lang="zh-CN" altLang="en-US" dirty="0" smtClean="0"/>
              <a:t>动因值录入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动因值录入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9472" y="1673352"/>
            <a:ext cx="11263720" cy="5093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12648" y="1743586"/>
            <a:ext cx="11137392" cy="4565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单圆角矩形 7"/>
          <p:cNvSpPr/>
          <p:nvPr/>
        </p:nvSpPr>
        <p:spPr>
          <a:xfrm>
            <a:off x="608832" y="6309360"/>
            <a:ext cx="11141208" cy="457200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72" y="1124110"/>
            <a:ext cx="11190568" cy="6194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3643" y="185727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11177" y="1860844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31" y="1888276"/>
            <a:ext cx="266700" cy="2286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612648" y="2703460"/>
            <a:ext cx="10799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41590" y="2739849"/>
          <a:ext cx="10994230" cy="162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19"/>
                <a:gridCol w="1426828"/>
                <a:gridCol w="812690"/>
                <a:gridCol w="1877813"/>
                <a:gridCol w="997394"/>
                <a:gridCol w="857281"/>
                <a:gridCol w="1599549"/>
                <a:gridCol w="822278"/>
                <a:gridCol w="1049639"/>
                <a:gridCol w="10496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动因编码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动因名称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数据类型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核算科目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取数公式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计量单位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期间类型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创建人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浦东航站区管理部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020101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服务产品面积比重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手工采集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㎡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020201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直接成本权重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本期发生</a:t>
                      </a:r>
                      <a:r>
                        <a:rPr lang="en-US" altLang="zh-CN" sz="1000" dirty="0"/>
                        <a:t>+</a:t>
                      </a:r>
                      <a:r>
                        <a:rPr lang="zh-CN" altLang="en-US" sz="1000" dirty="0"/>
                        <a:t>上期余额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F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020301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分公司领导人数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手工采集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个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浦东机关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020301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各分公司成本权重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本期发生</a:t>
                      </a:r>
                      <a:r>
                        <a:rPr lang="en-US" altLang="zh-CN" sz="1000" dirty="0"/>
                        <a:t>+</a:t>
                      </a:r>
                      <a:r>
                        <a:rPr lang="zh-CN" altLang="en-US" sz="1000" dirty="0"/>
                        <a:t>上期余额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73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浦东安检护卫保障部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020401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本单位产品直接成本权重</a:t>
                      </a:r>
                      <a:endParaRPr lang="zh-CN" altLang="en-US" sz="10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公式采集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本期发生</a:t>
                      </a:r>
                      <a:r>
                        <a:rPr lang="en-US" altLang="zh-CN" sz="1000" dirty="0"/>
                        <a:t>+</a:t>
                      </a:r>
                      <a:r>
                        <a:rPr lang="zh-CN" altLang="en-US" sz="1000" dirty="0"/>
                        <a:t>上期余额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元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年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shizhouqi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7956840" y="2389643"/>
            <a:ext cx="75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动因值录入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456218" y="2389643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731561" y="1849880"/>
            <a:ext cx="828000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3543" y="305093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3543" y="329345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3543" y="353597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3543" y="377848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3543" y="402100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8633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27149" y="638918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/>
          <a:srcRect t="21697" b="-1"/>
          <a:stretch>
            <a:fillRect/>
          </a:stretch>
        </p:blipFill>
        <p:spPr>
          <a:xfrm>
            <a:off x="2540976" y="1411391"/>
            <a:ext cx="1141267" cy="21246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768637" y="1420144"/>
            <a:ext cx="94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动因设置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896580" y="2389643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1059820" y="2389643"/>
            <a:ext cx="576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273880" y="1080820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72886" y="642012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551402" y="6420124"/>
            <a:ext cx="12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746162" y="2389643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652762" y="4995347"/>
          <a:ext cx="837620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85"/>
                <a:gridCol w="1890927"/>
                <a:gridCol w="1588701"/>
                <a:gridCol w="1114023"/>
                <a:gridCol w="1114023"/>
                <a:gridCol w="1114023"/>
                <a:gridCol w="11140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序号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市政管理科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3420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3420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3420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3420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场容管理科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3235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3235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3235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3235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土地管理科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1436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1436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1436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1436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物业管理科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7645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7645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7645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7645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470" y="1861580"/>
            <a:ext cx="219075" cy="22860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10631975" y="1841894"/>
            <a:ext cx="828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402" y="4380065"/>
            <a:ext cx="2117646" cy="21831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02915" y="184737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核算目的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420449" y="1850945"/>
            <a:ext cx="1591056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03" y="1878377"/>
            <a:ext cx="266700" cy="2286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40967" y="4742335"/>
            <a:ext cx="11052000" cy="2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5373" y="4746811"/>
            <a:ext cx="1080000" cy="22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动因值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18216" y="4737859"/>
            <a:ext cx="1116000" cy="0"/>
          </a:xfrm>
          <a:prstGeom prst="line">
            <a:avLst/>
          </a:prstGeom>
          <a:ln w="19050">
            <a:solidFill>
              <a:schemeClr val="tx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726829" y="4744489"/>
            <a:ext cx="0" cy="22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 rot="5400000" flipV="1">
            <a:off x="11174545" y="5533099"/>
            <a:ext cx="1008000" cy="7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339338" y="2396078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动因设置</a:t>
            </a:r>
            <a:r>
              <a:rPr lang="en-US" altLang="zh-CN" dirty="0"/>
              <a:t>——</a:t>
            </a:r>
            <a:r>
              <a:rPr lang="zh-CN" altLang="en-US" dirty="0"/>
              <a:t>动因值设置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28800" y="1429187"/>
            <a:ext cx="8783782" cy="51655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828800" y="1822400"/>
            <a:ext cx="878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8800" y="1532217"/>
            <a:ext cx="1745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动因值设置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1976" y="2758479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动因编码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1474" y="2781809"/>
            <a:ext cx="8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动因名称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39513" y="2775248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0102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46054" y="2773992"/>
            <a:ext cx="1336355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工作量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5289" y="1514628"/>
            <a:ext cx="3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87172" y="2378092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652417" y="2382920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公式采集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008" y="235148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核算目的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71640" y="2346350"/>
            <a:ext cx="1332000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浦东机关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86029" y="6220645"/>
            <a:ext cx="576000" cy="252000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37497" y="6220645"/>
            <a:ext cx="612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837542" y="2328257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管理会计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99201" y="2364971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会计主体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119146" y="3445127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取数公式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084031" y="3440633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986" y="3475683"/>
            <a:ext cx="266700" cy="228600"/>
          </a:xfrm>
          <a:prstGeom prst="rect">
            <a:avLst/>
          </a:prstGeom>
        </p:spPr>
      </p:pic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082133" y="4335941"/>
          <a:ext cx="47531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14"/>
                <a:gridCol w="1586885"/>
                <a:gridCol w="1500038"/>
                <a:gridCol w="10518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选择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会计主体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成本中心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2019-01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市政管理科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3420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场容管理科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3235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土地管理科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1436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物业管理科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7645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浦东场区管理部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办公室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2643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2278559" y="465307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278559" y="489559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278559" y="513811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278559" y="538063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78559" y="562314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848267" y="1966642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动因基本信息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3012125" y="2102503"/>
            <a:ext cx="727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48267" y="3134588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3012125" y="3270449"/>
            <a:ext cx="73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848267" y="3899214"/>
            <a:ext cx="131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动因值录入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3012125" y="4035075"/>
            <a:ext cx="73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9800735" y="4053271"/>
            <a:ext cx="54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ｖ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1827168" y="6090312"/>
            <a:ext cx="878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79203" y="2770844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辅助项目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644448" y="2775672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会计主体、成本中心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957617" y="550573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9598" y="571101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97347" y="3451870"/>
            <a:ext cx="81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077668" y="3440663"/>
            <a:ext cx="1343658" cy="28346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623" y="3475713"/>
            <a:ext cx="266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动因设置公式参照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2465" y="1078878"/>
            <a:ext cx="8096778" cy="561543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932465" y="1559640"/>
            <a:ext cx="80258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32464" y="1187067"/>
            <a:ext cx="2033342" cy="31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动因公式编辑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3023" y="1164484"/>
            <a:ext cx="481552" cy="3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53042" y="6325601"/>
            <a:ext cx="856092" cy="323549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72307" y="6325601"/>
            <a:ext cx="909598" cy="32354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565" y="1616085"/>
            <a:ext cx="3072010" cy="2005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91050" y="1666753"/>
            <a:ext cx="4822932" cy="15582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02457" y="3289792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59026" y="3279568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45888" y="3279568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78299" y="3289792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0819" y="3695181"/>
            <a:ext cx="7918850" cy="29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17367" y="3700927"/>
            <a:ext cx="1227255" cy="29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核算科目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29274" y="3689434"/>
            <a:ext cx="118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49633" y="4039890"/>
            <a:ext cx="2859756" cy="22141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21" y="4086154"/>
            <a:ext cx="2146239" cy="196469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80410" y="4096191"/>
            <a:ext cx="1268095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取数范围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5632" y="4086155"/>
            <a:ext cx="1060812" cy="2773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75" y="4120459"/>
            <a:ext cx="308950" cy="2287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024481" y="4999513"/>
            <a:ext cx="1209551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方向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15632" y="5004101"/>
            <a:ext cx="1069520" cy="2773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90" y="5015525"/>
            <a:ext cx="359111" cy="26590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15773" y="4540440"/>
            <a:ext cx="1209551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606924" y="4545027"/>
            <a:ext cx="1069520" cy="2773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93" y="4556452"/>
            <a:ext cx="359111" cy="26590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05157" y="3703192"/>
            <a:ext cx="1015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业务量指标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2991050" y="2493435"/>
            <a:ext cx="4822932" cy="677152"/>
          </a:xfrm>
          <a:prstGeom prst="rect">
            <a:avLst/>
          </a:prstGeom>
          <a:solidFill>
            <a:srgbClr val="FFF5D5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动因设置公式参照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2465" y="1078878"/>
            <a:ext cx="8096778" cy="561543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932465" y="1559640"/>
            <a:ext cx="80258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32464" y="1187067"/>
            <a:ext cx="2033342" cy="31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动因公式编辑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3023" y="1164484"/>
            <a:ext cx="481552" cy="3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53042" y="6325601"/>
            <a:ext cx="856092" cy="323549"/>
          </a:xfrm>
          <a:prstGeom prst="roundRect">
            <a:avLst/>
          </a:prstGeom>
          <a:solidFill>
            <a:srgbClr val="E9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72307" y="6325601"/>
            <a:ext cx="909598" cy="32354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565" y="1616085"/>
            <a:ext cx="3072010" cy="2005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91050" y="1666753"/>
            <a:ext cx="4822932" cy="15582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02457" y="3289792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59026" y="3279568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45888" y="3279568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78299" y="3289792"/>
            <a:ext cx="909598" cy="2311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0819" y="3695181"/>
            <a:ext cx="7918850" cy="29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47540" y="3700927"/>
            <a:ext cx="1227255" cy="29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业务量指标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93634" y="3689434"/>
            <a:ext cx="118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49633" y="4039890"/>
            <a:ext cx="2859756" cy="22141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80410" y="4096191"/>
            <a:ext cx="1268095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取数范围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5632" y="4086155"/>
            <a:ext cx="1060812" cy="2773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75" y="4120459"/>
            <a:ext cx="308950" cy="22876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15773" y="4540440"/>
            <a:ext cx="1209551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取数类型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606924" y="4545027"/>
            <a:ext cx="1069520" cy="2773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3" y="4556452"/>
            <a:ext cx="359111" cy="26590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39626" y="3735699"/>
            <a:ext cx="1015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核算科目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2991050" y="2493435"/>
            <a:ext cx="4822932" cy="677152"/>
          </a:xfrm>
          <a:prstGeom prst="rect">
            <a:avLst/>
          </a:prstGeom>
          <a:solidFill>
            <a:srgbClr val="FFF5D5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920133" y="4036739"/>
            <a:ext cx="3009531" cy="22141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72565" y="3695181"/>
            <a:ext cx="1227255" cy="29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数据库表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直接连接符 17"/>
          <p:cNvCxnSpPr/>
          <p:nvPr/>
        </p:nvCxnSpPr>
        <p:spPr>
          <a:xfrm>
            <a:off x="7872565" y="3693046"/>
            <a:ext cx="118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7872565" y="3700927"/>
            <a:ext cx="0" cy="25499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49633" y="4045636"/>
            <a:ext cx="191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两场起降架次</a:t>
            </a:r>
            <a:endParaRPr kumimoji="1" lang="en-US" altLang="zh-CN" sz="800" dirty="0"/>
          </a:p>
          <a:p>
            <a:r>
              <a:rPr kumimoji="1" lang="zh-CN" altLang="en-US" sz="800" dirty="0"/>
              <a:t>浦东机场人数</a:t>
            </a:r>
            <a:endParaRPr kumimoji="1" lang="en-US" altLang="zh-CN" sz="800" dirty="0"/>
          </a:p>
          <a:p>
            <a:r>
              <a:rPr kumimoji="1" lang="zh-CN" altLang="en-US" sz="800" dirty="0"/>
              <a:t>浦东产品权重动因</a:t>
            </a:r>
            <a:endParaRPr kumimoji="1" lang="zh-CN" altLang="en-US" sz="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931956" y="4084724"/>
            <a:ext cx="191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两场起降架次</a:t>
            </a:r>
            <a:r>
              <a:rPr kumimoji="1" lang="en-US" altLang="zh-CN" sz="800" dirty="0"/>
              <a:t>——</a:t>
            </a:r>
            <a:r>
              <a:rPr kumimoji="1" lang="zh-CN" altLang="en-US" sz="800" dirty="0"/>
              <a:t>动因表</a:t>
            </a:r>
            <a:endParaRPr kumimoji="1" lang="en-US" altLang="zh-CN" sz="800" dirty="0"/>
          </a:p>
          <a:p>
            <a:r>
              <a:rPr kumimoji="1" lang="zh-CN" altLang="en-US" sz="800" dirty="0"/>
              <a:t>浦东机场人数</a:t>
            </a:r>
            <a:r>
              <a:rPr kumimoji="1" lang="en-US" altLang="zh-CN" sz="800" dirty="0"/>
              <a:t>——</a:t>
            </a:r>
            <a:r>
              <a:rPr kumimoji="1" lang="zh-CN" altLang="en-US" sz="800" dirty="0"/>
              <a:t>动因表</a:t>
            </a:r>
            <a:endParaRPr kumimoji="1" lang="en-US" altLang="zh-CN" sz="800" dirty="0"/>
          </a:p>
          <a:p>
            <a:r>
              <a:rPr kumimoji="1" lang="zh-CN" altLang="en-US" sz="800" dirty="0"/>
              <a:t>浦东产品权重动因</a:t>
            </a:r>
            <a:r>
              <a:rPr kumimoji="1" lang="en-US" altLang="zh-CN" sz="800" dirty="0"/>
              <a:t>——</a:t>
            </a:r>
            <a:r>
              <a:rPr kumimoji="1" lang="zh-CN" altLang="en-US" sz="800" dirty="0"/>
              <a:t>动因表</a:t>
            </a:r>
            <a:endParaRPr kumimoji="1"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83617" y="2863669"/>
            <a:ext cx="6371897" cy="584775"/>
          </a:xfrm>
        </p:spPr>
        <p:txBody>
          <a:bodyPr/>
          <a:lstStyle/>
          <a:p>
            <a:r>
              <a:rPr lang="en-US" altLang="zh-CN" dirty="0" smtClean="0"/>
              <a:t>03——</a:t>
            </a:r>
            <a:r>
              <a:rPr lang="zh-CN" altLang="en-US" dirty="0" smtClean="0"/>
              <a:t>多方案设置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1000" dirty="0" smtClean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6081</Words>
  <Application>WPS 演示</Application>
  <PresentationFormat>宽屏</PresentationFormat>
  <Paragraphs>2441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Narrow</vt:lpstr>
      <vt:lpstr>微软雅黑 Light</vt:lpstr>
      <vt:lpstr>Arial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Administrator</cp:lastModifiedBy>
  <cp:revision>245</cp:revision>
  <dcterms:created xsi:type="dcterms:W3CDTF">2019-07-09T01:10:00Z</dcterms:created>
  <dcterms:modified xsi:type="dcterms:W3CDTF">2019-09-09T01:26:25Z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