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3"/>
    <p:sldId id="311" r:id="rId4"/>
    <p:sldId id="313" r:id="rId5"/>
    <p:sldId id="314" r:id="rId6"/>
    <p:sldId id="318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31" r:id="rId22"/>
    <p:sldId id="330" r:id="rId23"/>
    <p:sldId id="332" r:id="rId24"/>
    <p:sldId id="333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26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B7B7"/>
    <a:srgbClr val="F2B800"/>
    <a:srgbClr val="71B2B9"/>
    <a:srgbClr val="71B3B9"/>
    <a:srgbClr val="1BB26B"/>
    <a:srgbClr val="23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>
        <p:guide orient="horz" pos="2125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32B6-D38A-4AC6-AF64-78218AF7B9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9371-7C95-4EB9-9E67-6921AB0E8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0800000">
            <a:off x="4078817" y="1"/>
            <a:ext cx="3898900" cy="733425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81" name="等腰三角形 80"/>
          <p:cNvSpPr/>
          <p:nvPr/>
        </p:nvSpPr>
        <p:spPr>
          <a:xfrm>
            <a:off x="801860" y="4891712"/>
            <a:ext cx="10452813" cy="1966288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536574" y="1936491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3" name="直接连接符 82"/>
          <p:cNvCxnSpPr/>
          <p:nvPr/>
        </p:nvCxnSpPr>
        <p:spPr>
          <a:xfrm>
            <a:off x="1536574" y="3641486"/>
            <a:ext cx="9131427" cy="0"/>
          </a:xfrm>
          <a:prstGeom prst="line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3685559" y="5443635"/>
            <a:ext cx="4685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prstClr val="white">
                    <a:lumMod val="9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2017</a:t>
            </a:r>
            <a:endParaRPr lang="zh-CN" altLang="en-US" sz="9600" dirty="0">
              <a:solidFill>
                <a:prstClr val="white">
                  <a:lumMod val="95000"/>
                </a:prst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52245" y="1996440"/>
            <a:ext cx="9215755" cy="1584960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536574" y="3791368"/>
            <a:ext cx="9131427" cy="38455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4" r="11979" b="15605"/>
          <a:stretch>
            <a:fillRect/>
          </a:stretch>
        </p:blipFill>
        <p:spPr>
          <a:xfrm>
            <a:off x="-16934" y="0"/>
            <a:ext cx="12225867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6934" y="1"/>
            <a:ext cx="12225867" cy="685799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6" name="等腰三角形 15"/>
          <p:cNvSpPr/>
          <p:nvPr/>
        </p:nvSpPr>
        <p:spPr>
          <a:xfrm flipV="1">
            <a:off x="1244600" y="571"/>
            <a:ext cx="9448800" cy="497243"/>
          </a:xfrm>
          <a:prstGeom prst="triangle">
            <a:avLst/>
          </a:prstGeom>
          <a:solidFill>
            <a:srgbClr val="198898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03849" y="1200150"/>
            <a:ext cx="10869284" cy="5233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3848" y="394656"/>
            <a:ext cx="10869283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7" name="图片 6" descr="siki绿色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3535" y="276225"/>
            <a:ext cx="22193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"/>
        <a:defRPr lang="zh-CN" altLang="en-US" sz="2400" b="1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hyperlink" Target="http://www.runoob.com/lua/lua-tutorial.html&#13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9845" y="1617345"/>
            <a:ext cx="12251055" cy="2733040"/>
          </a:xfrm>
          <a:prstGeom prst="rect">
            <a:avLst/>
          </a:prstGeom>
          <a:solidFill>
            <a:srgbClr val="2EB7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SIKI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Lua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www.sikiedu.com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E:\网站 公司 推广 A计划 相关\图片\siki学院logo\siki绿色logo.pngsiki绿色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495" y="256281"/>
            <a:ext cx="1968105" cy="54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命名规则（标识符）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，不能以数字开头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，不能是关键字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可行的示例：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i	j	i10	_ij	aSomewhatLongName _INPUT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关键字：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and break do else elseif end false for function goto if in  local nil not or repeat return then true until while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中是大小写敏感的，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and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是关键字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And AND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这是两个不同的标识符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_XXXX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这种不推荐使用（保留用法，在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中有特殊的用法）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latin typeface="+mn-ea"/>
                <a:ea typeface="+mn-ea"/>
              </a:rPr>
              <a:t>代码注释</a:t>
            </a:r>
            <a:endParaRPr 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单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行注释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 comment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多行注释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--[[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comment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]]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多行注释使用技巧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--[[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comment code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--]]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latin typeface="+mn-ea"/>
                <a:ea typeface="+mn-ea"/>
              </a:rPr>
              <a:t>代码结束符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中不需要使用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”;”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分割，当然我们也可以使用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”;”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做代码分割。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 = 1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 = a*2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a=1;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 = a*2;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a=1;b = a*2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 = 1 b=a*2  --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不容易读，但语法是没问题的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个人建议：只有在一行写多句代码的时候，使用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;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全局变量的使用和销毁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中变量不需要声明，可以直接使用。也不需要初始化，可以直接使用。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对于没有初始化和声明的变量默认值为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（空：空类型，空值）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 = 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把一个变量置空，相当于从没有使用过这个变量，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会销毁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所占的内存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中的类型和值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是动态类型定义的语言。（类型可以随意改变）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中的类型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nil boolean number string userdata function thread table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type(nil)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type(true)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type(10.3)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type(“Hello world”)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type(io.stdin)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type(print)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type(type)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type({})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type(type(X))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小例子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a=10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a=”a string”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 = 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type(a)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nil </a:t>
            </a:r>
            <a:r>
              <a:rPr lang="zh-CN" altLang="en-US">
                <a:latin typeface="+mn-ea"/>
                <a:ea typeface="+mn-ea"/>
              </a:rPr>
              <a:t>空类型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没有声明和赋值的变量都是默认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类型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类型下面只有一个值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把一个变量赋值为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，表示回收删除这个变量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boolean </a:t>
            </a:r>
            <a:r>
              <a:rPr lang="zh-CN" altLang="en-US">
                <a:latin typeface="+mn-ea"/>
                <a:ea typeface="+mn-ea"/>
              </a:rPr>
              <a:t>布尔类型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fontScale="8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这个下面只有两个值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true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都代表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，其他任何值都代表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true(0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和空字符串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都认为是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true)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逻辑运算符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and or not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逻辑运算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and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：如果结果为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，返回第一个操作数，结果为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true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返回第二个操作数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or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：如果结果为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true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，返回第一个操作数，结果为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返回第二个操作数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4 and 5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 and 13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 and 13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0 or 5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false or “hi”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 or false 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and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or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都是短路运算符，就是如果可以根据第一个操作数可以得到结果，就不会运算第二个操作数了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boolean </a:t>
            </a:r>
            <a:r>
              <a:rPr lang="zh-CN" altLang="en-US">
                <a:latin typeface="+mn-ea"/>
                <a:ea typeface="+mn-ea"/>
              </a:rPr>
              <a:t>布尔类型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运算符返回结果是 一个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false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0 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not 1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not not 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练习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，执行阶乘函数，如果你给一个负数的参数看看返回什么？修改这个函数，避免这种特殊情况的产生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，下面哪些是可用的标识符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___ _end End end until? nil NULL one-step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3,  type(nil)==nil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这个返回的结果是什么，解释这个结果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，如何判断一个变量是否是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类型，不适用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type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函数的情况下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学前必读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、本课程讲解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编程语法知识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b="0">
                <a:latin typeface="仿宋" panose="02010609060101010101" charset="-122"/>
                <a:ea typeface="仿宋" panose="02010609060101010101" charset="-122"/>
              </a:rPr>
              <a:t>从入门到掌握</a:t>
            </a: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>
                <a:latin typeface="仿宋" panose="02010609060101010101" charset="-122"/>
                <a:ea typeface="仿宋" panose="02010609060101010101" charset="-122"/>
                <a:sym typeface="+mn-ea"/>
              </a:rPr>
              <a:t>公众号内回复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133</a:t>
            </a:r>
            <a:r>
              <a:rPr>
                <a:latin typeface="仿宋" panose="02010609060101010101" charset="-122"/>
                <a:ea typeface="仿宋" panose="02010609060101010101" charset="-122"/>
                <a:sym typeface="+mn-ea"/>
              </a:rPr>
              <a:t>可以获取本课程视频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</a:t>
            </a:r>
            <a:r>
              <a:rPr>
                <a:latin typeface="仿宋" panose="02010609060101010101" charset="-122"/>
                <a:ea typeface="仿宋" panose="02010609060101010101" charset="-122"/>
                <a:sym typeface="+mn-ea"/>
              </a:rPr>
              <a:t>素材的下载地址</a:t>
            </a:r>
            <a:endParaRPr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、为了后面的</a:t>
            </a: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xLua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（和其他热更新方案）打下基础</a:t>
            </a:r>
            <a:endParaRPr sz="24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xLua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属于</a:t>
            </a: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A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计划课程，欢迎大家加入</a:t>
            </a: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A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计划</a:t>
            </a:r>
            <a:endParaRPr sz="2400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2" indent="0">
              <a:buFont typeface="Wingdings" panose="05000000000000000000" charset="0"/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  <a:sym typeface="+mn-ea"/>
              </a:rPr>
              <a:t>www.sikiedu.com</a:t>
            </a:r>
            <a:r>
              <a:rPr sz="2000" b="0">
                <a:latin typeface="仿宋" panose="02010609060101010101" charset="-122"/>
                <a:ea typeface="仿宋" panose="02010609060101010101" charset="-122"/>
                <a:sym typeface="+mn-ea"/>
              </a:rPr>
              <a:t>上了解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  <a:sym typeface="+mn-ea"/>
              </a:rPr>
              <a:t>A</a:t>
            </a:r>
            <a:r>
              <a:rPr sz="2000" b="0">
                <a:latin typeface="仿宋" panose="02010609060101010101" charset="-122"/>
                <a:ea typeface="仿宋" panose="02010609060101010101" charset="-122"/>
                <a:sym typeface="+mn-ea"/>
              </a:rPr>
              <a:t>计划详情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、关注</a:t>
            </a:r>
            <a:r>
              <a:rPr lang="en-US" altLang="zh-CN"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SiKi</a:t>
            </a:r>
            <a:r>
              <a:rPr sz="2400" b="0">
                <a:latin typeface="仿宋" panose="02010609060101010101" charset="-122"/>
                <a:ea typeface="仿宋" panose="02010609060101010101" charset="-122"/>
                <a:sym typeface="+mn-ea"/>
              </a:rPr>
              <a:t>学院公众号，获取最新课程信息</a:t>
            </a:r>
            <a:endParaRPr sz="2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endParaRPr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图片 3" descr="请关注微信公众号sikiedu 接收最新Unity视频教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5" y="2887345"/>
            <a:ext cx="1564005" cy="1564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第二章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number</a:t>
            </a:r>
            <a:r>
              <a:rPr lang="zh-CN" altLang="en-US">
                <a:latin typeface="+mn-ea"/>
                <a:ea typeface="+mn-ea"/>
              </a:rPr>
              <a:t>数字类型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，数字的表示方式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4  0.4  4.45e-3		0.3e12       5E+20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，整数和小数都是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number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类型的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type(3) type(3.5)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，如果整数和小数的大小是一样的，那么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认为就是相等的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1==1.0     -3==-3.0	0.2e3==200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，如果我们想要区分整数和小数这两种类型，可以使用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math.type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函数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math.type(3) math.type(3.0)      integer float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1e3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表示一个小数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1000.0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6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，支持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16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进制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0xff 0x1A3 0x0.2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latin typeface="+mn-ea"/>
                <a:ea typeface="+mn-ea"/>
              </a:rPr>
              <a:t>数学运算</a:t>
            </a:r>
            <a:endParaRPr 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加减乘除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12+15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12.0+15.0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13.0+25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3*5.0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3.0/2.0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3/2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Lua5.3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中新增加了一个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//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向下取整整除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3//2	3.0//2	 6//2     6.0//2.0    -9//2    1.5//0.5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求余运算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3%2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x=math.pi	x-x%0.01	x-x%0.001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关系运算符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&lt;	&gt;	&lt;=	&gt;=	==	~=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返回值是一个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值（这里比较的是值的大小，对于他是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float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还是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integer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没什么影响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数学相关函数和变量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，一些函数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math.max	math.min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math.cos	math.tan 	math.asin......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常量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  <a:sym typeface="+mn-ea"/>
              </a:rPr>
              <a:t>math.pi 	math.huge	math.maxinteger		math.mininteger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，随机数生成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math.random		[0,1)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math.random(n)n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整数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[1,n]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整数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c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math.random(l,u)lu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整数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[l,u]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整数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设置随机数的种子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math.randomseed(os.time())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凑整函数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floor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向下取整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ceil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向上取整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modf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舍去小数部分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3.3 -3.3	3.3 -3.3	3.3  -3.3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如何四舍五入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math.floor(x+0.5)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第三章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字符串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定义：使用单引号或者双引号表示字符串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1,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替换字符串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 = “one string”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b=string.gsub(a,”one”,”another”)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print(a)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print(b)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，取得字符串的长度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#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print(#a)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print(#”good bye”)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，字符串组拼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“Hello”..”World”	“result is”..3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特殊字符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\a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响铃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\b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退格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\f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换页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\n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换行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\r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回车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\t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制表符 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\v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垂直制表符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\\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代表一个斜杠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\”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双引号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\'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单引号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如何表示多行字符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str =[[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mutli lines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]]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data=”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你打算佛了会计师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\z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的分水岭的开发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” 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\z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表示一行的结束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字符串操作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，组拼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..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print(10..20)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，把一个数字字符串转变成数字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tonumber(“  -3 ”)	tonumber(“13e3”)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tonumber(“10e”)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tonumber(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  <a:sym typeface="+mn-ea"/>
              </a:rPr>
              <a:t>“10010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”,2)	tonumber(“fff”,16)	tonumber(“-ZZ”,36)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tonumber(“987”,8)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，其他常用方法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string.rep(“abc”,3)	string.reverse(“A Long String”)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string.lower(“A Long String”)	string.upper(“A Long String”)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是什么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Lua 是一种轻量小巧的脚本语言，用标准C语言编写并以源代码形式开放， 其设计目的是为了嵌入应用程序中，从而为应用程序提供灵活的扩展和定制功能。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Lua 是巴西里约热内卢天主教大学（Pontifical Catholic University of Rio de Janeiro）里的一个研究小组，由Roberto Ierusalimschy、Waldemar Celes 和 Luiz Henrique de Figueiredo所组成并于1993年开发。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可以很方便的和其他程序进行集成（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c++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，，，，）</a:t>
            </a:r>
            <a:endParaRPr lang="en-US" altLang="zh-CN" sz="20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字符串操作常用方法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695825"/>
          </a:xfrm>
        </p:spPr>
        <p:txBody>
          <a:bodyPr>
            <a:normAutofit fontScale="90000" lnSpcReduction="2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，截取字符串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string.sub(s,i,j)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i , j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都表示第几个字符（这里是索引，这里的字符索引是从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开始的）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如果索引是负数，表示倒数第几个字符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 = “[in brackets]”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string.sub(s,2,-2)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从第二个字符到倒数第二个字符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string.sub(s,1,1)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从第一个字符到第一个字符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string.sub(s,-1,-1)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从倒数第一个字符数到倒数第一个字符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string.char(97)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把一个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值转换成对应的字符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string.char(97,98,99)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string.byte(“abc”)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把字符串里面的第一个字符转换成对应的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string.byte(“abc”,2)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把第二个字符转换成对应的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string.byte(“abc”,-1)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把倒数第一个字符转换成对应的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string.byte(“abc”,2,3)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把第二个和第三个转换成对应的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值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  <a:sym typeface="+mn-ea"/>
              </a:rPr>
              <a:t>字符串操作常用方法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string.format(“x = %d , y = %d , z = %x , a = %X , b = %f , c = %s”,20,20,20,20,”a str line”)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string.find(“Hello world”,wor)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查找到开始索引和结束索引，没查找到返回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string.gsub(“hello world”,”l”,”.”)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替换字符，返回替换后的字符串，并返回替换的个数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6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，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表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表在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中是一个非常重要的数据结构，也是最有权力的。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、我们可以使用表表示数组，集合，字典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.....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 table使用关联型数组，你可以用任意类型的值来作数组的索引，但这个值不能是 nil。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3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、Lua table 是不固定大小的，你可以根据自己需要进行扩容。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4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、表既不是值类型也不是变量，它是对象（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C#......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5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、Lua也是通过table来解决模块（module）、包（package）和对象（Object）的。 例如string.format 这里其实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string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并不是一个类，在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中没有类，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中使用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table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类实现类、面向对象这些概念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module package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相当于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里面的一个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dll 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一个命名空间，对类分类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这里就是对</a:t>
            </a: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分类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（</a:t>
            </a:r>
            <a:r>
              <a:rPr lang="en-US" altLang="zh-CN">
                <a:latin typeface="+mn-ea"/>
                <a:ea typeface="+mn-ea"/>
              </a:rPr>
              <a:t>Table</a:t>
            </a:r>
            <a:r>
              <a:rPr lang="zh-CN" altLang="en-US">
                <a:latin typeface="+mn-ea"/>
                <a:ea typeface="+mn-ea"/>
              </a:rPr>
              <a:t>）表的构造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 初始化表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mytable = {}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 指定值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mytable[1]= "Lua"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 移除引用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mytable = nil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-- lua 垃圾回收会释放内存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关于表的自动垃圾回收：当我们创建一个表a 并设置元素，然后将 a 赋值给 b，则 a 与 b 都指向同一个内存。如果 a 设置为 nil ，则 b 同样能访问 table 的元素。如果没有指定的变量指向a，Lua的垃圾回收机制会清理相对应的内存。 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+mn-ea"/>
                <a:ea typeface="+mn-ea"/>
              </a:rPr>
              <a:t>表的使用例子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http://www.runoob.com/lua/lua-tables.html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表的操作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http://www.runoob.com/lua/lua-tables.html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+mn-ea"/>
                <a:ea typeface="+mn-ea"/>
              </a:rPr>
              <a:t>Lua </a:t>
            </a:r>
            <a:r>
              <a:rPr lang="zh-CN" altLang="en-US">
                <a:latin typeface="+mn-ea"/>
                <a:ea typeface="+mn-ea"/>
              </a:rPr>
              <a:t>面向对象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、http://www.jellythink.com/archives/529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sz="1400" b="0">
                <a:latin typeface="仿宋" panose="02010609060101010101" charset="-122"/>
                <a:ea typeface="仿宋" panose="02010609060101010101" charset="-122"/>
              </a:rPr>
              <a:t>、http://www.runoob.com/lua/lua-object-oriented.html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266501" y="1867535"/>
            <a:ext cx="5738495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71B3B9"/>
                </a:solidFill>
                <a:latin typeface="Lato Black" panose="020F0A02020204030203" charset="0"/>
                <a:ea typeface="华文仿宋" panose="02010600040101010101" pitchFamily="2" charset="-122"/>
                <a:sym typeface="微软雅黑" panose="020B0503020204020204" pitchFamily="34" charset="-122"/>
              </a:rPr>
              <a:t>www.sikiedu.com</a:t>
            </a:r>
            <a:endParaRPr lang="en-US" sz="3200" dirty="0">
              <a:solidFill>
                <a:srgbClr val="71B3B9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3266548" y="3695839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9332384" y="37482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9205384" y="32021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254625">
            <a:off x="3234480" y="381553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欢迎关注</a:t>
            </a:r>
            <a:r>
              <a:rPr lang="en-US" altLang="zh-CN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siki</a:t>
            </a:r>
            <a:r>
              <a:rPr lang="zh-CN" altLang="en-US" sz="320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学院微信公众号！</a:t>
            </a:r>
            <a:endParaRPr lang="zh-CN" altLang="en-US" sz="320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401860" y="5343663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www.sikiedu.com</a:t>
            </a:r>
            <a:endParaRPr lang="zh-CN" altLang="en-US" sz="1400" dirty="0" smtClean="0">
              <a:solidFill>
                <a:srgbClr val="FFFFFF"/>
              </a:solidFill>
              <a:latin typeface="Bell MT" panose="02020503060305020303" pitchFamily="18" charset="0"/>
              <a:ea typeface="华文仿宋" panose="02010600040101010101" pitchFamily="2" charset="-122"/>
            </a:endParaRPr>
          </a:p>
        </p:txBody>
      </p:sp>
      <p:pic>
        <p:nvPicPr>
          <p:cNvPr id="2" name="图片 1" descr="请关注微信公众号sikiedu 接收最新Unity视频教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810" y="4351020"/>
            <a:ext cx="1564005" cy="156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应用场景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游戏开发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独立应用脚本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Web 应用脚本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扩展和数据库插件如：MySQL Proxy 和 MySQL WorkBench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sz="2000" b="0">
                <a:latin typeface="仿宋" panose="02010609060101010101" charset="-122"/>
                <a:ea typeface="仿宋" panose="02010609060101010101" charset="-122"/>
              </a:rPr>
              <a:t>安全系统，如入侵检测系统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en-US" altLang="zh-CN">
                <a:latin typeface="+mn-ea"/>
                <a:ea typeface="+mn-ea"/>
              </a:rPr>
              <a:t>C#</a:t>
            </a:r>
            <a:r>
              <a:rPr lang="zh-CN" altLang="en-US">
                <a:latin typeface="+mn-ea"/>
                <a:ea typeface="+mn-ea"/>
              </a:rPr>
              <a:t>的区别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可以在几乎所有的操作系统和平台进行编译运行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可以很方便的更新代码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更新了代码后，可以直接在手机上运行，不需要重新安装（后续的热更新方案）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C#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只能在特定的操作系统中进行编译成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dll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文件，然后打包进安装包在其他平台（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Android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）运行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在移动平台上不能更新替换已有的</a:t>
            </a:r>
            <a:r>
              <a:rPr lang="en-US" altLang="zh-CN" sz="2000" b="0">
                <a:latin typeface="仿宋" panose="02010609060101010101" charset="-122"/>
                <a:ea typeface="仿宋" panose="02010609060101010101" charset="-122"/>
              </a:rPr>
              <a:t>dll</a:t>
            </a:r>
            <a:r>
              <a:rPr sz="2000" b="0">
                <a:latin typeface="仿宋" panose="02010609060101010101" charset="-122"/>
                <a:ea typeface="仿宋" panose="02010609060101010101" charset="-122"/>
              </a:rPr>
              <a:t>文件，除非重新下载安装包</a:t>
            </a:r>
            <a:endParaRPr sz="20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endParaRPr sz="20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学习资料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/>
          <a:p>
            <a:pPr marL="457200" lvl="1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、《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Programming in Lua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》第四版</a:t>
            </a:r>
            <a:endParaRPr lang="zh-CN" altLang="en-US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  <a:hlinkClick r:id="rId1"/>
              </a:rPr>
              <a:t>http://www.runoob.com/lua/lua-tutorial.html</a:t>
            </a:r>
            <a:endParaRPr lang="zh-CN" altLang="en-US" b="0">
              <a:latin typeface="仿宋" panose="02010609060101010101" charset="-122"/>
              <a:ea typeface="仿宋" panose="02010609060101010101" charset="-122"/>
              <a:hlinkClick r:id="rId1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官网：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www.lua.org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Lua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中文网站：http://www.luaer.cn/</a:t>
            </a:r>
            <a:endParaRPr lang="zh-CN" altLang="en-US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Google </a:t>
            </a:r>
            <a:r>
              <a:rPr lang="zh-CN" altLang="en-US" b="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Baidu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环境安装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SciTE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Window 系统上安装 Lua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window下你可以使用一个叫"SciTE"的IDE环境来执行lua程序，下载地址为：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本站下载地址：LuaForWindows_v5.1.4-46.exe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Github 下载地址：https://github.com/rjpcomputing/luaforwindows/releases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Google Code下载地址 : 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https://code.google.com/p/luaforwindows/downloads/list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LuaDist(</a:t>
            </a:r>
            <a:r>
              <a:rPr b="0">
                <a:latin typeface="仿宋" panose="02010609060101010101" charset="-122"/>
                <a:ea typeface="仿宋" panose="02010609060101010101" charset="-122"/>
              </a:rPr>
              <a:t>官方推荐</a:t>
            </a: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  <a:p>
            <a:pPr marL="457200" lvl="1" indent="0">
              <a:buNone/>
            </a:pPr>
            <a:r>
              <a:rPr lang="en-US" altLang="zh-CN" b="0">
                <a:latin typeface="仿宋" panose="02010609060101010101" charset="-122"/>
                <a:ea typeface="仿宋" panose="02010609060101010101" charset="-122"/>
              </a:rPr>
              <a:t>http://luadist.org/</a:t>
            </a:r>
            <a:endParaRPr lang="en-US" altLang="zh-CN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第一个</a:t>
            </a:r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程序 </a:t>
            </a:r>
            <a:r>
              <a:rPr lang="en-US" altLang="zh-CN">
                <a:latin typeface="+mn-ea"/>
                <a:ea typeface="+mn-ea"/>
              </a:rPr>
              <a:t>- HelloWorld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en-US" b="0">
                <a:latin typeface="仿宋" panose="02010609060101010101" charset="-122"/>
                <a:ea typeface="仿宋" panose="02010609060101010101" charset="-122"/>
              </a:rPr>
              <a:t>print(“Hello World!”)</a:t>
            </a:r>
            <a:endParaRPr lang="en-US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+mn-ea"/>
                <a:ea typeface="+mn-ea"/>
              </a:rPr>
              <a:t>第二个</a:t>
            </a:r>
            <a:r>
              <a:rPr lang="en-US" altLang="zh-CN">
                <a:latin typeface="+mn-ea"/>
                <a:ea typeface="+mn-ea"/>
              </a:rPr>
              <a:t>Lua</a:t>
            </a:r>
            <a:r>
              <a:rPr lang="zh-CN" altLang="en-US">
                <a:latin typeface="+mn-ea"/>
                <a:ea typeface="+mn-ea"/>
              </a:rPr>
              <a:t>程序 </a:t>
            </a:r>
            <a:r>
              <a:rPr lang="en-US" altLang="zh-CN">
                <a:latin typeface="+mn-ea"/>
                <a:ea typeface="+mn-ea"/>
              </a:rPr>
              <a:t>- </a:t>
            </a:r>
            <a:r>
              <a:rPr lang="zh-CN" altLang="en-US">
                <a:latin typeface="+mn-ea"/>
                <a:ea typeface="+mn-ea"/>
              </a:rPr>
              <a:t>方法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20" y="2089785"/>
            <a:ext cx="9039860" cy="4343400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sz="1400" b="0">
                <a:latin typeface="仿宋" panose="02010609060101010101" charset="-122"/>
                <a:ea typeface="仿宋" panose="02010609060101010101" charset="-122"/>
              </a:rPr>
              <a:t>求阶乘</a:t>
            </a:r>
            <a:endParaRPr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function fact(n)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if(n==0)then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return 1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else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	return n*fact(n-1)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	end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end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print(“Enter a number:”)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a = io.read(“*n”)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  <a:p>
            <a:pPr marL="0" lvl="0" indent="0">
              <a:buNone/>
            </a:pPr>
            <a:r>
              <a:rPr lang="en-US" altLang="zh-CN" sz="1400" b="0">
                <a:latin typeface="仿宋" panose="02010609060101010101" charset="-122"/>
                <a:ea typeface="仿宋" panose="02010609060101010101" charset="-122"/>
              </a:rPr>
              <a:t>print(fact(a))</a:t>
            </a:r>
            <a:endParaRPr lang="en-US" altLang="zh-CN" sz="1400" b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13335" y="1871160"/>
            <a:ext cx="2988371" cy="0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" name="MH_Others_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240837" y="958984"/>
            <a:ext cx="0" cy="5596757"/>
          </a:xfrm>
          <a:prstGeom prst="line">
            <a:avLst/>
          </a:prstGeom>
          <a:noFill/>
          <a:ln w="127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1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2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3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4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5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1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2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3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4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5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6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6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0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71.xml><?xml version="1.0" encoding="utf-8"?>
<p:tagLst xmlns:p="http://schemas.openxmlformats.org/presentationml/2006/main">
  <p:tag name="MH" val="20150922141555"/>
  <p:tag name="MH_LIBRARY" val="GRAPHIC"/>
  <p:tag name="MH_ORDER" val="Freeform 2"/>
</p:tagLst>
</file>

<file path=ppt/tags/tag72.xml><?xml version="1.0" encoding="utf-8"?>
<p:tagLst xmlns:p="http://schemas.openxmlformats.org/presentationml/2006/main">
  <p:tag name="MH" val="20150922141555"/>
  <p:tag name="MH_LIBRARY" val="GRAPHIC"/>
  <p:tag name="MH_ORDER" val="Freeform 3"/>
</p:tagLst>
</file>

<file path=ppt/tags/tag73.xml><?xml version="1.0" encoding="utf-8"?>
<p:tagLst xmlns:p="http://schemas.openxmlformats.org/presentationml/2006/main">
  <p:tag name="MH" val="20150922141555"/>
  <p:tag name="MH_LIBRARY" val="GRAPHIC"/>
  <p:tag name="MH_ORDER" val="Freeform 4"/>
</p:tagLst>
</file>

<file path=ppt/tags/tag74.xml><?xml version="1.0" encoding="utf-8"?>
<p:tagLst xmlns:p="http://schemas.openxmlformats.org/presentationml/2006/main">
  <p:tag name="MH" val="20150922141555"/>
  <p:tag name="MH_LIBRARY" val="GRAPHIC"/>
  <p:tag name="MH_ORDER" val="文本框 5"/>
</p:tagLst>
</file>

<file path=ppt/tags/tag75.xml><?xml version="1.0" encoding="utf-8"?>
<p:tagLst xmlns:p="http://schemas.openxmlformats.org/presentationml/2006/main">
  <p:tag name="MH" val="20150922141555"/>
  <p:tag name="MH_LIBRARY" val="GRAPHIC"/>
  <p:tag name="MH_ORDER" val="文本框 6"/>
</p:tagLst>
</file>

<file path=ppt/tags/tag8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ags/tag9.xml><?xml version="1.0" encoding="utf-8"?>
<p:tagLst xmlns:p="http://schemas.openxmlformats.org/presentationml/2006/main">
  <p:tag name="MH" val="20150923215318"/>
  <p:tag name="MH_LIBRARY" val="CONTENTS"/>
  <p:tag name="MH_TYPE" val="OTHERS"/>
  <p:tag name="ID" val="547143"/>
</p:tagLst>
</file>

<file path=ppt/theme/theme1.xml><?xml version="1.0" encoding="utf-8"?>
<a:theme xmlns:a="http://schemas.openxmlformats.org/drawingml/2006/main" name="A000120140530A99PPBG">
  <a:themeElements>
    <a:clrScheme name="自定义 63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EB7B7"/>
      </a:accent1>
      <a:accent2>
        <a:srgbClr val="2FBF84"/>
      </a:accent2>
      <a:accent3>
        <a:srgbClr val="9BA207"/>
      </a:accent3>
      <a:accent4>
        <a:srgbClr val="FFBE16"/>
      </a:accent4>
      <a:accent5>
        <a:srgbClr val="FF7F41"/>
      </a:accent5>
      <a:accent6>
        <a:srgbClr val="FB83B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A000120150407A27KPBG</Template>
  <TotalTime>0</TotalTime>
  <Words>5596</Words>
  <Application>WPS 演示</Application>
  <PresentationFormat>宽屏</PresentationFormat>
  <Paragraphs>367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Calibri</vt:lpstr>
      <vt:lpstr>Webdings</vt:lpstr>
      <vt:lpstr>幼圆</vt:lpstr>
      <vt:lpstr>Agency FB</vt:lpstr>
      <vt:lpstr>仿宋</vt:lpstr>
      <vt:lpstr>Wingdings</vt:lpstr>
      <vt:lpstr>Arial Unicode MS</vt:lpstr>
      <vt:lpstr>Lato Black</vt:lpstr>
      <vt:lpstr>华文仿宋</vt:lpstr>
      <vt:lpstr>Calibri</vt:lpstr>
      <vt:lpstr>Bodoni MT Black</vt:lpstr>
      <vt:lpstr>Bell MT</vt:lpstr>
      <vt:lpstr>A000120140530A99PPBG</vt:lpstr>
      <vt:lpstr>SIKI学院 - Lua编程</vt:lpstr>
      <vt:lpstr>学前必读</vt:lpstr>
      <vt:lpstr>Lua是什么</vt:lpstr>
      <vt:lpstr>Lua应用场景</vt:lpstr>
      <vt:lpstr>Lua和C#的区别</vt:lpstr>
      <vt:lpstr>Lua学习资料</vt:lpstr>
      <vt:lpstr>Lua环境安装</vt:lpstr>
      <vt:lpstr>第一个Lua程序 - HelloWorld</vt:lpstr>
      <vt:lpstr>第二个Lua程序 - 方法</vt:lpstr>
      <vt:lpstr>Lua命名规则（标识符）</vt:lpstr>
      <vt:lpstr>代码注释</vt:lpstr>
      <vt:lpstr>代码结束符</vt:lpstr>
      <vt:lpstr>全局变量的使用和销毁</vt:lpstr>
      <vt:lpstr>Lua中的类型和值</vt:lpstr>
      <vt:lpstr>小例子</vt:lpstr>
      <vt:lpstr>nil 空类型</vt:lpstr>
      <vt:lpstr>boolean 布尔类型</vt:lpstr>
      <vt:lpstr>boolean 布尔类型</vt:lpstr>
      <vt:lpstr>练习</vt:lpstr>
      <vt:lpstr>第二章</vt:lpstr>
      <vt:lpstr>number数字类型</vt:lpstr>
      <vt:lpstr>数学运算</vt:lpstr>
      <vt:lpstr>关系运算符</vt:lpstr>
      <vt:lpstr>数学相关函数和变量</vt:lpstr>
      <vt:lpstr>凑整函数</vt:lpstr>
      <vt:lpstr>第三章</vt:lpstr>
      <vt:lpstr>字符串</vt:lpstr>
      <vt:lpstr>特殊字符</vt:lpstr>
      <vt:lpstr>字符串操作</vt:lpstr>
      <vt:lpstr>字符串操作常用方法</vt:lpstr>
      <vt:lpstr>字符串操作常用方法</vt:lpstr>
      <vt:lpstr>表</vt:lpstr>
      <vt:lpstr>（Table）表的构造</vt:lpstr>
      <vt:lpstr>表的使用例子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fredashen(沈凤)</dc:creator>
  <cp:lastModifiedBy>souke</cp:lastModifiedBy>
  <cp:revision>962</cp:revision>
  <dcterms:created xsi:type="dcterms:W3CDTF">2015-09-21T13:42:00Z</dcterms:created>
  <dcterms:modified xsi:type="dcterms:W3CDTF">2017-08-24T06:41:29Z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