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1"/>
  </p:notesMasterIdLst>
  <p:sldIdLst>
    <p:sldId id="486" r:id="rId2"/>
    <p:sldId id="487" r:id="rId3"/>
    <p:sldId id="291" r:id="rId4"/>
    <p:sldId id="489" r:id="rId5"/>
    <p:sldId id="491" r:id="rId6"/>
    <p:sldId id="492" r:id="rId7"/>
    <p:sldId id="521" r:id="rId8"/>
    <p:sldId id="522" r:id="rId9"/>
    <p:sldId id="501" r:id="rId10"/>
    <p:sldId id="496" r:id="rId11"/>
    <p:sldId id="494" r:id="rId12"/>
    <p:sldId id="500" r:id="rId13"/>
    <p:sldId id="502" r:id="rId14"/>
    <p:sldId id="509" r:id="rId15"/>
    <p:sldId id="508" r:id="rId16"/>
    <p:sldId id="511" r:id="rId17"/>
    <p:sldId id="512" r:id="rId18"/>
    <p:sldId id="513" r:id="rId19"/>
    <p:sldId id="510" r:id="rId20"/>
    <p:sldId id="524" r:id="rId21"/>
    <p:sldId id="526" r:id="rId22"/>
    <p:sldId id="520" r:id="rId23"/>
    <p:sldId id="514" r:id="rId24"/>
    <p:sldId id="517" r:id="rId25"/>
    <p:sldId id="515" r:id="rId26"/>
    <p:sldId id="516" r:id="rId27"/>
    <p:sldId id="525" r:id="rId28"/>
    <p:sldId id="518" r:id="rId29"/>
    <p:sldId id="519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lang="zh-CN" altLang="en-US" sz="2200" b="1" kern="1200">
        <a:solidFill>
          <a:schemeClr val="tx2"/>
        </a:solidFill>
        <a:latin typeface="Consolas"/>
        <a:ea typeface="宋体"/>
        <a:cs typeface="+mn-cs"/>
        <a:sym typeface="Consola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4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4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4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4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A000"/>
    <a:srgbClr val="00C800"/>
    <a:srgbClr val="FF0000"/>
    <a:srgbClr val="009600"/>
    <a:srgbClr val="FF5050"/>
    <a:srgbClr val="FFFF99"/>
    <a:srgbClr val="FFFF66"/>
    <a:srgbClr val="FF00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45" autoAdjust="0"/>
    <p:restoredTop sz="90476" autoAdjust="0"/>
  </p:normalViewPr>
  <p:slideViewPr>
    <p:cSldViewPr>
      <p:cViewPr varScale="1">
        <p:scale>
          <a:sx n="55" d="100"/>
          <a:sy n="55" d="100"/>
        </p:scale>
        <p:origin x="-942" y="-96"/>
      </p:cViewPr>
      <p:guideLst>
        <p:guide orient="horz" pos="799"/>
        <p:guide orient="horz" pos="402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9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AACC-01C8-45AD-9DE6-7F09285A21F5}" type="datetimeFigureOut">
              <a:rPr lang="zh-CN" altLang="en-US" smtClean="0"/>
              <a:pPr/>
              <a:t>2015/3/11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E3BA1-0BF6-4BB5-938A-750B44BA78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0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http://brow.data.cnzz.com/main.php?s=brow&amp;uv=0&amp;type=2</a:t>
            </a:r>
          </a:p>
          <a:p>
            <a:r>
              <a:rPr lang="en-US" altLang="zh-CN" smtClean="0"/>
              <a:t>http://data.cnzz.com/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系列浏览器的使用率总份额为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43.75%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，相对上月数据降低了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2.39%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。从今年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月起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系列浏览器的总使用率已连续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个月降低；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系列浏览器的占有率总份额为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42.93%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，相对上月数据降低了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0.22%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。本月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系列浏览器之中，最主要的版本仍然是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IE8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，其使用率在本月为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16.57%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，基本与上月持平。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IE6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两个版本本月的使用率分别为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12.60%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8.55%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，相比上月分别降低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1.03%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1.69%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系列的其他两个主要版本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IE9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IE10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的本月使用份额分别为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3.90%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2.13%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，相对上月数据均为小幅上升。其中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IE10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版本在此前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个月中一直保持上升，本月数据为今年最高。而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IE11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正式版本浏览器上月已经发布，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CNZZ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数据中心也将会在今后对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IE11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的版本的相关数据进行研究。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31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http://news.netcraft.com/archives/category/web-server-survey/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http://www.admin10000.com/document/4479.html</a:t>
            </a:r>
          </a:p>
          <a:p>
            <a:r>
              <a:rPr lang="en-US" altLang="zh-CN" smtClean="0"/>
              <a:t>https://plumbr.eu/blog/most-popular-application-servers-in-2014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5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http://httpd.apache.org/</a:t>
            </a:r>
          </a:p>
          <a:p>
            <a:r>
              <a:rPr lang="en-US" altLang="zh-CN" smtClean="0"/>
              <a:t>www.apache.org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http://www.cnblogs.com/chenwenbiao/archive/2011/08/11/2134503.html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getMethod.setRequestHeader("Accept-Encoding","gzip, deflate");  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7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https://www.netmarketshare.com/browser-market-share.aspx?qprid=2&amp;qpcustomd=0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95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buSzPct val="90000"/>
              <a:buFont typeface="Wingdings" pitchFamily="2" charset="2"/>
              <a:buChar char="n"/>
              <a:defRPr sz="2800" b="1">
                <a:latin typeface="Consolas"/>
                <a:ea typeface="宋体"/>
                <a:sym typeface="Consolas"/>
              </a:defRPr>
            </a:lvl1pPr>
            <a:lvl2pPr>
              <a:spcBef>
                <a:spcPts val="300"/>
              </a:spcBef>
              <a:spcAft>
                <a:spcPts val="600"/>
              </a:spcAft>
              <a:buSzPct val="85000"/>
              <a:buFont typeface="Wingdings" pitchFamily="2" charset="2"/>
              <a:buChar char="p"/>
              <a:defRPr sz="2400" b="1">
                <a:latin typeface="Consolas"/>
                <a:ea typeface="宋体"/>
                <a:sym typeface="Consola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defRPr/>
            </a:pPr>
            <a:endParaRPr lang="zh-CN" altLang="en-US" sz="2400" b="0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  <p:sp>
        <p:nvSpPr>
          <p:cNvPr id="21512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defRPr/>
            </a:pPr>
            <a:endParaRPr lang="zh-CN" altLang="en-US" sz="2400" b="0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  <p:sp>
        <p:nvSpPr>
          <p:cNvPr id="21513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defRPr/>
            </a:pPr>
            <a:endParaRPr lang="zh-CN" altLang="en-US" sz="2400" b="0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marketshare.com/browser-market-share.aspx?qprid=2&amp;qpcustomd=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row.data.cnzz.com/main.php?s=brow&amp;uv=0&amp;type=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ltGray">
          <a:xfrm rot="5400000">
            <a:off x="-2465388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ltGray">
          <a:xfrm rot="5400000" flipH="1">
            <a:off x="-2017712" y="2062162"/>
            <a:ext cx="4032250" cy="3930651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0">
            <a:gsLst>
              <a:gs pos="0">
                <a:schemeClr val="bg1">
                  <a:gamma/>
                  <a:tint val="42353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Web</a:t>
            </a:r>
            <a:r>
              <a:rPr kumimoji="1" lang="zh-CN" altLang="en-US" sz="5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程序设计</a:t>
            </a:r>
            <a:endParaRPr kumimoji="1" lang="zh-CN" altLang="en-US" sz="5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gray">
          <a:xfrm>
            <a:off x="2380041" y="4421198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>
                <a:solidFill>
                  <a:srgbClr val="0000FF"/>
                </a:solidFill>
                <a:latin typeface="Consolas"/>
                <a:sym typeface="Consolas"/>
              </a:rPr>
              <a:t>第</a:t>
            </a:r>
            <a:r>
              <a:rPr lang="en-US" altLang="zh-CN" smtClean="0">
                <a:solidFill>
                  <a:srgbClr val="0000FF"/>
                </a:solidFill>
                <a:latin typeface="Consolas"/>
                <a:sym typeface="Consolas"/>
              </a:rPr>
              <a:t>5</a:t>
            </a:r>
            <a:r>
              <a:rPr lang="zh-CN" altLang="en-US" smtClean="0">
                <a:solidFill>
                  <a:srgbClr val="0000FF"/>
                </a:solidFill>
                <a:latin typeface="Consolas"/>
                <a:sym typeface="Consolas"/>
              </a:rPr>
              <a:t>章</a:t>
            </a:r>
            <a:r>
              <a:rPr smtClean="0">
                <a:solidFill>
                  <a:srgbClr val="0000FF"/>
                </a:solidFill>
                <a:latin typeface="Consolas"/>
                <a:sym typeface="Consolas"/>
              </a:rPr>
              <a:t> </a:t>
            </a:r>
            <a:r>
              <a:rPr lang="en-US" altLang="zh-CN" smtClean="0">
                <a:solidFill>
                  <a:srgbClr val="0000FF"/>
                </a:solidFill>
                <a:latin typeface="Consolas"/>
                <a:sym typeface="Consolas"/>
              </a:rPr>
              <a:t>PHP</a:t>
            </a:r>
            <a:r>
              <a:rPr lang="zh-CN" altLang="en-US" smtClean="0">
                <a:solidFill>
                  <a:srgbClr val="0000FF"/>
                </a:solidFill>
                <a:latin typeface="Consolas"/>
                <a:sym typeface="Consolas"/>
              </a:rPr>
              <a:t>技术</a:t>
            </a:r>
            <a:endParaRPr dirty="0">
              <a:solidFill>
                <a:srgbClr val="0000FF"/>
              </a:solidFill>
              <a:latin typeface="Consolas"/>
              <a:sym typeface="Consolas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2481112" y="3705070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altLang="zh-CN">
                <a:solidFill>
                  <a:srgbClr val="0000FF"/>
                </a:solidFill>
                <a:latin typeface="Consolas"/>
                <a:sym typeface="Consolas"/>
              </a:rPr>
              <a:t>第</a:t>
            </a:r>
            <a:r>
              <a:rPr lang="en-US" altLang="zh-CN" smtClean="0">
                <a:solidFill>
                  <a:srgbClr val="0000FF"/>
                </a:solidFill>
                <a:latin typeface="Consolas"/>
                <a:sym typeface="Consolas"/>
              </a:rPr>
              <a:t>4</a:t>
            </a:r>
            <a:r>
              <a:rPr lang="zh-CN" altLang="en-US" smtClean="0">
                <a:solidFill>
                  <a:srgbClr val="0000FF"/>
                </a:solidFill>
                <a:latin typeface="Consolas"/>
                <a:sym typeface="Consolas"/>
              </a:rPr>
              <a:t>章</a:t>
            </a:r>
            <a:r>
              <a:rPr smtClean="0">
                <a:solidFill>
                  <a:srgbClr val="0000FF"/>
                </a:solidFill>
                <a:latin typeface="Consolas"/>
                <a:sym typeface="Consolas"/>
              </a:rPr>
              <a:t> </a:t>
            </a:r>
            <a:r>
              <a:rPr lang="en-US" altLang="zh-CN" smtClean="0">
                <a:solidFill>
                  <a:srgbClr val="0000FF"/>
                </a:solidFill>
                <a:latin typeface="Consolas"/>
                <a:sym typeface="Consolas"/>
              </a:rPr>
              <a:t>JavaScript</a:t>
            </a:r>
            <a:r>
              <a:rPr lang="zh-CN" altLang="en-US" smtClean="0">
                <a:solidFill>
                  <a:srgbClr val="0000FF"/>
                </a:solidFill>
                <a:latin typeface="Consolas"/>
                <a:sym typeface="Consolas"/>
              </a:rPr>
              <a:t>与</a:t>
            </a:r>
            <a:r>
              <a:rPr lang="en-US" altLang="zh-CN" smtClean="0">
                <a:solidFill>
                  <a:srgbClr val="0000FF"/>
                </a:solidFill>
                <a:latin typeface="Consolas"/>
                <a:sym typeface="Consolas"/>
              </a:rPr>
              <a:t>JQuery</a:t>
            </a:r>
            <a:endParaRPr dirty="0">
              <a:solidFill>
                <a:srgbClr val="0000FF"/>
              </a:solidFill>
              <a:latin typeface="Consolas"/>
              <a:sym typeface="Consola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2389533" y="2976500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zh-CN" dirty="0">
              <a:solidFill>
                <a:srgbClr val="0000FF"/>
              </a:solidFill>
              <a:latin typeface="Consolas"/>
              <a:sym typeface="Consolas"/>
            </a:endParaRPr>
          </a:p>
          <a:p>
            <a:r>
              <a:rPr altLang="zh-CN">
                <a:solidFill>
                  <a:srgbClr val="0000FF"/>
                </a:solidFill>
                <a:latin typeface="Consolas"/>
                <a:sym typeface="Consolas"/>
              </a:rPr>
              <a:t>第</a:t>
            </a:r>
            <a:r>
              <a:rPr lang="en-US" altLang="zh-CN" smtClean="0">
                <a:solidFill>
                  <a:srgbClr val="0000FF"/>
                </a:solidFill>
                <a:latin typeface="Consolas"/>
                <a:sym typeface="Consolas"/>
              </a:rPr>
              <a:t>3</a:t>
            </a:r>
            <a:r>
              <a:rPr lang="zh-CN" altLang="en-US" smtClean="0">
                <a:solidFill>
                  <a:srgbClr val="0000FF"/>
                </a:solidFill>
                <a:latin typeface="Consolas"/>
                <a:sym typeface="Consolas"/>
              </a:rPr>
              <a:t>章</a:t>
            </a:r>
            <a:r>
              <a:rPr smtClean="0">
                <a:solidFill>
                  <a:srgbClr val="0000FF"/>
                </a:solidFill>
                <a:latin typeface="Consolas"/>
                <a:sym typeface="Consolas"/>
              </a:rPr>
              <a:t> </a:t>
            </a:r>
            <a:r>
              <a:rPr lang="zh-CN" altLang="en-US" smtClean="0">
                <a:solidFill>
                  <a:srgbClr val="0000FF"/>
                </a:solidFill>
                <a:latin typeface="Consolas"/>
                <a:sym typeface="Consolas"/>
              </a:rPr>
              <a:t>层叠样式</a:t>
            </a:r>
            <a:r>
              <a:rPr lang="en-US" altLang="zh-CN" smtClean="0">
                <a:solidFill>
                  <a:srgbClr val="0000FF"/>
                </a:solidFill>
                <a:latin typeface="Consolas"/>
                <a:sym typeface="Consolas"/>
              </a:rPr>
              <a:t>CSS</a:t>
            </a:r>
            <a:endParaRPr dirty="0">
              <a:solidFill>
                <a:srgbClr val="0000FF"/>
              </a:solidFill>
              <a:latin typeface="Consolas"/>
              <a:sym typeface="Consolas"/>
            </a:endParaRPr>
          </a:p>
          <a:p>
            <a:endParaRPr lang="en-US" altLang="zh-CN" dirty="0">
              <a:solidFill>
                <a:srgbClr val="0000FF"/>
              </a:solidFill>
              <a:latin typeface="Consolas"/>
              <a:sym typeface="Consolas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1970599" y="2274056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rgbClr val="0000FF"/>
                </a:solidFill>
                <a:latin typeface="Consolas"/>
                <a:sym typeface="Consolas"/>
              </a:rPr>
              <a:t>第</a:t>
            </a:r>
            <a:r>
              <a:rPr lang="en-US" altLang="zh-CN" smtClean="0">
                <a:solidFill>
                  <a:srgbClr val="0000FF"/>
                </a:solidFill>
                <a:latin typeface="Consolas"/>
                <a:sym typeface="Consolas"/>
              </a:rPr>
              <a:t>2</a:t>
            </a:r>
            <a:r>
              <a:rPr lang="zh-CN" altLang="en-US" smtClean="0">
                <a:solidFill>
                  <a:srgbClr val="0000FF"/>
                </a:solidFill>
                <a:latin typeface="Consolas"/>
                <a:sym typeface="Consolas"/>
              </a:rPr>
              <a:t>章 </a:t>
            </a:r>
            <a:r>
              <a:rPr lang="en-US" altLang="zh-CN" smtClean="0">
                <a:solidFill>
                  <a:srgbClr val="0000FF"/>
                </a:solidFill>
                <a:latin typeface="Consolas"/>
                <a:sym typeface="Consolas"/>
              </a:rPr>
              <a:t>XHTML</a:t>
            </a:r>
            <a:r>
              <a:rPr lang="zh-CN" altLang="en-US" smtClean="0">
                <a:solidFill>
                  <a:srgbClr val="0000FF"/>
                </a:solidFill>
                <a:latin typeface="Consolas"/>
                <a:sym typeface="Consolas"/>
              </a:rPr>
              <a:t> </a:t>
            </a:r>
            <a:endParaRPr lang="zh-CN" altLang="en-US" dirty="0">
              <a:solidFill>
                <a:srgbClr val="0000FF"/>
              </a:solidFill>
              <a:latin typeface="Consolas"/>
              <a:sym typeface="Consolas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gray">
          <a:xfrm>
            <a:off x="1238224" y="1571612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zh-CN" dirty="0">
              <a:solidFill>
                <a:srgbClr val="0000FF"/>
              </a:solidFill>
              <a:latin typeface="Consolas"/>
              <a:sym typeface="Consolas"/>
            </a:endParaRPr>
          </a:p>
          <a:p>
            <a:r>
              <a:rPr lang="zh-CN" altLang="en-US">
                <a:solidFill>
                  <a:srgbClr val="0000FF"/>
                </a:solidFill>
                <a:latin typeface="Consolas"/>
                <a:sym typeface="Consolas"/>
              </a:rPr>
              <a:t>第</a:t>
            </a:r>
            <a:r>
              <a:rPr lang="en-US" altLang="zh-CN" smtClean="0">
                <a:solidFill>
                  <a:srgbClr val="0000FF"/>
                </a:solidFill>
                <a:latin typeface="Consolas"/>
                <a:sym typeface="Consolas"/>
              </a:rPr>
              <a:t>1</a:t>
            </a:r>
            <a:r>
              <a:rPr lang="zh-CN" altLang="en-US" smtClean="0">
                <a:solidFill>
                  <a:srgbClr val="0000FF"/>
                </a:solidFill>
                <a:latin typeface="Consolas"/>
                <a:sym typeface="Consolas"/>
              </a:rPr>
              <a:t>章 基础知识 </a:t>
            </a:r>
            <a:endParaRPr lang="zh-CN" altLang="en-US" dirty="0">
              <a:solidFill>
                <a:srgbClr val="0000FF"/>
              </a:solidFill>
              <a:latin typeface="Consolas"/>
              <a:sym typeface="Consolas"/>
            </a:endParaRPr>
          </a:p>
          <a:p>
            <a:endParaRPr lang="en-US" altLang="zh-CN" dirty="0">
              <a:solidFill>
                <a:srgbClr val="0000FF"/>
              </a:solidFill>
              <a:latin typeface="Consolas"/>
              <a:sym typeface="Consolas"/>
            </a:endParaRP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857224" y="1660509"/>
            <a:ext cx="381000" cy="381000"/>
            <a:chOff x="2078" y="1680"/>
            <a:chExt cx="1615" cy="1615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1603853" y="2330574"/>
            <a:ext cx="381000" cy="381000"/>
            <a:chOff x="2078" y="1680"/>
            <a:chExt cx="1615" cy="1615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2000232" y="3071810"/>
            <a:ext cx="381000" cy="381000"/>
            <a:chOff x="2078" y="1680"/>
            <a:chExt cx="1615" cy="1615"/>
          </a:xfrm>
        </p:grpSpPr>
        <p:sp>
          <p:nvSpPr>
            <p:cNvPr id="25" name="Oval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2098354" y="3762380"/>
            <a:ext cx="381000" cy="381000"/>
            <a:chOff x="2078" y="1680"/>
            <a:chExt cx="1615" cy="1615"/>
          </a:xfrm>
        </p:grpSpPr>
        <p:sp>
          <p:nvSpPr>
            <p:cNvPr id="32" name="Oval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2014885" y="4461381"/>
            <a:ext cx="355600" cy="381000"/>
            <a:chOff x="2078" y="1680"/>
            <a:chExt cx="1615" cy="1615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AutoShape 5"/>
          <p:cNvSpPr>
            <a:spLocks noChangeArrowheads="1"/>
          </p:cNvSpPr>
          <p:nvPr/>
        </p:nvSpPr>
        <p:spPr bwMode="gray">
          <a:xfrm>
            <a:off x="1420606" y="5786277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smtClean="0">
                <a:solidFill>
                  <a:srgbClr val="0000FF"/>
                </a:solidFill>
                <a:latin typeface="Consolas"/>
                <a:sym typeface="Consolas"/>
              </a:rPr>
              <a:t>第</a:t>
            </a:r>
            <a:r>
              <a:rPr lang="en-US" altLang="zh-CN" smtClean="0">
                <a:solidFill>
                  <a:srgbClr val="0000FF"/>
                </a:solidFill>
                <a:latin typeface="Consolas"/>
                <a:sym typeface="Consolas"/>
              </a:rPr>
              <a:t>7</a:t>
            </a:r>
            <a:r>
              <a:rPr lang="zh-CN" altLang="en-US" smtClean="0">
                <a:solidFill>
                  <a:srgbClr val="0000FF"/>
                </a:solidFill>
                <a:latin typeface="Consolas"/>
                <a:sym typeface="Consolas"/>
              </a:rPr>
              <a:t>章</a:t>
            </a:r>
            <a:r>
              <a:rPr smtClean="0">
                <a:solidFill>
                  <a:srgbClr val="0000FF"/>
                </a:solidFill>
                <a:latin typeface="Consolas"/>
                <a:sym typeface="Consolas"/>
              </a:rPr>
              <a:t> </a:t>
            </a:r>
            <a:r>
              <a:rPr lang="en-US" altLang="zh-CN" smtClean="0">
                <a:solidFill>
                  <a:srgbClr val="0000FF"/>
                </a:solidFill>
                <a:latin typeface="Consolas"/>
                <a:sym typeface="Consolas"/>
              </a:rPr>
              <a:t>AJAX</a:t>
            </a:r>
            <a:r>
              <a:rPr lang="zh-CN" altLang="en-US" smtClean="0">
                <a:solidFill>
                  <a:srgbClr val="0000FF"/>
                </a:solidFill>
                <a:latin typeface="Consolas"/>
                <a:sym typeface="Consolas"/>
              </a:rPr>
              <a:t>与</a:t>
            </a:r>
            <a:r>
              <a:rPr lang="en-US" altLang="zh-CN" smtClean="0">
                <a:solidFill>
                  <a:srgbClr val="0000FF"/>
                </a:solidFill>
                <a:latin typeface="Consolas"/>
                <a:sym typeface="Consolas"/>
              </a:rPr>
              <a:t>ExtJS</a:t>
            </a:r>
            <a:r>
              <a:rPr smtClean="0">
                <a:solidFill>
                  <a:srgbClr val="0000FF"/>
                </a:solidFill>
                <a:latin typeface="Consolas"/>
                <a:sym typeface="Consolas"/>
              </a:rPr>
              <a:t> </a:t>
            </a:r>
            <a:endParaRPr dirty="0">
              <a:solidFill>
                <a:srgbClr val="0000FF"/>
              </a:solidFill>
              <a:latin typeface="Consolas"/>
              <a:sym typeface="Consolas"/>
            </a:endParaRPr>
          </a:p>
        </p:txBody>
      </p:sp>
      <p:grpSp>
        <p:nvGrpSpPr>
          <p:cNvPr id="46" name="Group 38"/>
          <p:cNvGrpSpPr>
            <a:grpSpLocks/>
          </p:cNvGrpSpPr>
          <p:nvPr/>
        </p:nvGrpSpPr>
        <p:grpSpPr bwMode="auto">
          <a:xfrm>
            <a:off x="1071538" y="5822427"/>
            <a:ext cx="355600" cy="381000"/>
            <a:chOff x="2078" y="1680"/>
            <a:chExt cx="1615" cy="1615"/>
          </a:xfrm>
        </p:grpSpPr>
        <p:sp>
          <p:nvSpPr>
            <p:cNvPr id="47" name="Oval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Oval 4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chemeClr val="accent2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" name="AutoShape 5"/>
          <p:cNvSpPr>
            <a:spLocks noChangeArrowheads="1"/>
          </p:cNvSpPr>
          <p:nvPr/>
        </p:nvSpPr>
        <p:spPr bwMode="gray">
          <a:xfrm>
            <a:off x="2103919" y="5083832"/>
            <a:ext cx="44196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smtClean="0">
                <a:solidFill>
                  <a:srgbClr val="0000FF"/>
                </a:solidFill>
                <a:latin typeface="Consolas"/>
                <a:sym typeface="Consolas"/>
              </a:rPr>
              <a:t>第</a:t>
            </a:r>
            <a:r>
              <a:rPr lang="en-US" altLang="zh-CN" smtClean="0">
                <a:solidFill>
                  <a:srgbClr val="0000FF"/>
                </a:solidFill>
                <a:latin typeface="Consolas"/>
                <a:sym typeface="Consolas"/>
              </a:rPr>
              <a:t>6</a:t>
            </a:r>
            <a:r>
              <a:rPr lang="zh-CN" altLang="en-US" smtClean="0">
                <a:solidFill>
                  <a:srgbClr val="0000FF"/>
                </a:solidFill>
                <a:latin typeface="Consolas"/>
                <a:sym typeface="Consolas"/>
              </a:rPr>
              <a:t>章</a:t>
            </a:r>
            <a:r>
              <a:rPr smtClean="0">
                <a:solidFill>
                  <a:srgbClr val="0000FF"/>
                </a:solidFill>
                <a:latin typeface="Consolas"/>
                <a:sym typeface="Consolas"/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PHP</a:t>
            </a:r>
            <a:r>
              <a:rPr lang="zh-CN" altLang="en-US" smtClean="0">
                <a:solidFill>
                  <a:srgbClr val="0000FF"/>
                </a:solidFill>
              </a:rPr>
              <a:t>与</a:t>
            </a:r>
            <a:r>
              <a:rPr lang="en-US" altLang="zh-CN" smtClean="0">
                <a:solidFill>
                  <a:srgbClr val="0000FF"/>
                </a:solidFill>
              </a:rPr>
              <a:t>MySQL</a:t>
            </a:r>
            <a:endParaRPr dirty="0">
              <a:solidFill>
                <a:srgbClr val="0000FF"/>
              </a:solidFill>
              <a:latin typeface="Consolas"/>
              <a:sym typeface="Consolas"/>
            </a:endParaRPr>
          </a:p>
        </p:txBody>
      </p:sp>
      <p:grpSp>
        <p:nvGrpSpPr>
          <p:cNvPr id="54" name="Group 38"/>
          <p:cNvGrpSpPr>
            <a:grpSpLocks/>
          </p:cNvGrpSpPr>
          <p:nvPr/>
        </p:nvGrpSpPr>
        <p:grpSpPr bwMode="auto">
          <a:xfrm>
            <a:off x="1748319" y="5130449"/>
            <a:ext cx="355600" cy="381001"/>
            <a:chOff x="2078" y="1680"/>
            <a:chExt cx="1615" cy="1615"/>
          </a:xfrm>
        </p:grpSpPr>
        <p:sp>
          <p:nvSpPr>
            <p:cNvPr id="55" name="Oval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Oval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Oval 4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Oval 4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B0F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2910" y="811870"/>
          <a:ext cx="7858179" cy="583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4578"/>
                <a:gridCol w="2071702"/>
                <a:gridCol w="3571899"/>
              </a:tblGrid>
              <a:tr h="203200"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latin typeface="Consolas"/>
                          <a:ea typeface="宋体"/>
                          <a:sym typeface="Consolas"/>
                        </a:rPr>
                        <a:t>网站名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latin typeface="Consolas"/>
                          <a:ea typeface="宋体"/>
                          <a:sym typeface="Consolas"/>
                        </a:rPr>
                        <a:t>操作系统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latin typeface="Consolas"/>
                          <a:ea typeface="宋体"/>
                          <a:sym typeface="Consolas"/>
                        </a:rPr>
                        <a:t>W</a:t>
                      </a:r>
                      <a:r>
                        <a:rPr lang="en-US" sz="2400" b="1" smtClean="0">
                          <a:latin typeface="Consolas"/>
                          <a:ea typeface="宋体"/>
                          <a:sym typeface="Consolas"/>
                        </a:rPr>
                        <a:t>eb</a:t>
                      </a:r>
                      <a:r>
                        <a:rPr lang="zh-CN" altLang="en-US" sz="2400" b="1">
                          <a:latin typeface="Consolas"/>
                          <a:ea typeface="宋体"/>
                          <a:sym typeface="Consolas"/>
                        </a:rPr>
                        <a:t>服务器</a:t>
                      </a:r>
                    </a:p>
                  </a:txBody>
                  <a:tcPr marL="50800" marR="50800" marT="25400" marB="25400"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latin typeface="Consolas"/>
                          <a:ea typeface="宋体"/>
                          <a:sym typeface="Consolas"/>
                        </a:rPr>
                        <a:t>搜狐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latin typeface="Consolas"/>
                          <a:ea typeface="+mn-ea"/>
                          <a:sym typeface="Consolas"/>
                        </a:rPr>
                        <a:t>Linux</a:t>
                      </a:r>
                      <a:endParaRPr lang="en-US" sz="2400" b="1"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apache 1.3.37</a:t>
                      </a:r>
                    </a:p>
                  </a:txBody>
                  <a:tcPr marL="50800" marR="50800" marT="25400" marB="25400"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latin typeface="Consolas"/>
                          <a:ea typeface="宋体"/>
                          <a:sym typeface="Consolas"/>
                        </a:rPr>
                        <a:t>新浪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latin typeface="Consolas"/>
                          <a:ea typeface="+mn-ea"/>
                          <a:sym typeface="Consolas"/>
                        </a:rPr>
                        <a:t>Linux</a:t>
                      </a:r>
                      <a:endParaRPr lang="en-US" sz="2400" b="1"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apache 2.0.54</a:t>
                      </a:r>
                    </a:p>
                  </a:txBody>
                  <a:tcPr marL="50800" marR="50800" marT="25400" marB="25400"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latin typeface="Consolas"/>
                          <a:ea typeface="宋体"/>
                          <a:sym typeface="Consolas"/>
                        </a:rPr>
                        <a:t>迅雷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latin typeface="Consolas"/>
                          <a:ea typeface="+mn-ea"/>
                          <a:sym typeface="Consolas"/>
                        </a:rPr>
                        <a:t>Linux</a:t>
                      </a:r>
                      <a:endParaRPr lang="en-US" sz="2400" b="1"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nginx 0.6.31</a:t>
                      </a:r>
                    </a:p>
                  </a:txBody>
                  <a:tcPr marL="50800" marR="50800" marT="25400" marB="25400"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latin typeface="Consolas"/>
                          <a:ea typeface="宋体"/>
                          <a:sym typeface="Consolas"/>
                        </a:rPr>
                        <a:t>163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latin typeface="Consolas"/>
                          <a:ea typeface="+mn-ea"/>
                          <a:sym typeface="Consolas"/>
                        </a:rPr>
                        <a:t>Linux</a:t>
                      </a:r>
                      <a:endParaRPr lang="en-US" sz="2400" b="1"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apache 2.2.6</a:t>
                      </a:r>
                    </a:p>
                  </a:txBody>
                  <a:tcPr marL="50800" marR="50800" marT="25400" marB="25400"/>
                </a:tc>
              </a:tr>
              <a:tr h="203200"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latin typeface="Consolas"/>
                          <a:ea typeface="宋体"/>
                          <a:sym typeface="Consolas"/>
                        </a:rPr>
                        <a:t>百度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unknown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BWS 1.0</a:t>
                      </a:r>
                    </a:p>
                  </a:txBody>
                  <a:tcPr marL="50800" marR="50800" marT="25400" marB="25400"/>
                </a:tc>
              </a:tr>
              <a:tr h="20320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Google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latin typeface="Consolas"/>
                          <a:ea typeface="+mn-ea"/>
                          <a:sym typeface="Consolas"/>
                        </a:rPr>
                        <a:t>Linux</a:t>
                      </a:r>
                      <a:endParaRPr lang="en-US" sz="2400" b="1"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gws</a:t>
                      </a:r>
                    </a:p>
                  </a:txBody>
                  <a:tcPr marL="50800" marR="50800" marT="25400" marB="25400"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Sougou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FreeBSD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apache 2.2.4</a:t>
                      </a:r>
                    </a:p>
                  </a:txBody>
                  <a:tcPr marL="50800" marR="50800" marT="25400" marB="25400"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Hao123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Linux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apache 2.2.4</a:t>
                      </a:r>
                    </a:p>
                  </a:txBody>
                  <a:tcPr marL="50800" marR="50800" marT="25400" marB="25400"/>
                </a:tc>
              </a:tr>
              <a:tr h="20320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latin typeface="Consolas"/>
                          <a:ea typeface="宋体"/>
                          <a:sym typeface="Consolas"/>
                        </a:rPr>
                        <a:t>126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Linux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apache</a:t>
                      </a:r>
                    </a:p>
                  </a:txBody>
                  <a:tcPr marL="50800" marR="50800" marT="25400" marB="25400"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Hotmail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win2003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microsoft-IIS 6.0</a:t>
                      </a:r>
                    </a:p>
                  </a:txBody>
                  <a:tcPr marL="50800" marR="50800" marT="25400" marB="25400"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latin typeface="Consolas"/>
                          <a:ea typeface="宋体"/>
                          <a:sym typeface="Consolas"/>
                        </a:rPr>
                        <a:t>新浪博客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Linux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nginx 0.5.35</a:t>
                      </a:r>
                    </a:p>
                  </a:txBody>
                  <a:tcPr marL="50800" marR="50800" marT="25400" marB="25400"/>
                </a:tc>
              </a:tr>
              <a:tr h="203200"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latin typeface="Consolas"/>
                          <a:ea typeface="宋体"/>
                          <a:sym typeface="Consolas"/>
                        </a:rPr>
                        <a:t>优酷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Linux 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apache</a:t>
                      </a:r>
                    </a:p>
                  </a:txBody>
                  <a:tcPr marL="50800" marR="50800" marT="25400" marB="25400"/>
                </a:tc>
              </a:tr>
              <a:tr h="203200"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latin typeface="Consolas"/>
                          <a:ea typeface="宋体"/>
                          <a:sym typeface="Consolas"/>
                        </a:rPr>
                        <a:t>土豆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Linux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apache</a:t>
                      </a:r>
                    </a:p>
                  </a:txBody>
                  <a:tcPr marL="50800" marR="50800" marT="25400" marB="25400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11560" y="285728"/>
            <a:ext cx="7358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0000FF"/>
                </a:solidFill>
                <a:latin typeface="Consolas"/>
                <a:ea typeface="黑体"/>
                <a:sym typeface="Consolas"/>
              </a:rPr>
              <a:t>常见网站所采用的</a:t>
            </a:r>
            <a:r>
              <a:rPr lang="en-US" altLang="zh-CN" sz="2800" smtClean="0">
                <a:solidFill>
                  <a:srgbClr val="0000FF"/>
                </a:solidFill>
                <a:latin typeface="Consolas"/>
                <a:ea typeface="黑体"/>
                <a:sym typeface="Consolas"/>
              </a:rPr>
              <a:t>Web</a:t>
            </a:r>
            <a:r>
              <a:rPr lang="zh-CN" altLang="en-US" sz="2800" smtClean="0">
                <a:solidFill>
                  <a:srgbClr val="0000FF"/>
                </a:solidFill>
                <a:latin typeface="Consolas"/>
                <a:ea typeface="黑体"/>
                <a:sym typeface="Consolas"/>
              </a:rPr>
              <a:t>服务器</a:t>
            </a:r>
            <a:endParaRPr lang="zh-CN" altLang="en-US" sz="2800">
              <a:solidFill>
                <a:srgbClr val="0000FF"/>
              </a:solidFill>
              <a:latin typeface="Consolas"/>
              <a:ea typeface="黑体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285728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1.2 Web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服务器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628673" y="1257451"/>
            <a:ext cx="7300913" cy="533376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en-US" altLang="zh-CN" sz="2800" smtClean="0">
                <a:latin typeface="Consolas"/>
                <a:ea typeface="宋体"/>
                <a:sym typeface="Consolas"/>
              </a:rPr>
              <a:t>2.Web</a:t>
            </a:r>
            <a:r>
              <a:rPr lang="zh-CN" altLang="en-US" sz="2800" smtClean="0">
                <a:latin typeface="Consolas"/>
                <a:ea typeface="宋体"/>
                <a:sym typeface="Consolas"/>
              </a:rPr>
              <a:t>服务器操作</a:t>
            </a:r>
            <a:endParaRPr lang="en-US" altLang="zh-CN" sz="2800" smtClean="0">
              <a:latin typeface="Consolas"/>
              <a:ea typeface="宋体"/>
              <a:sym typeface="Consolas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SzPct val="80000"/>
              <a:buFont typeface="Wingdings" pitchFamily="2" charset="2"/>
              <a:buChar char="p"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Web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服务器是操作系统的一个后台程序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  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一般监听网络端口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80, 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只接受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HTTP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协议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SzPct val="80000"/>
              <a:buFont typeface="Wingdings" pitchFamily="2" charset="2"/>
              <a:buChar char="p"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Web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浏览器通过向服务器发送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URL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来启动与服务器之间的为网络通信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SzPct val="80000"/>
              <a:buFont typeface="Wingdings" pitchFamily="2" charset="2"/>
              <a:buChar char="p"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URL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可以指定两种资源中的一种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lvl="1">
              <a:spcBef>
                <a:spcPct val="0"/>
              </a:spcBef>
              <a:spcAft>
                <a:spcPct val="10000"/>
              </a:spcAft>
              <a:buNone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  </a:t>
            </a:r>
            <a:r>
              <a:rPr lang="en-US" altLang="zh-CN" sz="2200" smtClean="0">
                <a:latin typeface="Consolas"/>
                <a:ea typeface="宋体"/>
                <a:sym typeface="Consolas"/>
              </a:rPr>
              <a:t>①</a:t>
            </a:r>
            <a:r>
              <a:rPr lang="zh-CN" altLang="en-US" sz="2200" smtClean="0">
                <a:latin typeface="Consolas"/>
                <a:ea typeface="宋体"/>
                <a:sym typeface="Consolas"/>
              </a:rPr>
              <a:t>存储在服务器中某个数据文件的地址</a:t>
            </a:r>
            <a:endParaRPr lang="en-US" altLang="zh-CN" sz="2200" smtClean="0">
              <a:latin typeface="Consolas"/>
              <a:ea typeface="宋体"/>
              <a:sym typeface="Consolas"/>
            </a:endParaRPr>
          </a:p>
          <a:p>
            <a:pPr lvl="1">
              <a:spcBef>
                <a:spcPct val="0"/>
              </a:spcBef>
              <a:spcAft>
                <a:spcPct val="10000"/>
              </a:spcAft>
              <a:buNone/>
            </a:pPr>
            <a:r>
              <a:rPr lang="en-US" altLang="zh-CN" sz="2200" smtClean="0">
                <a:latin typeface="Consolas"/>
                <a:ea typeface="宋体"/>
                <a:sym typeface="Consolas"/>
              </a:rPr>
              <a:t>    http://www.abc.com/aaa.htm</a:t>
            </a:r>
          </a:p>
          <a:p>
            <a:pPr lvl="1">
              <a:spcBef>
                <a:spcPct val="0"/>
              </a:spcBef>
              <a:spcAft>
                <a:spcPct val="10000"/>
              </a:spcAft>
              <a:buNone/>
            </a:pPr>
            <a:r>
              <a:rPr lang="en-US" altLang="zh-CN" sz="2200" smtClean="0">
                <a:latin typeface="Consolas"/>
                <a:ea typeface="宋体"/>
                <a:sym typeface="Consolas"/>
              </a:rPr>
              <a:t>  ②</a:t>
            </a:r>
            <a:r>
              <a:rPr lang="zh-CN" altLang="en-US" sz="2200" smtClean="0">
                <a:latin typeface="Consolas"/>
                <a:ea typeface="宋体"/>
                <a:sym typeface="Consolas"/>
              </a:rPr>
              <a:t>请求服务器中的某个程序</a:t>
            </a:r>
            <a:endParaRPr lang="en-US" altLang="zh-CN" sz="2200" smtClean="0">
              <a:latin typeface="Consolas"/>
              <a:ea typeface="宋体"/>
              <a:sym typeface="Consolas"/>
            </a:endParaRPr>
          </a:p>
          <a:p>
            <a:pPr lvl="1">
              <a:spcBef>
                <a:spcPct val="0"/>
              </a:spcBef>
              <a:spcAft>
                <a:spcPct val="10000"/>
              </a:spcAft>
              <a:buNone/>
            </a:pPr>
            <a:r>
              <a:rPr lang="en-US" altLang="zh-CN" sz="2200" smtClean="0">
                <a:latin typeface="Consolas"/>
                <a:ea typeface="宋体"/>
                <a:sym typeface="Consolas"/>
              </a:rPr>
              <a:t>    http://www.abc.com/aaa.jsp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SzPct val="80000"/>
              <a:buFont typeface="Wingdings" pitchFamily="2" charset="2"/>
              <a:buChar char="p"/>
            </a:pPr>
            <a:r>
              <a:rPr lang="zh-CN" altLang="en-US" sz="2400" smtClean="0">
                <a:latin typeface="Consolas"/>
                <a:ea typeface="宋体"/>
                <a:sym typeface="Consolas"/>
              </a:rPr>
              <a:t>当前的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Web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服务器都有一个共同起源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None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  CREN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与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NCSA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开发的两种服务器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285728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1.2 Web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服务器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628673" y="1257451"/>
            <a:ext cx="7300913" cy="399494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cs typeface="+mn-cs"/>
                <a:sym typeface="Consolas"/>
              </a:rPr>
              <a:t>3.Web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cs typeface="+mn-cs"/>
                <a:sym typeface="Consolas"/>
              </a:rPr>
              <a:t>服务器的一般特性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宋体"/>
              <a:cs typeface="+mn-cs"/>
              <a:sym typeface="Consola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Tx/>
              <a:buSzPct val="80000"/>
              <a:buFont typeface="Wingdings" pitchFamily="2" charset="2"/>
              <a:buChar char="p"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Web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服务器有两种目录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宋体"/>
              <a:sym typeface="Consolas"/>
            </a:endParaRPr>
          </a:p>
          <a:p>
            <a:pPr marL="742950" marR="0" lvl="1" indent="-7429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Tx/>
              <a:buSzPct val="80000"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    </a:t>
            </a:r>
            <a:r>
              <a:rPr kumimoji="1" lang="en-US" altLang="zh-CN" sz="11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①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文档根目录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(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放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Web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文档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)</a:t>
            </a:r>
          </a:p>
          <a:p>
            <a:pPr marL="742950" marR="0" lvl="1" indent="-7429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Tx/>
              <a:buSzPct val="80000"/>
              <a:tabLst/>
              <a:defRPr/>
            </a:pPr>
            <a:r>
              <a:rPr lang="en-US" altLang="zh-CN" sz="24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</a:t>
            </a:r>
            <a:r>
              <a:rPr lang="en-US" altLang="zh-CN" sz="1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②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服务器根目录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(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放系统软件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)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文档根目录的文件只能给客户间接访问</a:t>
            </a:r>
            <a:endParaRPr lang="en-US" altLang="zh-CN" sz="24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742950" algn="l">
              <a:lnSpc>
                <a:spcPct val="120000"/>
              </a:lnSpc>
              <a:spcAft>
                <a:spcPct val="10000"/>
              </a:spcAft>
              <a:buSzPct val="80000"/>
              <a:defRPr/>
            </a:pPr>
            <a:r>
              <a:rPr lang="en-US" altLang="zh-CN" sz="24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</a:t>
            </a:r>
            <a:r>
              <a:rPr lang="en-US" altLang="zh-CN" sz="1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</a:t>
            </a:r>
            <a:r>
              <a:rPr lang="en-US" altLang="zh-CN" sz="24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①</a:t>
            </a:r>
            <a:r>
              <a:rPr lang="zh-CN" altLang="en-US" sz="24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由相应的服务器配置文件设定</a:t>
            </a:r>
            <a:endParaRPr lang="en-US" altLang="zh-CN" sz="24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742950" algn="l">
              <a:lnSpc>
                <a:spcPct val="120000"/>
              </a:lnSpc>
              <a:spcAft>
                <a:spcPct val="10000"/>
              </a:spcAft>
              <a:buSzPct val="80000"/>
              <a:defRPr/>
            </a:pPr>
            <a:r>
              <a:rPr lang="en-US" altLang="zh-CN" sz="24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</a:t>
            </a:r>
            <a:r>
              <a:rPr lang="en-US" altLang="zh-CN" sz="1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</a:t>
            </a:r>
            <a:r>
              <a:rPr lang="en-US" altLang="zh-CN" sz="24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②</a:t>
            </a:r>
            <a:r>
              <a:rPr lang="zh-CN" altLang="en-US" sz="24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由服务器完成客户请求的目录映射</a:t>
            </a:r>
            <a:r>
              <a:rPr lang="en-US" altLang="zh-CN" sz="24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SzPct val="80000"/>
              <a:buFont typeface="Wingdings" pitchFamily="2" charset="2"/>
              <a:buChar char="p"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代理服务器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宋体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285728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1.3 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统一资源定位符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628673" y="1257451"/>
            <a:ext cx="8301045" cy="53245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en-US" altLang="zh-CN" sz="2800" smtClean="0">
                <a:latin typeface="Consolas"/>
                <a:sym typeface="Consolas"/>
              </a:rPr>
              <a:t>1.URL</a:t>
            </a:r>
            <a:r>
              <a:rPr lang="zh-CN" altLang="en-US" sz="2800" smtClean="0">
                <a:latin typeface="Consolas"/>
                <a:sym typeface="Consolas"/>
              </a:rPr>
              <a:t>的通用格式</a:t>
            </a:r>
            <a:endParaRPr lang="en-US" altLang="zh-CN" sz="2800" smtClean="0">
              <a:latin typeface="Consolas"/>
              <a:sym typeface="Consolas"/>
            </a:endParaRPr>
          </a:p>
          <a:p>
            <a:pPr marL="0" lvl="1" algn="l">
              <a:spcBef>
                <a:spcPct val="20000"/>
              </a:spcBef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  </a:t>
            </a:r>
            <a:r>
              <a:rPr lang="en-US" altLang="zh-CN" sz="2400" smtClean="0">
                <a:solidFill>
                  <a:srgbClr val="0000FF"/>
                </a:solidFill>
                <a:latin typeface="Consolas"/>
                <a:ea typeface="宋体"/>
                <a:sym typeface="Consolas"/>
              </a:rPr>
              <a:t>scheme:object-address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  <a:buClrTx/>
              <a:buSzPct val="80000"/>
              <a:buFont typeface="Wingdings" pitchFamily="2" charset="2"/>
              <a:buChar char="p"/>
              <a:tabLst/>
              <a:defRPr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scheme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代表通信协议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marL="742950" marR="0" lvl="1" indent="-742950" algn="l" defTabSz="914400" rtl="0" eaLnBrk="0" fontAlgn="base" latinLnBrk="0" hangingPunct="0">
              <a:spcBef>
                <a:spcPct val="0"/>
              </a:spcBef>
              <a:spcAft>
                <a:spcPct val="10000"/>
              </a:spcAft>
              <a:buClrTx/>
              <a:buSzPct val="80000"/>
              <a:tabLst/>
              <a:defRPr/>
            </a:pPr>
            <a:r>
              <a:rPr lang="zh-CN" altLang="en-US" sz="2400" smtClean="0">
                <a:latin typeface="Consolas"/>
                <a:ea typeface="宋体"/>
                <a:sym typeface="Consolas"/>
              </a:rPr>
              <a:t>   </a:t>
            </a:r>
            <a:r>
              <a:rPr lang="zh-CN" altLang="en-US" sz="1100" smtClean="0">
                <a:latin typeface="Consolas"/>
                <a:ea typeface="宋体"/>
                <a:sym typeface="Consolas"/>
              </a:rPr>
              <a:t> 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 包括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http, ftp, telnet, file, mailto</a:t>
            </a:r>
          </a:p>
          <a:p>
            <a:pPr marL="742950" lvl="1" indent="-285750" algn="l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  <a:buSzPct val="80000"/>
              <a:buFont typeface="Wingdings" pitchFamily="2" charset="2"/>
              <a:buChar char="p"/>
              <a:defRPr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object-address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代表地址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marL="742950" lvl="1" indent="-285750" algn="l">
              <a:lnSpc>
                <a:spcPct val="120000"/>
              </a:lnSpc>
              <a:spcAft>
                <a:spcPct val="10000"/>
              </a:spcAft>
              <a:buSzPct val="80000"/>
              <a:defRPr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  //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完全限定域名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/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文档路径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marL="742950" lvl="1" indent="-285750" algn="l">
              <a:lnSpc>
                <a:spcPct val="120000"/>
              </a:lnSpc>
              <a:spcAft>
                <a:spcPct val="10000"/>
              </a:spcAft>
              <a:buSzPct val="80000"/>
              <a:defRPr/>
            </a:pP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marL="742950" lvl="1" indent="-285750" algn="l">
              <a:lnSpc>
                <a:spcPct val="120000"/>
              </a:lnSpc>
              <a:spcAft>
                <a:spcPct val="10000"/>
              </a:spcAft>
              <a:buSzPct val="80000"/>
              <a:defRPr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 http://www.fff.com/abc/bcd.html</a:t>
            </a:r>
          </a:p>
          <a:p>
            <a:pPr marL="742950" lvl="1" indent="-285750" algn="l">
              <a:lnSpc>
                <a:spcPct val="120000"/>
              </a:lnSpc>
              <a:spcAft>
                <a:spcPct val="10000"/>
              </a:spcAft>
              <a:buSzPct val="80000"/>
              <a:defRPr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 http://abc:123@www.aaa.com</a:t>
            </a:r>
          </a:p>
          <a:p>
            <a:pPr marL="742950" lvl="1" indent="-285750" algn="l">
              <a:spcAft>
                <a:spcPct val="10000"/>
              </a:spcAft>
              <a:buSzPct val="80000"/>
              <a:defRPr/>
            </a:pP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marL="742950" lvl="1" indent="-285750" algn="l">
              <a:lnSpc>
                <a:spcPct val="120000"/>
              </a:lnSpc>
              <a:spcAft>
                <a:spcPct val="10000"/>
              </a:spcAft>
              <a:buSzPct val="80000"/>
              <a:defRPr/>
            </a:pPr>
            <a:endParaRPr lang="en-US" altLang="zh-CN" sz="2400" smtClean="0">
              <a:latin typeface="Consolas"/>
              <a:ea typeface="宋体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285728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1.3 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统一资源定位符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628673" y="1268760"/>
            <a:ext cx="8301045" cy="581389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en-US" altLang="zh-CN" sz="2800" smtClean="0">
                <a:latin typeface="Consolas"/>
                <a:sym typeface="Consolas"/>
              </a:rPr>
              <a:t>2.URL</a:t>
            </a:r>
            <a:r>
              <a:rPr lang="zh-CN" altLang="en-US" sz="2800" smtClean="0">
                <a:latin typeface="Consolas"/>
                <a:sym typeface="Consolas"/>
              </a:rPr>
              <a:t>的的转义</a:t>
            </a:r>
            <a:endParaRPr lang="en-US" altLang="zh-CN" sz="2800" smtClean="0">
              <a:latin typeface="Consolas"/>
              <a:sym typeface="Consolas"/>
            </a:endParaRPr>
          </a:p>
          <a:p>
            <a:pPr marL="742950" lvl="1" indent="-285750" algn="l">
              <a:lnSpc>
                <a:spcPct val="120000"/>
              </a:lnSpc>
              <a:buSzPct val="80000"/>
              <a:buFont typeface="Wingdings" pitchFamily="2" charset="2"/>
              <a:buChar char="p"/>
              <a:defRPr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URL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不能有空格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, 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要用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%20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转义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marL="742950" lvl="1" indent="-285750" algn="l">
              <a:spcAft>
                <a:spcPct val="10000"/>
              </a:spcAft>
              <a:buSzPct val="80000"/>
              <a:defRPr/>
            </a:pPr>
            <a:r>
              <a:rPr lang="zh-CN" altLang="en-US" sz="2400" smtClean="0">
                <a:latin typeface="Consolas"/>
                <a:ea typeface="宋体"/>
                <a:sym typeface="Consolas"/>
              </a:rPr>
              <a:t>  </a:t>
            </a:r>
            <a:r>
              <a:rPr lang="zh-CN" altLang="en-US" sz="2200" smtClean="0">
                <a:latin typeface="Consolas"/>
                <a:ea typeface="宋体"/>
                <a:sym typeface="Consolas"/>
              </a:rPr>
              <a:t>如</a:t>
            </a:r>
            <a:r>
              <a:rPr lang="en-US" altLang="zh-CN" sz="2200" smtClean="0">
                <a:latin typeface="Consolas"/>
                <a:ea typeface="宋体"/>
                <a:sym typeface="Consolas"/>
              </a:rPr>
              <a:t>:http://abc.com/San%20Jose.html</a:t>
            </a:r>
          </a:p>
          <a:p>
            <a:pPr marL="742950" lvl="1" indent="-285750" algn="l">
              <a:lnSpc>
                <a:spcPct val="120000"/>
              </a:lnSpc>
              <a:buSzPct val="80000"/>
              <a:buFont typeface="Wingdings" pitchFamily="2" charset="2"/>
              <a:buChar char="p"/>
              <a:defRPr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URL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对非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ASCII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码要转义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marL="742950" lvl="1" indent="-285750" algn="l">
              <a:lnSpc>
                <a:spcPct val="110000"/>
              </a:lnSpc>
              <a:buSzPct val="80000"/>
              <a:defRPr/>
            </a:pPr>
            <a:r>
              <a:rPr lang="zh-CN" altLang="en-US" sz="2400" smtClean="0">
                <a:latin typeface="Consolas"/>
                <a:ea typeface="宋体"/>
                <a:sym typeface="Consolas"/>
              </a:rPr>
              <a:t>  ①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gbk(GB2312)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编码 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marL="742950" lvl="1" indent="-285750" algn="l">
              <a:lnSpc>
                <a:spcPct val="110000"/>
              </a:lnSpc>
              <a:buSzPct val="80000"/>
              <a:defRPr/>
            </a:pPr>
            <a:r>
              <a:rPr lang="zh-CN" altLang="en-US" sz="2200" smtClean="0">
                <a:latin typeface="Consolas"/>
                <a:ea typeface="宋体"/>
                <a:sym typeface="Consolas"/>
              </a:rPr>
              <a:t> </a:t>
            </a:r>
            <a:r>
              <a:rPr lang="zh-CN" altLang="en-US" sz="2000" smtClean="0">
                <a:latin typeface="Consolas"/>
                <a:ea typeface="宋体"/>
                <a:sym typeface="Consolas"/>
              </a:rPr>
              <a:t>    一个汉字两字节</a:t>
            </a:r>
            <a:r>
              <a:rPr lang="en-US" altLang="zh-CN" sz="2000" smtClean="0">
                <a:latin typeface="Consolas"/>
                <a:ea typeface="宋体"/>
                <a:sym typeface="Consolas"/>
              </a:rPr>
              <a:t>, </a:t>
            </a:r>
            <a:r>
              <a:rPr lang="zh-CN" altLang="en-US" sz="2000" smtClean="0">
                <a:latin typeface="Consolas"/>
                <a:ea typeface="宋体"/>
                <a:sym typeface="Consolas"/>
              </a:rPr>
              <a:t>对应两组</a:t>
            </a:r>
            <a:r>
              <a:rPr lang="en-US" altLang="zh-CN" sz="2000" smtClean="0">
                <a:latin typeface="Consolas"/>
                <a:ea typeface="宋体"/>
                <a:sym typeface="Consolas"/>
              </a:rPr>
              <a:t>%xx</a:t>
            </a:r>
            <a:r>
              <a:rPr lang="zh-CN" altLang="en-US" sz="2000" smtClean="0">
                <a:latin typeface="Consolas"/>
                <a:ea typeface="宋体"/>
                <a:sym typeface="Consolas"/>
              </a:rPr>
              <a:t>，即</a:t>
            </a:r>
            <a:r>
              <a:rPr lang="en-US" altLang="zh-CN" sz="2000" smtClean="0">
                <a:latin typeface="Consolas"/>
                <a:ea typeface="宋体"/>
                <a:sym typeface="Consolas"/>
              </a:rPr>
              <a:t>%xx%xx</a:t>
            </a:r>
          </a:p>
          <a:p>
            <a:pPr marL="742950" lvl="1" indent="-285750" algn="l">
              <a:lnSpc>
                <a:spcPct val="110000"/>
              </a:lnSpc>
              <a:buSzPct val="80000"/>
              <a:defRPr/>
            </a:pPr>
            <a:r>
              <a:rPr lang="zh-CN" altLang="en-US" sz="2000" smtClean="0">
                <a:latin typeface="Consolas"/>
                <a:ea typeface="宋体"/>
                <a:sym typeface="Consolas"/>
              </a:rPr>
              <a:t>  如</a:t>
            </a:r>
            <a:r>
              <a:rPr lang="en-US" altLang="zh-CN" sz="2000" smtClean="0">
                <a:latin typeface="Consolas"/>
                <a:ea typeface="宋体"/>
                <a:sym typeface="Consolas"/>
              </a:rPr>
              <a:t>:http://baidu.com/baidu?tn=baidu&amp;word=%D6%D0</a:t>
            </a:r>
          </a:p>
          <a:p>
            <a:pPr marL="742950" lvl="1" indent="-285750" algn="l">
              <a:lnSpc>
                <a:spcPct val="110000"/>
              </a:lnSpc>
              <a:buSzPct val="80000"/>
              <a:defRPr/>
            </a:pPr>
            <a:r>
              <a:rPr lang="zh-CN" altLang="en-US" sz="2000" smtClean="0">
                <a:latin typeface="Consolas"/>
                <a:ea typeface="宋体"/>
                <a:sym typeface="Consolas"/>
              </a:rPr>
              <a:t>    代表</a:t>
            </a:r>
            <a:r>
              <a:rPr lang="en-US" altLang="zh-CN" sz="2000" smtClean="0">
                <a:latin typeface="Consolas"/>
                <a:ea typeface="宋体"/>
                <a:sym typeface="Consolas"/>
              </a:rPr>
              <a:t>"</a:t>
            </a:r>
            <a:r>
              <a:rPr lang="zh-CN" altLang="en-US" sz="2000" smtClean="0">
                <a:latin typeface="Consolas"/>
                <a:ea typeface="宋体"/>
                <a:sym typeface="Consolas"/>
              </a:rPr>
              <a:t>中</a:t>
            </a:r>
            <a:r>
              <a:rPr lang="en-US" altLang="zh-CN" sz="2000" smtClean="0">
                <a:latin typeface="Consolas"/>
                <a:ea typeface="宋体"/>
                <a:sym typeface="Consolas"/>
              </a:rPr>
              <a:t>"</a:t>
            </a:r>
          </a:p>
          <a:p>
            <a:pPr marL="742950" lvl="1" indent="-285750" algn="l">
              <a:lnSpc>
                <a:spcPct val="110000"/>
              </a:lnSpc>
              <a:buSzPct val="80000"/>
              <a:defRPr/>
            </a:pPr>
            <a:r>
              <a:rPr lang="zh-CN" altLang="en-US" sz="2400" smtClean="0">
                <a:latin typeface="Consolas"/>
                <a:ea typeface="宋体"/>
                <a:sym typeface="Consolas"/>
              </a:rPr>
              <a:t>  ②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UTF-8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编码 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marL="742950" lvl="1" indent="-285750" algn="l">
              <a:lnSpc>
                <a:spcPct val="110000"/>
              </a:lnSpc>
              <a:buSzPct val="80000"/>
              <a:defRPr/>
            </a:pPr>
            <a:r>
              <a:rPr lang="zh-CN" altLang="en-US" sz="2400" smtClean="0">
                <a:latin typeface="Consolas"/>
                <a:ea typeface="宋体"/>
                <a:sym typeface="Consolas"/>
              </a:rPr>
              <a:t> </a:t>
            </a:r>
            <a:r>
              <a:rPr lang="zh-CN" altLang="en-US" sz="2000" smtClean="0">
                <a:latin typeface="Consolas"/>
                <a:ea typeface="宋体"/>
                <a:sym typeface="Consolas"/>
              </a:rPr>
              <a:t>    一个汉字三字节</a:t>
            </a:r>
            <a:r>
              <a:rPr lang="en-US" altLang="zh-CN" sz="2000" smtClean="0">
                <a:latin typeface="Consolas"/>
                <a:ea typeface="宋体"/>
                <a:sym typeface="Consolas"/>
              </a:rPr>
              <a:t>, </a:t>
            </a:r>
            <a:r>
              <a:rPr lang="zh-CN" altLang="en-US" sz="2000" smtClean="0">
                <a:latin typeface="Consolas"/>
                <a:ea typeface="宋体"/>
                <a:sym typeface="Consolas"/>
              </a:rPr>
              <a:t>对应三组</a:t>
            </a:r>
            <a:r>
              <a:rPr lang="en-US" altLang="zh-CN" sz="2000" smtClean="0">
                <a:latin typeface="Consolas"/>
                <a:ea typeface="宋体"/>
                <a:sym typeface="Consolas"/>
              </a:rPr>
              <a:t>%xx</a:t>
            </a:r>
            <a:r>
              <a:rPr lang="zh-CN" altLang="en-US" sz="2000" smtClean="0">
                <a:latin typeface="Consolas"/>
                <a:ea typeface="宋体"/>
                <a:sym typeface="Consolas"/>
              </a:rPr>
              <a:t>，即</a:t>
            </a:r>
            <a:r>
              <a:rPr lang="en-US" altLang="zh-CN" sz="2000" smtClean="0">
                <a:latin typeface="Consolas"/>
                <a:ea typeface="宋体"/>
                <a:sym typeface="Consolas"/>
              </a:rPr>
              <a:t>%xx%xx</a:t>
            </a:r>
          </a:p>
          <a:p>
            <a:pPr marL="742950" lvl="1" indent="-285750" algn="l">
              <a:lnSpc>
                <a:spcPct val="110000"/>
              </a:lnSpc>
              <a:buSzPct val="80000"/>
              <a:defRPr/>
            </a:pPr>
            <a:r>
              <a:rPr lang="zh-CN" altLang="en-US" sz="2000" smtClean="0">
                <a:latin typeface="Consolas"/>
                <a:ea typeface="宋体"/>
                <a:sym typeface="Consolas"/>
              </a:rPr>
              <a:t>  如</a:t>
            </a:r>
            <a:r>
              <a:rPr lang="en-US" altLang="zh-CN" sz="2000" smtClean="0">
                <a:latin typeface="Consolas"/>
                <a:ea typeface="宋体"/>
                <a:sym typeface="Consolas"/>
              </a:rPr>
              <a:t>:http://baidu.com/baidu?tn=baidu&amp;word=%FE%2D</a:t>
            </a:r>
          </a:p>
          <a:p>
            <a:pPr marL="742950" lvl="1" indent="-285750" algn="l">
              <a:lnSpc>
                <a:spcPct val="110000"/>
              </a:lnSpc>
              <a:buSzPct val="80000"/>
              <a:defRPr/>
            </a:pPr>
            <a:r>
              <a:rPr lang="en-US" altLang="zh-CN" sz="2000" smtClean="0">
                <a:latin typeface="Consolas"/>
                <a:ea typeface="宋体"/>
                <a:sym typeface="Consolas"/>
              </a:rPr>
              <a:t>     %4E</a:t>
            </a:r>
            <a:r>
              <a:rPr lang="zh-CN" altLang="en-US" sz="2000" smtClean="0">
                <a:latin typeface="Consolas"/>
                <a:ea typeface="宋体"/>
                <a:sym typeface="Consolas"/>
              </a:rPr>
              <a:t>代表</a:t>
            </a:r>
            <a:r>
              <a:rPr lang="en-US" altLang="zh-CN" sz="2000" smtClean="0">
                <a:latin typeface="Consolas"/>
                <a:ea typeface="宋体"/>
                <a:sym typeface="Consolas"/>
              </a:rPr>
              <a:t>"</a:t>
            </a:r>
            <a:r>
              <a:rPr lang="zh-CN" altLang="en-US" sz="2000" smtClean="0">
                <a:latin typeface="Consolas"/>
                <a:ea typeface="宋体"/>
                <a:sym typeface="Consolas"/>
              </a:rPr>
              <a:t>中</a:t>
            </a:r>
            <a:r>
              <a:rPr lang="en-US" altLang="zh-CN" sz="2000" smtClean="0">
                <a:latin typeface="Consolas"/>
                <a:ea typeface="宋体"/>
                <a:sym typeface="Consolas"/>
              </a:rPr>
              <a:t>"</a:t>
            </a:r>
            <a:endParaRPr lang="en-US" altLang="zh-CN" sz="2000" smtClean="0">
              <a:latin typeface="+mn-ea"/>
              <a:ea typeface="+mn-ea"/>
            </a:endParaRPr>
          </a:p>
          <a:p>
            <a:pPr marL="742950" lvl="1" indent="-742950" algn="l">
              <a:spcBef>
                <a:spcPct val="10000"/>
              </a:spcBef>
              <a:buSzPct val="80000"/>
              <a:defRPr/>
            </a:pPr>
            <a:r>
              <a:rPr lang="en-US" altLang="zh-CN" sz="2800" smtClean="0">
                <a:latin typeface="Consolas"/>
                <a:ea typeface="宋体"/>
                <a:sym typeface="Consolas"/>
              </a:rPr>
              <a:t>3.URL</a:t>
            </a:r>
            <a:r>
              <a:rPr lang="zh-CN" altLang="en-US" sz="2800" smtClean="0">
                <a:latin typeface="Consolas"/>
                <a:ea typeface="宋体"/>
                <a:sym typeface="Consolas"/>
              </a:rPr>
              <a:t>默认主页文档</a:t>
            </a:r>
            <a:endParaRPr lang="en-US" altLang="zh-CN" sz="2800" smtClean="0">
              <a:latin typeface="Consolas"/>
              <a:ea typeface="宋体"/>
              <a:sym typeface="Consolas"/>
            </a:endParaRPr>
          </a:p>
          <a:p>
            <a:pPr marL="742950" lvl="1" indent="-285750" algn="l">
              <a:lnSpc>
                <a:spcPct val="120000"/>
              </a:lnSpc>
              <a:spcAft>
                <a:spcPct val="10000"/>
              </a:spcAft>
              <a:buSzPct val="80000"/>
              <a:buFont typeface="Wingdings" pitchFamily="2" charset="2"/>
              <a:buChar char="p"/>
              <a:defRPr/>
            </a:pPr>
            <a:r>
              <a:rPr lang="zh-CN" altLang="en-US" sz="2400" smtClean="0">
                <a:latin typeface="Consolas"/>
                <a:ea typeface="宋体"/>
                <a:sym typeface="Consolas"/>
              </a:rPr>
              <a:t>一般命名为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index.html, index.htm, index.jsp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等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285728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1.4 MIME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628673" y="1257451"/>
            <a:ext cx="8301045" cy="52568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en-US" sz="2800" smtClean="0">
                <a:latin typeface="Consolas"/>
                <a:sym typeface="Consolas"/>
              </a:rPr>
              <a:t>确定从</a:t>
            </a:r>
            <a:r>
              <a:rPr lang="en-US" altLang="zh-CN" sz="2800" smtClean="0">
                <a:latin typeface="Consolas"/>
                <a:sym typeface="Consolas"/>
              </a:rPr>
              <a:t>Web</a:t>
            </a:r>
            <a:r>
              <a:rPr lang="zh-CN" altLang="en-US" sz="2800" smtClean="0">
                <a:latin typeface="Consolas"/>
                <a:sym typeface="Consolas"/>
              </a:rPr>
              <a:t>服务器中接收的文档是哪种格式</a:t>
            </a:r>
            <a:r>
              <a:rPr lang="en-US" altLang="zh-CN" sz="2800" smtClean="0">
                <a:latin typeface="Consolas"/>
                <a:sym typeface="Consolas"/>
              </a:rPr>
              <a:t>, 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800" smtClean="0">
                <a:latin typeface="Consolas"/>
                <a:sym typeface="Consolas"/>
              </a:rPr>
              <a:t>如各种类型的文本、视频数据、音频数据</a:t>
            </a:r>
            <a:r>
              <a:rPr lang="en-US" altLang="zh-CN" sz="2800" smtClean="0">
                <a:latin typeface="Consolas"/>
                <a:sym typeface="Consolas"/>
              </a:rPr>
              <a:t>.</a:t>
            </a:r>
          </a:p>
          <a:p>
            <a:pPr>
              <a:spcBef>
                <a:spcPct val="30000"/>
              </a:spcBef>
              <a:buNone/>
            </a:pPr>
            <a:r>
              <a:rPr lang="en-US" altLang="zh-CN" sz="2800" smtClean="0">
                <a:latin typeface="Consolas"/>
                <a:sym typeface="Consolas"/>
              </a:rPr>
              <a:t>1.</a:t>
            </a:r>
            <a:r>
              <a:rPr lang="zh-CN" altLang="en-US" sz="2800" smtClean="0">
                <a:latin typeface="Consolas"/>
                <a:sym typeface="Consolas"/>
              </a:rPr>
              <a:t>类型说明</a:t>
            </a:r>
            <a:endParaRPr lang="en-US" altLang="zh-CN" sz="2800" smtClean="0">
              <a:latin typeface="Consolas"/>
              <a:sym typeface="Consolas"/>
            </a:endParaRPr>
          </a:p>
          <a:p>
            <a:pPr>
              <a:buNone/>
            </a:pPr>
            <a:r>
              <a:rPr lang="en-US" altLang="zh-CN" sz="2400" smtClean="0"/>
              <a:t>   </a:t>
            </a:r>
            <a:r>
              <a:rPr lang="zh-CN" altLang="en-US" sz="2400" smtClean="0"/>
              <a:t>类型</a:t>
            </a:r>
            <a:r>
              <a:rPr lang="en-US" altLang="zh-CN" sz="2400" smtClean="0"/>
              <a:t>/</a:t>
            </a:r>
            <a:r>
              <a:rPr lang="zh-CN" altLang="en-US" sz="2400" smtClean="0"/>
              <a:t>子类型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   text/plain</a:t>
            </a:r>
          </a:p>
          <a:p>
            <a:pPr>
              <a:buNone/>
            </a:pPr>
            <a:r>
              <a:rPr lang="en-US" altLang="zh-CN" sz="2400" smtClean="0"/>
              <a:t>   text/html</a:t>
            </a:r>
          </a:p>
          <a:p>
            <a:pPr>
              <a:buNone/>
            </a:pPr>
            <a:r>
              <a:rPr lang="en-US" altLang="zh-CN" sz="2400" smtClean="0"/>
              <a:t>   image/gif</a:t>
            </a:r>
          </a:p>
          <a:p>
            <a:pPr>
              <a:buNone/>
            </a:pPr>
            <a:r>
              <a:rPr lang="en-US" altLang="zh-CN" sz="2400" smtClean="0"/>
              <a:t>   video/mpeg</a:t>
            </a:r>
          </a:p>
          <a:p>
            <a:pPr>
              <a:buNone/>
            </a:pPr>
            <a:r>
              <a:rPr lang="en-US" altLang="zh-CN" sz="2400" smtClean="0"/>
              <a:t>   video/quicktime</a:t>
            </a:r>
          </a:p>
          <a:p>
            <a:pPr marL="0" lvl="1" algn="l">
              <a:spcBef>
                <a:spcPct val="50000"/>
              </a:spcBef>
              <a:spcAft>
                <a:spcPct val="10000"/>
              </a:spcAft>
              <a:buSzPct val="80000"/>
              <a:defRPr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2.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实验性文档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marL="0" lvl="1" algn="l">
              <a:spcAft>
                <a:spcPct val="10000"/>
              </a:spcAft>
              <a:buSzPct val="80000"/>
              <a:defRPr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   video/x-msvideo</a:t>
            </a:r>
          </a:p>
          <a:p>
            <a:pPr marL="0" lvl="1" algn="l">
              <a:lnSpc>
                <a:spcPct val="120000"/>
              </a:lnSpc>
              <a:spcAft>
                <a:spcPct val="10000"/>
              </a:spcAft>
              <a:buSzPct val="80000"/>
              <a:defRPr/>
            </a:pPr>
            <a:endParaRPr lang="en-US" altLang="zh-CN" sz="2400" smtClean="0">
              <a:latin typeface="Consolas"/>
              <a:ea typeface="宋体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285728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1.5 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超文本传输协议</a:t>
            </a: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HTTP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628673" y="1257451"/>
            <a:ext cx="8301045" cy="20496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95000"/>
              <a:buFont typeface="Wingdings" pitchFamily="2" charset="2"/>
              <a:buChar char="n"/>
              <a:tabLst>
                <a:tab pos="450850" algn="l"/>
              </a:tabLst>
            </a:pPr>
            <a:r>
              <a:rPr lang="en-US" altLang="zh-CN" sz="2400" smtClean="0"/>
              <a:t>HTTP</a:t>
            </a:r>
            <a:r>
              <a:rPr lang="zh-CN" altLang="en-US" sz="2400" smtClean="0"/>
              <a:t>包含两个阶段：</a:t>
            </a:r>
            <a:r>
              <a:rPr lang="zh-CN" altLang="en-US" sz="2400" smtClean="0">
                <a:solidFill>
                  <a:srgbClr val="F80000"/>
                </a:solidFill>
                <a:ea typeface="黑体"/>
              </a:rPr>
              <a:t>请求阶段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F80000"/>
                </a:solidFill>
                <a:ea typeface="黑体"/>
              </a:rPr>
              <a:t>响应阶段</a:t>
            </a:r>
            <a:r>
              <a:rPr lang="en-US" altLang="zh-CN" sz="2400" smtClean="0"/>
              <a:t>.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95000"/>
              <a:buFont typeface="Wingdings" pitchFamily="2" charset="2"/>
              <a:buChar char="n"/>
              <a:tabLst>
                <a:tab pos="450850" algn="l"/>
              </a:tabLst>
            </a:pPr>
            <a:r>
              <a:rPr lang="zh-CN" altLang="en-US" sz="2400" smtClean="0"/>
              <a:t>每次</a:t>
            </a:r>
            <a:r>
              <a:rPr lang="en-US" altLang="zh-CN" sz="2400" smtClean="0"/>
              <a:t>HTTP</a:t>
            </a:r>
            <a:r>
              <a:rPr lang="zh-CN" altLang="en-US" sz="2400" smtClean="0"/>
              <a:t>通信都包括：头部和主体</a:t>
            </a:r>
            <a:endParaRPr lang="en-US" altLang="zh-CN" sz="2400" smtClean="0"/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95000"/>
              <a:tabLst>
                <a:tab pos="450850" algn="l"/>
              </a:tabLst>
            </a:pPr>
            <a:r>
              <a:rPr lang="en-US" altLang="zh-CN" sz="2400" smtClean="0"/>
              <a:t>  ①</a:t>
            </a:r>
            <a:r>
              <a:rPr lang="zh-CN" altLang="en-US" sz="2400" smtClean="0"/>
              <a:t>头部包含了与通信相关的信息</a:t>
            </a:r>
            <a:endParaRPr lang="en-US" altLang="zh-CN" sz="2400" smtClean="0"/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Pct val="95000"/>
              <a:tabLst>
                <a:tab pos="450850" algn="l"/>
              </a:tabLst>
            </a:pPr>
            <a:r>
              <a:rPr lang="en-US" altLang="zh-CN" sz="2400" smtClean="0"/>
              <a:t>  ②</a:t>
            </a:r>
            <a:r>
              <a:rPr lang="zh-CN" altLang="en-US" sz="2400" smtClean="0"/>
              <a:t>主体包含了通信的数据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285728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1.5 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超文本传输协议</a:t>
            </a: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HTTP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628673" y="1257451"/>
            <a:ext cx="8301045" cy="481978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buSzPct val="95000"/>
              <a:tabLst>
                <a:tab pos="450850" algn="l"/>
              </a:tabLst>
            </a:pPr>
            <a:r>
              <a:rPr lang="en-US" altLang="zh-CN" sz="2800" smtClean="0"/>
              <a:t>1.</a:t>
            </a:r>
            <a:r>
              <a:rPr lang="zh-CN" altLang="en-US" sz="2800" smtClean="0"/>
              <a:t>请求阶段</a:t>
            </a:r>
            <a:endParaRPr lang="en-US" altLang="zh-CN" sz="2800" smtClean="0"/>
          </a:p>
          <a:p>
            <a:pPr>
              <a:lnSpc>
                <a:spcPct val="110000"/>
              </a:lnSpc>
              <a:buSzPct val="95000"/>
              <a:tabLst>
                <a:tab pos="450850" algn="l"/>
              </a:tabLst>
            </a:pPr>
            <a:r>
              <a:rPr lang="en-US" altLang="zh-CN" sz="2400" smtClean="0"/>
              <a:t>  ①HTTP</a:t>
            </a:r>
            <a:r>
              <a:rPr lang="zh-CN" altLang="en-US" sz="2400" smtClean="0"/>
              <a:t>请求方法    </a:t>
            </a:r>
            <a:r>
              <a:rPr lang="en-US" altLang="zh-CN" sz="2400" smtClean="0"/>
              <a:t>URL   HTTP</a:t>
            </a:r>
            <a:r>
              <a:rPr lang="zh-CN" altLang="en-US" sz="2400" smtClean="0"/>
              <a:t>版本</a:t>
            </a:r>
            <a:endParaRPr lang="en-US" altLang="zh-CN" sz="2400" smtClean="0"/>
          </a:p>
          <a:p>
            <a:pPr>
              <a:lnSpc>
                <a:spcPct val="110000"/>
              </a:lnSpc>
              <a:buSzPct val="95000"/>
              <a:tabLst>
                <a:tab pos="450850" algn="l"/>
              </a:tabLst>
            </a:pPr>
            <a:r>
              <a:rPr lang="en-US" altLang="zh-CN" sz="2400" smtClean="0"/>
              <a:t>  ②</a:t>
            </a:r>
            <a:r>
              <a:rPr lang="zh-CN" altLang="en-US" sz="2400" smtClean="0"/>
              <a:t>头部字段</a:t>
            </a:r>
            <a:endParaRPr lang="en-US" altLang="zh-CN" sz="2400" smtClean="0"/>
          </a:p>
          <a:p>
            <a:pPr>
              <a:lnSpc>
                <a:spcPct val="110000"/>
              </a:lnSpc>
              <a:buSzPct val="95000"/>
              <a:tabLst>
                <a:tab pos="450850" algn="l"/>
              </a:tabLst>
            </a:pPr>
            <a:r>
              <a:rPr lang="en-US" altLang="zh-CN" sz="2400" smtClean="0"/>
              <a:t>  ③</a:t>
            </a:r>
            <a:r>
              <a:rPr lang="zh-CN" altLang="en-US" sz="2400" smtClean="0"/>
              <a:t>空行</a:t>
            </a:r>
            <a:endParaRPr lang="en-US" altLang="zh-CN" sz="2400" smtClean="0"/>
          </a:p>
          <a:p>
            <a:pPr>
              <a:lnSpc>
                <a:spcPct val="110000"/>
              </a:lnSpc>
              <a:buSzPct val="95000"/>
              <a:tabLst>
                <a:tab pos="450850" algn="l"/>
              </a:tabLst>
            </a:pPr>
            <a:r>
              <a:rPr lang="en-US" altLang="zh-CN" sz="2400" smtClean="0"/>
              <a:t>  ④</a:t>
            </a:r>
            <a:r>
              <a:rPr lang="zh-CN" altLang="en-US" sz="2400" smtClean="0"/>
              <a:t>消息主体</a:t>
            </a:r>
            <a:endParaRPr lang="en-US" altLang="zh-CN" sz="2400" smtClean="0"/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SzPct val="95000"/>
              <a:tabLst>
                <a:tab pos="450850" algn="l"/>
              </a:tabLst>
            </a:pPr>
            <a:r>
              <a:rPr lang="en-US" altLang="zh-CN" sz="2400" smtClean="0"/>
              <a:t>(1)</a:t>
            </a:r>
            <a:r>
              <a:rPr lang="zh-CN" altLang="en-US" sz="2400" smtClean="0"/>
              <a:t>请求方法</a:t>
            </a:r>
            <a:endParaRPr lang="en-US" altLang="zh-CN" sz="2400" smtClean="0"/>
          </a:p>
          <a:p>
            <a:pPr>
              <a:lnSpc>
                <a:spcPct val="110000"/>
              </a:lnSpc>
              <a:buSzPct val="95000"/>
              <a:tabLst>
                <a:tab pos="450850" algn="l"/>
              </a:tabLst>
            </a:pPr>
            <a:r>
              <a:rPr lang="en-US" altLang="zh-CN" sz="2400" smtClean="0"/>
              <a:t>   GET		</a:t>
            </a:r>
            <a:r>
              <a:rPr lang="zh-CN" altLang="en-US" sz="2400" smtClean="0"/>
              <a:t>返回</a:t>
            </a:r>
            <a:r>
              <a:rPr lang="en-US" altLang="zh-CN" sz="2400" smtClean="0"/>
              <a:t>URL</a:t>
            </a:r>
            <a:r>
              <a:rPr lang="zh-CN" altLang="en-US" sz="2400" smtClean="0"/>
              <a:t>指定文档的内容</a:t>
            </a:r>
            <a:endParaRPr lang="en-US" altLang="zh-CN" sz="2400" smtClean="0"/>
          </a:p>
          <a:p>
            <a:pPr>
              <a:lnSpc>
                <a:spcPct val="110000"/>
              </a:lnSpc>
              <a:buSzPct val="95000"/>
              <a:tabLst>
                <a:tab pos="450850" algn="l"/>
              </a:tabLst>
            </a:pPr>
            <a:r>
              <a:rPr lang="en-US" altLang="zh-CN" sz="2400" smtClean="0"/>
              <a:t>   HEAD  		</a:t>
            </a:r>
            <a:r>
              <a:rPr lang="zh-CN" altLang="en-US" sz="2400" smtClean="0"/>
              <a:t>返回</a:t>
            </a:r>
            <a:r>
              <a:rPr lang="en-US" altLang="zh-CN" sz="2400" smtClean="0"/>
              <a:t>URL</a:t>
            </a:r>
            <a:r>
              <a:rPr lang="zh-CN" altLang="en-US" sz="2400" smtClean="0"/>
              <a:t>指定文档的头部信息</a:t>
            </a:r>
            <a:endParaRPr lang="en-US" altLang="zh-CN" sz="2400" smtClean="0"/>
          </a:p>
          <a:p>
            <a:pPr>
              <a:lnSpc>
                <a:spcPct val="110000"/>
              </a:lnSpc>
              <a:buSzPct val="95000"/>
              <a:tabLst>
                <a:tab pos="450850" algn="l"/>
              </a:tabLst>
            </a:pPr>
            <a:r>
              <a:rPr lang="en-US" altLang="zh-CN" sz="2400" smtClean="0"/>
              <a:t>   POST		</a:t>
            </a:r>
            <a:r>
              <a:rPr lang="zh-CN" altLang="en-US" sz="2400" smtClean="0"/>
              <a:t>利用随附的数据来执行指定的文档</a:t>
            </a:r>
            <a:endParaRPr lang="en-US" altLang="zh-CN" sz="2400" smtClean="0"/>
          </a:p>
          <a:p>
            <a:pPr>
              <a:lnSpc>
                <a:spcPct val="110000"/>
              </a:lnSpc>
              <a:buSzPct val="95000"/>
              <a:tabLst>
                <a:tab pos="450850" algn="l"/>
              </a:tabLst>
            </a:pPr>
            <a:r>
              <a:rPr lang="en-US" altLang="zh-CN" sz="2400" smtClean="0"/>
              <a:t>   PUT		</a:t>
            </a:r>
            <a:r>
              <a:rPr lang="zh-CN" altLang="en-US" sz="2400" smtClean="0"/>
              <a:t>利用附随的数据来替换指定的文档</a:t>
            </a:r>
            <a:endParaRPr lang="en-US" altLang="zh-CN" sz="2400" smtClean="0"/>
          </a:p>
          <a:p>
            <a:pPr>
              <a:lnSpc>
                <a:spcPct val="110000"/>
              </a:lnSpc>
              <a:buSzPct val="95000"/>
              <a:tabLst>
                <a:tab pos="450850" algn="l"/>
              </a:tabLst>
            </a:pPr>
            <a:r>
              <a:rPr lang="en-US" altLang="zh-CN" sz="2400" smtClean="0"/>
              <a:t>   DELETE		</a:t>
            </a:r>
            <a:r>
              <a:rPr lang="zh-CN" altLang="en-US" sz="2400" smtClean="0"/>
              <a:t>删除指定的文档</a:t>
            </a:r>
            <a:endParaRPr lang="en-US" altLang="zh-CN" sz="2400" smtClean="0"/>
          </a:p>
        </p:txBody>
      </p:sp>
      <p:sp>
        <p:nvSpPr>
          <p:cNvPr id="4" name="TextBox 3"/>
          <p:cNvSpPr txBox="1"/>
          <p:nvPr/>
        </p:nvSpPr>
        <p:spPr>
          <a:xfrm>
            <a:off x="4357686" y="2714620"/>
            <a:ext cx="4286280" cy="769441"/>
          </a:xfrm>
          <a:prstGeom prst="rect">
            <a:avLst/>
          </a:prstGeom>
          <a:noFill/>
          <a:ln w="38100">
            <a:solidFill>
              <a:srgbClr val="0000F8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如：</a:t>
            </a:r>
            <a:endParaRPr lang="en-US" altLang="zh-CN" smtClean="0"/>
          </a:p>
          <a:p>
            <a:r>
              <a:rPr lang="en-US" altLang="zh-CN" smtClean="0"/>
              <a:t>GET /index.html  HTTP/1.1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6572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00FF"/>
                </a:solidFill>
                <a:ea typeface="黑体"/>
              </a:rPr>
              <a:t>实例</a:t>
            </a:r>
            <a:endParaRPr lang="en-US" altLang="zh-CN" sz="2800" smtClean="0">
              <a:solidFill>
                <a:srgbClr val="0000FF"/>
              </a:solidFill>
              <a:ea typeface="黑体"/>
            </a:endParaRPr>
          </a:p>
          <a:p>
            <a:r>
              <a:rPr lang="en-US" altLang="zh-CN" smtClean="0"/>
              <a:t>(1)</a:t>
            </a:r>
            <a:r>
              <a:rPr lang="zh-CN" altLang="en-US" smtClean="0"/>
              <a:t>用</a:t>
            </a:r>
            <a:r>
              <a:rPr lang="en-US" altLang="zh-CN" smtClean="0"/>
              <a:t>telnet</a:t>
            </a:r>
            <a:r>
              <a:rPr lang="zh-CN" altLang="en-US" smtClean="0"/>
              <a:t>打开</a:t>
            </a:r>
            <a:r>
              <a:rPr lang="en-US" altLang="zh-CN" smtClean="0"/>
              <a:t>80</a:t>
            </a:r>
            <a:r>
              <a:rPr lang="zh-CN" altLang="en-US" smtClean="0"/>
              <a:t>端口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0034" y="2714620"/>
            <a:ext cx="58945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(2)</a:t>
            </a:r>
            <a:r>
              <a:rPr lang="zh-CN" altLang="en-US" smtClean="0"/>
              <a:t>输入</a:t>
            </a:r>
            <a:r>
              <a:rPr lang="en-US" altLang="zh-CN" smtClean="0"/>
              <a:t>Ctrl+], </a:t>
            </a:r>
            <a:r>
              <a:rPr lang="zh-CN" altLang="en-US" smtClean="0"/>
              <a:t>设置客户端回显</a:t>
            </a:r>
            <a:r>
              <a:rPr lang="en-US" altLang="zh-CN" smtClean="0"/>
              <a:t>, </a:t>
            </a:r>
            <a:r>
              <a:rPr lang="zh-CN" altLang="en-US" smtClean="0"/>
              <a:t>然后回车</a:t>
            </a:r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3095633"/>
            <a:ext cx="45720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577418" y="4714884"/>
            <a:ext cx="26372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(3)</a:t>
            </a:r>
            <a:r>
              <a:rPr lang="zh-CN" altLang="en-US" smtClean="0"/>
              <a:t>获取根目录文档</a:t>
            </a:r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5072074"/>
            <a:ext cx="4572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1142984"/>
            <a:ext cx="413649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圆角矩形标注 1"/>
          <p:cNvSpPr/>
          <p:nvPr/>
        </p:nvSpPr>
        <p:spPr bwMode="auto">
          <a:xfrm>
            <a:off x="5677460" y="59330"/>
            <a:ext cx="3096344" cy="526882"/>
          </a:xfrm>
          <a:prstGeom prst="wedgeRoundRectCallout">
            <a:avLst>
              <a:gd name="adj1" fmla="val -16933"/>
              <a:gd name="adj2" fmla="val 255696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这里不讲，留作自学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345" y="785794"/>
            <a:ext cx="7858125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348" y="214290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  <a:ea typeface="黑体"/>
              </a:rPr>
              <a:t>服务器返回结果</a:t>
            </a:r>
            <a:endParaRPr lang="zh-CN" altLang="en-US" sz="2400">
              <a:solidFill>
                <a:srgbClr val="0000FF"/>
              </a:solidFill>
              <a:ea typeface="黑体"/>
            </a:endParaRPr>
          </a:p>
        </p:txBody>
      </p:sp>
      <p:sp>
        <p:nvSpPr>
          <p:cNvPr id="4" name="左大括号 3"/>
          <p:cNvSpPr/>
          <p:nvPr/>
        </p:nvSpPr>
        <p:spPr bwMode="auto">
          <a:xfrm>
            <a:off x="857224" y="1857364"/>
            <a:ext cx="285752" cy="1928826"/>
          </a:xfrm>
          <a:prstGeom prst="leftBrace">
            <a:avLst>
              <a:gd name="adj1" fmla="val 69629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78128"/>
            <a:ext cx="857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响应头部字段</a:t>
            </a:r>
            <a:endParaRPr lang="zh-CN" altLang="en-US"/>
          </a:p>
        </p:txBody>
      </p:sp>
      <p:sp>
        <p:nvSpPr>
          <p:cNvPr id="6" name="左大括号 5"/>
          <p:cNvSpPr/>
          <p:nvPr/>
        </p:nvSpPr>
        <p:spPr bwMode="auto">
          <a:xfrm>
            <a:off x="928662" y="1428736"/>
            <a:ext cx="214314" cy="347666"/>
          </a:xfrm>
          <a:prstGeom prst="leftBrace">
            <a:avLst>
              <a:gd name="adj1" fmla="val 69629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57298"/>
            <a:ext cx="1142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状态行</a:t>
            </a:r>
            <a:endParaRPr lang="zh-CN" altLang="en-US"/>
          </a:p>
        </p:txBody>
      </p:sp>
      <p:sp>
        <p:nvSpPr>
          <p:cNvPr id="8" name="左大括号 7"/>
          <p:cNvSpPr/>
          <p:nvPr/>
        </p:nvSpPr>
        <p:spPr bwMode="auto">
          <a:xfrm>
            <a:off x="785786" y="4143380"/>
            <a:ext cx="285752" cy="2714620"/>
          </a:xfrm>
          <a:prstGeom prst="leftBrace">
            <a:avLst>
              <a:gd name="adj1" fmla="val 69629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945575"/>
            <a:ext cx="857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响应主体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2700" y="2336800"/>
            <a:ext cx="6378669" cy="1107996"/>
          </a:xfrm>
          <a:prstGeom prst="rect">
            <a:avLst/>
          </a:prstGeom>
          <a:noFill/>
          <a:ln>
            <a:noFill/>
          </a:ln>
          <a:effectLst>
            <a:outerShdw blurRad="50800" dist="114300" dir="4200000" algn="ctr" rotWithShape="0">
              <a:schemeClr val="tx1">
                <a:lumMod val="65000"/>
                <a:lumOff val="35000"/>
              </a:schemeClr>
            </a:outerShdw>
          </a:effectLst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63500" prstMaterial="matte">
              <a:bevelT w="69850" h="1524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66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第一章 基础知识</a:t>
            </a:r>
            <a:endParaRPr lang="zh-CN" altLang="en-US" sz="6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715" y="329973"/>
            <a:ext cx="6408712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400" smtClean="0">
                <a:solidFill>
                  <a:srgbClr val="0000FF"/>
                </a:solidFill>
              </a:rPr>
              <a:t>使用</a:t>
            </a:r>
            <a:r>
              <a:rPr lang="en-US" altLang="zh-CN" sz="2400" smtClean="0">
                <a:solidFill>
                  <a:srgbClr val="0000FF"/>
                </a:solidFill>
              </a:rPr>
              <a:t>FireBug</a:t>
            </a:r>
            <a:r>
              <a:rPr lang="zh-CN" altLang="en-US" sz="2400" smtClean="0">
                <a:solidFill>
                  <a:srgbClr val="0000FF"/>
                </a:solidFill>
              </a:rPr>
              <a:t>查看</a:t>
            </a:r>
            <a:r>
              <a:rPr lang="en-US" altLang="zh-CN" sz="2400" smtClean="0">
                <a:solidFill>
                  <a:srgbClr val="0000FF"/>
                </a:solidFill>
              </a:rPr>
              <a:t>HTTP</a:t>
            </a:r>
            <a:r>
              <a:rPr lang="zh-CN" altLang="en-US" sz="2400" smtClean="0">
                <a:solidFill>
                  <a:srgbClr val="0000FF"/>
                </a:solidFill>
              </a:rPr>
              <a:t>信息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>
              <a:spcBef>
                <a:spcPct val="3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en-US" altLang="zh-CN" sz="2400" smtClean="0">
                <a:solidFill>
                  <a:schemeClr val="tx1"/>
                </a:solidFill>
              </a:rPr>
              <a:t> </a:t>
            </a:r>
            <a:r>
              <a:rPr lang="zh-CN" altLang="en-US" sz="2400" smtClean="0">
                <a:solidFill>
                  <a:schemeClr val="tx1"/>
                </a:solidFill>
              </a:rPr>
              <a:t>支持</a:t>
            </a:r>
            <a:r>
              <a:rPr lang="en-US" altLang="zh-CN" sz="2400" smtClean="0">
                <a:solidFill>
                  <a:schemeClr val="tx1"/>
                </a:solidFill>
              </a:rPr>
              <a:t>FireFox</a:t>
            </a:r>
            <a:r>
              <a:rPr lang="zh-CN" altLang="en-US" sz="2400" smtClean="0">
                <a:solidFill>
                  <a:schemeClr val="tx1"/>
                </a:solidFill>
              </a:rPr>
              <a:t>与</a:t>
            </a:r>
            <a:r>
              <a:rPr lang="en-US" altLang="zh-CN" sz="2400" smtClean="0">
                <a:solidFill>
                  <a:schemeClr val="tx1"/>
                </a:solidFill>
              </a:rPr>
              <a:t>Chrome</a:t>
            </a:r>
            <a:r>
              <a:rPr lang="zh-CN" altLang="en-US" sz="2400" smtClean="0">
                <a:solidFill>
                  <a:schemeClr val="tx1"/>
                </a:solidFill>
              </a:rPr>
              <a:t>（</a:t>
            </a:r>
            <a:r>
              <a:rPr lang="en-US" altLang="zh-CN" sz="2400" smtClean="0">
                <a:solidFill>
                  <a:schemeClr val="tx1"/>
                </a:solidFill>
              </a:rPr>
              <a:t>F12</a:t>
            </a:r>
            <a:r>
              <a:rPr lang="zh-CN" altLang="en-US" sz="2400" smtClean="0">
                <a:solidFill>
                  <a:schemeClr val="tx1"/>
                </a:solidFill>
              </a:rPr>
              <a:t>调出界面）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3" y="1484784"/>
            <a:ext cx="848677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标注 2"/>
          <p:cNvSpPr/>
          <p:nvPr/>
        </p:nvSpPr>
        <p:spPr bwMode="auto">
          <a:xfrm>
            <a:off x="6012160" y="2607763"/>
            <a:ext cx="2830198" cy="1001125"/>
          </a:xfrm>
          <a:prstGeom prst="wedgeRoundRectCallout">
            <a:avLst>
              <a:gd name="adj1" fmla="val -54690"/>
              <a:gd name="adj2" fmla="val 190214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可以看到得到的网页资源的信息</a:t>
            </a:r>
          </a:p>
        </p:txBody>
      </p:sp>
    </p:spTree>
    <p:extLst>
      <p:ext uri="{BB962C8B-B14F-4D97-AF65-F5344CB8AC3E}">
        <p14:creationId xmlns:p14="http://schemas.microsoft.com/office/powerpoint/2010/main" val="24603187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9"/>
          <a:stretch/>
        </p:blipFill>
        <p:spPr bwMode="auto">
          <a:xfrm>
            <a:off x="547686" y="1412776"/>
            <a:ext cx="8048625" cy="514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620687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24782848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7776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点击 “</a:t>
            </a:r>
            <a:r>
              <a:rPr lang="en-US" altLang="zh-CN" smtClean="0"/>
              <a:t>get http://www.zhku.edu.cn</a:t>
            </a:r>
            <a:r>
              <a:rPr lang="zh-CN" altLang="en-US" smtClean="0"/>
              <a:t>”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932373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1259632" y="1988840"/>
            <a:ext cx="2520280" cy="288032"/>
          </a:xfrm>
          <a:prstGeom prst="rect">
            <a:avLst/>
          </a:prstGeom>
          <a:noFill/>
          <a:ln w="38100" cap="flat" cmpd="sng" algn="ctr">
            <a:solidFill>
              <a:srgbClr val="F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8134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285728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1.5 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超文本传输协议</a:t>
            </a: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HTTP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628673" y="1257451"/>
            <a:ext cx="8301045" cy="415498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buSzPct val="95000"/>
              <a:tabLst>
                <a:tab pos="450850" algn="l"/>
              </a:tabLst>
            </a:pPr>
            <a:r>
              <a:rPr lang="en-US" altLang="zh-CN" sz="2800" smtClean="0"/>
              <a:t>1.</a:t>
            </a:r>
            <a:r>
              <a:rPr lang="zh-CN" altLang="en-US" sz="2800" smtClean="0"/>
              <a:t>请求阶段</a:t>
            </a:r>
            <a:endParaRPr lang="en-US" altLang="zh-CN" sz="2800" smtClean="0"/>
          </a:p>
          <a:p>
            <a:pPr>
              <a:lnSpc>
                <a:spcPct val="120000"/>
              </a:lnSpc>
              <a:buSzPct val="95000"/>
              <a:tabLst>
                <a:tab pos="450850" algn="l"/>
              </a:tabLst>
            </a:pPr>
            <a:r>
              <a:rPr lang="en-US" altLang="zh-CN" sz="2400" smtClean="0"/>
              <a:t>(2)</a:t>
            </a:r>
            <a:r>
              <a:rPr lang="zh-CN" altLang="en-US" sz="2400" smtClean="0"/>
              <a:t>头部字段</a:t>
            </a:r>
            <a:endParaRPr lang="en-US" altLang="zh-CN" sz="2400" smtClean="0"/>
          </a:p>
          <a:p>
            <a:pPr>
              <a:lnSpc>
                <a:spcPct val="120000"/>
              </a:lnSpc>
              <a:buSzPct val="95000"/>
              <a:tabLst>
                <a:tab pos="450850" algn="l"/>
              </a:tabLst>
            </a:pPr>
            <a:r>
              <a:rPr lang="en-US" altLang="zh-CN" sz="2400" smtClean="0"/>
              <a:t>   General	   </a:t>
            </a:r>
            <a:r>
              <a:rPr lang="zh-CN" altLang="en-US" sz="2400" smtClean="0"/>
              <a:t>可以用于请求消息</a:t>
            </a:r>
            <a:r>
              <a:rPr lang="en-US" altLang="zh-CN" sz="2400" smtClean="0"/>
              <a:t>, </a:t>
            </a:r>
            <a:r>
              <a:rPr lang="zh-CN" altLang="en-US" sz="2400" smtClean="0"/>
              <a:t>也可以用于响应消息</a:t>
            </a:r>
            <a:endParaRPr lang="en-US" altLang="zh-CN" sz="2400" smtClean="0"/>
          </a:p>
          <a:p>
            <a:pPr>
              <a:lnSpc>
                <a:spcPct val="120000"/>
              </a:lnSpc>
              <a:buSzPct val="95000"/>
              <a:tabLst>
                <a:tab pos="450850" algn="l"/>
              </a:tabLst>
            </a:pPr>
            <a:r>
              <a:rPr lang="en-US" altLang="zh-CN" sz="2400" smtClean="0"/>
              <a:t>              </a:t>
            </a:r>
            <a:r>
              <a:rPr lang="zh-CN" altLang="en-US" sz="2400" smtClean="0"/>
              <a:t>针对普通信息，如日期等</a:t>
            </a:r>
            <a:endParaRPr lang="en-US" altLang="zh-CN" sz="2400" smtClean="0"/>
          </a:p>
          <a:p>
            <a:pPr>
              <a:buSzPct val="95000"/>
              <a:tabLst>
                <a:tab pos="450850" algn="l"/>
              </a:tabLst>
            </a:pPr>
            <a:r>
              <a:rPr lang="en-US" altLang="zh-CN" sz="2400" smtClean="0"/>
              <a:t>   Request	   </a:t>
            </a:r>
            <a:r>
              <a:rPr lang="zh-CN" altLang="en-US" sz="2400" smtClean="0"/>
              <a:t>包含在请求头部中</a:t>
            </a:r>
            <a:endParaRPr lang="en-US" altLang="zh-CN" sz="2400" smtClean="0"/>
          </a:p>
          <a:p>
            <a:pPr>
              <a:buSzPct val="95000"/>
              <a:tabLst>
                <a:tab pos="450850" algn="l"/>
              </a:tabLst>
            </a:pPr>
            <a:r>
              <a:rPr lang="zh-CN" altLang="en-US" sz="2400" smtClean="0"/>
              <a:t>              客户端向服务器传递附加和信息</a:t>
            </a:r>
            <a:r>
              <a:rPr lang="en-US" altLang="zh-CN" sz="2400" smtClean="0"/>
              <a:t>,</a:t>
            </a:r>
            <a:r>
              <a:rPr lang="zh-CN" altLang="en-US" sz="2400" smtClean="0"/>
              <a:t>比如支持</a:t>
            </a:r>
            <a:endParaRPr lang="en-US" altLang="zh-CN" sz="2400" smtClean="0"/>
          </a:p>
          <a:p>
            <a:pPr>
              <a:buSzPct val="95000"/>
              <a:tabLst>
                <a:tab pos="450850" algn="l"/>
              </a:tabLst>
            </a:pPr>
            <a:r>
              <a:rPr lang="en-US" altLang="zh-CN" sz="2400" smtClean="0"/>
              <a:t>              </a:t>
            </a:r>
            <a:r>
              <a:rPr lang="zh-CN" altLang="en-US" sz="2400" smtClean="0"/>
              <a:t>的数据类型，压缩方法</a:t>
            </a:r>
            <a:r>
              <a:rPr lang="en-US" altLang="zh-CN" sz="2400" smtClean="0"/>
              <a:t>,</a:t>
            </a:r>
            <a:r>
              <a:rPr lang="zh-CN" altLang="en-US" sz="2400" smtClean="0"/>
              <a:t>语言的</a:t>
            </a:r>
            <a:endParaRPr lang="en-US" altLang="zh-CN" sz="2400" smtClean="0"/>
          </a:p>
          <a:p>
            <a:pPr>
              <a:buSzPct val="95000"/>
              <a:tabLst>
                <a:tab pos="450850" algn="l"/>
              </a:tabLst>
            </a:pPr>
            <a:r>
              <a:rPr lang="en-US" altLang="zh-CN" sz="2400" smtClean="0"/>
              <a:t>              Accept</a:t>
            </a:r>
            <a:r>
              <a:rPr lang="zh-CN" altLang="en-US" sz="2400" smtClean="0"/>
              <a:t>、</a:t>
            </a:r>
            <a:r>
              <a:rPr lang="en-US" altLang="zh-CN" sz="2400" smtClean="0"/>
              <a:t>Accept-Encoding</a:t>
            </a:r>
            <a:r>
              <a:rPr lang="zh-CN" altLang="en-US" sz="2400" smtClean="0"/>
              <a:t>等</a:t>
            </a:r>
            <a:endParaRPr lang="en-US" altLang="zh-CN" sz="2400" smtClean="0"/>
          </a:p>
          <a:p>
            <a:pPr>
              <a:buSzPct val="95000"/>
              <a:tabLst>
                <a:tab pos="450850" algn="l"/>
              </a:tabLst>
            </a:pPr>
            <a:r>
              <a:rPr lang="en-US" altLang="zh-CN" sz="2400" smtClean="0"/>
              <a:t>   Respose	   </a:t>
            </a:r>
            <a:r>
              <a:rPr lang="zh-CN" altLang="en-US" sz="2400" smtClean="0"/>
              <a:t>针对响应头部</a:t>
            </a:r>
            <a:endParaRPr lang="en-US" altLang="zh-CN" sz="2400" smtClean="0"/>
          </a:p>
          <a:p>
            <a:pPr>
              <a:buSzPct val="95000"/>
              <a:tabLst>
                <a:tab pos="450850" algn="l"/>
              </a:tabLst>
            </a:pPr>
            <a:r>
              <a:rPr lang="en-US" altLang="zh-CN" sz="2400" smtClean="0"/>
              <a:t>   Entity     </a:t>
            </a:r>
            <a:r>
              <a:rPr lang="zh-CN" altLang="en-US" sz="2400" smtClean="0"/>
              <a:t>请求头部和响应头部都有该字段</a:t>
            </a:r>
            <a:endParaRPr lang="en-US" altLang="zh-CN" sz="2400" smtClean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5669022" y="654839"/>
            <a:ext cx="3096344" cy="526882"/>
          </a:xfrm>
          <a:prstGeom prst="wedgeRoundRectCallout">
            <a:avLst>
              <a:gd name="adj1" fmla="val -16933"/>
              <a:gd name="adj2" fmla="val 255696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这里不讲，留作自学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2910" y="714356"/>
            <a:ext cx="79296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SzPct val="95000"/>
              <a:tabLst>
                <a:tab pos="450850" algn="l"/>
              </a:tabLst>
            </a:pPr>
            <a:r>
              <a:rPr lang="zh-CN" altLang="en-US" sz="2400" smtClean="0"/>
              <a:t>如</a:t>
            </a:r>
            <a:r>
              <a:rPr lang="en-US" altLang="zh-CN" sz="2400" smtClean="0"/>
              <a:t>:</a:t>
            </a:r>
            <a:r>
              <a:rPr lang="en-US" altLang="zh-CN" smtClean="0"/>
              <a:t>telnet www.baidu.com 80</a:t>
            </a:r>
          </a:p>
          <a:p>
            <a:pPr latinLnBrk="1">
              <a:buSzPct val="95000"/>
              <a:tabLst>
                <a:tab pos="450850" algn="l"/>
              </a:tabLst>
            </a:pPr>
            <a:r>
              <a:rPr lang="en-US" altLang="zh-CN" smtClean="0"/>
              <a:t>   GET / HTTP/1.1</a:t>
            </a:r>
          </a:p>
          <a:p>
            <a:pPr latinLnBrk="1">
              <a:buSzPct val="95000"/>
              <a:tabLst>
                <a:tab pos="450850" algn="l"/>
              </a:tabLst>
            </a:pPr>
            <a:r>
              <a:rPr lang="en-US" altLang="zh-CN" smtClean="0"/>
              <a:t>   </a:t>
            </a:r>
            <a:r>
              <a:rPr lang="en-US" altLang="zh-CN" smtClean="0">
                <a:solidFill>
                  <a:srgbClr val="F80000"/>
                </a:solidFill>
              </a:rPr>
              <a:t>Accept:</a:t>
            </a:r>
            <a:r>
              <a:rPr lang="en-US" altLang="zh-CN" smtClean="0"/>
              <a:t>image/gif,image/x-xbitmap,image/jpeg,application/x-shockwave-flash,application/vnd.ms-excel,application/vnd.ms-powerpoint,application/msword,*/* </a:t>
            </a:r>
            <a:br>
              <a:rPr lang="en-US" altLang="zh-CN" smtClean="0"/>
            </a:br>
            <a:r>
              <a:rPr lang="en-US" altLang="zh-CN" smtClean="0"/>
              <a:t>   </a:t>
            </a:r>
            <a:r>
              <a:rPr lang="en-US" altLang="zh-CN" smtClean="0">
                <a:solidFill>
                  <a:srgbClr val="F80000"/>
                </a:solidFill>
              </a:rPr>
              <a:t>Accept-Language:</a:t>
            </a:r>
            <a:r>
              <a:rPr lang="en-US" altLang="zh-CN" smtClean="0"/>
              <a:t>zh-cn</a:t>
            </a:r>
            <a:br>
              <a:rPr lang="en-US" altLang="zh-CN" smtClean="0"/>
            </a:br>
            <a:r>
              <a:rPr lang="en-US" altLang="zh-CN" smtClean="0"/>
              <a:t>   </a:t>
            </a:r>
            <a:r>
              <a:rPr lang="en-US" altLang="zh-CN" smtClean="0">
                <a:solidFill>
                  <a:srgbClr val="F80000"/>
                </a:solidFill>
              </a:rPr>
              <a:t>Accept-Encoding:</a:t>
            </a:r>
            <a:r>
              <a:rPr lang="en-US" altLang="zh-CN" smtClean="0"/>
              <a:t>gzip,deflate</a:t>
            </a:r>
            <a:br>
              <a:rPr lang="en-US" altLang="zh-CN" smtClean="0"/>
            </a:br>
            <a:r>
              <a:rPr lang="en-US" altLang="zh-CN" smtClean="0"/>
              <a:t>   </a:t>
            </a:r>
            <a:r>
              <a:rPr lang="en-US" altLang="zh-CN" smtClean="0">
                <a:solidFill>
                  <a:srgbClr val="F80000"/>
                </a:solidFill>
              </a:rPr>
              <a:t>If-Modified-Since:</a:t>
            </a:r>
            <a:r>
              <a:rPr lang="en-US" altLang="zh-CN" smtClean="0"/>
              <a:t>Wed,05 Jan 2007 11:21:25 GMT</a:t>
            </a:r>
            <a:br>
              <a:rPr lang="en-US" altLang="zh-CN" smtClean="0"/>
            </a:br>
            <a:r>
              <a:rPr lang="en-US" altLang="zh-CN" smtClean="0"/>
              <a:t>   </a:t>
            </a:r>
            <a:r>
              <a:rPr lang="en-US" altLang="zh-CN" smtClean="0">
                <a:solidFill>
                  <a:srgbClr val="F80000"/>
                </a:solidFill>
              </a:rPr>
              <a:t>If-None-Match:</a:t>
            </a:r>
            <a:r>
              <a:rPr lang="en-US" altLang="zh-CN" smtClean="0"/>
              <a:t>W/"80b1a4c018f3c41:8317"</a:t>
            </a:r>
            <a:br>
              <a:rPr lang="en-US" altLang="zh-CN" smtClean="0"/>
            </a:br>
            <a:r>
              <a:rPr lang="en-US" altLang="zh-CN" smtClean="0"/>
              <a:t>   </a:t>
            </a:r>
            <a:r>
              <a:rPr lang="en-US" altLang="zh-CN" smtClean="0">
                <a:solidFill>
                  <a:srgbClr val="F80000"/>
                </a:solidFill>
              </a:rPr>
              <a:t>User-Agent:</a:t>
            </a:r>
            <a:r>
              <a:rPr lang="en-US" altLang="zh-CN" smtClean="0"/>
              <a:t>Mozilla/4.0(compatible;MSIE6.0;Windows NT 5.0)</a:t>
            </a:r>
            <a:br>
              <a:rPr lang="en-US" altLang="zh-CN" smtClean="0"/>
            </a:br>
            <a:r>
              <a:rPr lang="en-US" altLang="zh-CN" smtClean="0"/>
              <a:t>   </a:t>
            </a:r>
            <a:r>
              <a:rPr lang="en-US" altLang="zh-CN" smtClean="0">
                <a:solidFill>
                  <a:srgbClr val="F80000"/>
                </a:solidFill>
              </a:rPr>
              <a:t>Connection:</a:t>
            </a:r>
            <a:r>
              <a:rPr lang="en-US" altLang="zh-CN" smtClean="0"/>
              <a:t>Keep-Alive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285728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1.5 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超文本传输协议</a:t>
            </a: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HTTP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628673" y="1257451"/>
            <a:ext cx="8301045" cy="522604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buSzPct val="95000"/>
              <a:tabLst>
                <a:tab pos="450850" algn="l"/>
              </a:tabLst>
            </a:pPr>
            <a:r>
              <a:rPr lang="en-US" altLang="zh-CN" sz="2800" smtClean="0"/>
              <a:t>2.</a:t>
            </a:r>
            <a:r>
              <a:rPr lang="zh-CN" altLang="en-US" sz="2800" smtClean="0"/>
              <a:t>响应阶段</a:t>
            </a:r>
            <a:endParaRPr lang="en-US" altLang="zh-CN" sz="2800" smtClean="0"/>
          </a:p>
          <a:p>
            <a:pPr>
              <a:spcBef>
                <a:spcPct val="10000"/>
              </a:spcBef>
              <a:buSzPct val="95000"/>
              <a:tabLst>
                <a:tab pos="450850" algn="l"/>
              </a:tabLst>
            </a:pPr>
            <a:r>
              <a:rPr lang="en-US" altLang="zh-CN" sz="2400" smtClean="0"/>
              <a:t>  ①</a:t>
            </a:r>
            <a:r>
              <a:rPr lang="zh-CN" altLang="en-US" sz="2400" smtClean="0"/>
              <a:t>状态行</a:t>
            </a:r>
            <a:endParaRPr lang="en-US" altLang="zh-CN" sz="2400" smtClean="0"/>
          </a:p>
          <a:p>
            <a:pPr>
              <a:spcBef>
                <a:spcPct val="10000"/>
              </a:spcBef>
              <a:buSzPct val="95000"/>
              <a:tabLst>
                <a:tab pos="450850" algn="l"/>
              </a:tabLst>
            </a:pPr>
            <a:r>
              <a:rPr lang="en-US" altLang="zh-CN" sz="2400" smtClean="0"/>
              <a:t>  ②</a:t>
            </a:r>
            <a:r>
              <a:rPr lang="zh-CN" altLang="en-US" sz="2400" smtClean="0"/>
              <a:t>响应头部字段</a:t>
            </a:r>
            <a:endParaRPr lang="en-US" altLang="zh-CN" sz="2400" smtClean="0"/>
          </a:p>
          <a:p>
            <a:pPr>
              <a:spcBef>
                <a:spcPct val="10000"/>
              </a:spcBef>
              <a:buSzPct val="95000"/>
              <a:tabLst>
                <a:tab pos="450850" algn="l"/>
              </a:tabLst>
            </a:pPr>
            <a:r>
              <a:rPr lang="en-US" altLang="zh-CN" sz="2400" smtClean="0"/>
              <a:t>  ③</a:t>
            </a:r>
            <a:r>
              <a:rPr lang="zh-CN" altLang="en-US" sz="2400" smtClean="0"/>
              <a:t>空行</a:t>
            </a:r>
            <a:endParaRPr lang="en-US" altLang="zh-CN" sz="2400" smtClean="0"/>
          </a:p>
          <a:p>
            <a:pPr>
              <a:spcBef>
                <a:spcPct val="10000"/>
              </a:spcBef>
              <a:buSzPct val="95000"/>
              <a:tabLst>
                <a:tab pos="450850" algn="l"/>
              </a:tabLst>
            </a:pPr>
            <a:r>
              <a:rPr lang="en-US" altLang="zh-CN" sz="2400" smtClean="0"/>
              <a:t>  ④</a:t>
            </a:r>
            <a:r>
              <a:rPr lang="zh-CN" altLang="en-US" sz="2400" smtClean="0"/>
              <a:t>响应主体</a:t>
            </a:r>
            <a:r>
              <a:rPr lang="en-US" altLang="zh-CN" sz="2400" smtClean="0"/>
              <a:t> </a:t>
            </a:r>
          </a:p>
          <a:p>
            <a:pPr>
              <a:spcBef>
                <a:spcPct val="60000"/>
              </a:spcBef>
              <a:buSzPct val="95000"/>
              <a:tabLst>
                <a:tab pos="450850" algn="l"/>
              </a:tabLst>
            </a:pPr>
            <a:r>
              <a:rPr lang="en-US" altLang="zh-CN" sz="2400" smtClean="0"/>
              <a:t>(1)</a:t>
            </a:r>
            <a:r>
              <a:rPr lang="en-US" altLang="zh-CN" sz="2400" smtClean="0">
                <a:solidFill>
                  <a:srgbClr val="0000FF"/>
                </a:solidFill>
              </a:rPr>
              <a:t>HTTP</a:t>
            </a:r>
            <a:r>
              <a:rPr lang="zh-CN" altLang="en-US" sz="2400" smtClean="0">
                <a:solidFill>
                  <a:srgbClr val="0000FF"/>
                </a:solidFill>
              </a:rPr>
              <a:t>状态码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>
              <a:spcBef>
                <a:spcPct val="10000"/>
              </a:spcBef>
              <a:buSzPct val="95000"/>
              <a:tabLst>
                <a:tab pos="450850" algn="l"/>
              </a:tabLst>
            </a:pPr>
            <a:r>
              <a:rPr lang="en-US" altLang="zh-CN" sz="2400" smtClean="0"/>
              <a:t>   1XX   </a:t>
            </a:r>
            <a:r>
              <a:rPr lang="zh-CN" altLang="en-US" sz="2400" smtClean="0"/>
              <a:t>信息</a:t>
            </a:r>
            <a:endParaRPr lang="en-US" altLang="zh-CN" sz="2400" smtClean="0"/>
          </a:p>
          <a:p>
            <a:pPr>
              <a:spcBef>
                <a:spcPct val="10000"/>
              </a:spcBef>
              <a:buSzPct val="95000"/>
              <a:tabLst>
                <a:tab pos="450850" algn="l"/>
              </a:tabLst>
            </a:pPr>
            <a:r>
              <a:rPr lang="en-US" altLang="zh-CN" sz="2400" smtClean="0"/>
              <a:t>   2XX   </a:t>
            </a:r>
            <a:r>
              <a:rPr lang="zh-CN" altLang="en-US" sz="2400" smtClean="0"/>
              <a:t>成功</a:t>
            </a:r>
            <a:endParaRPr lang="en-US" altLang="zh-CN" sz="2400" smtClean="0"/>
          </a:p>
          <a:p>
            <a:pPr>
              <a:spcBef>
                <a:spcPct val="10000"/>
              </a:spcBef>
              <a:buSzPct val="95000"/>
              <a:tabLst>
                <a:tab pos="450850" algn="l"/>
              </a:tabLst>
            </a:pPr>
            <a:r>
              <a:rPr lang="en-US" altLang="zh-CN" sz="2400" smtClean="0"/>
              <a:t>   3XX   </a:t>
            </a:r>
            <a:r>
              <a:rPr lang="zh-CN" altLang="en-US" sz="2400" smtClean="0"/>
              <a:t>重定向</a:t>
            </a:r>
            <a:endParaRPr lang="en-US" altLang="zh-CN" sz="2400" smtClean="0"/>
          </a:p>
          <a:p>
            <a:pPr>
              <a:spcBef>
                <a:spcPct val="10000"/>
              </a:spcBef>
              <a:buSzPct val="95000"/>
              <a:tabLst>
                <a:tab pos="450850" algn="l"/>
              </a:tabLst>
            </a:pPr>
            <a:r>
              <a:rPr lang="en-US" altLang="zh-CN" sz="2400" smtClean="0"/>
              <a:t>   4XX   </a:t>
            </a:r>
            <a:r>
              <a:rPr lang="zh-CN" altLang="en-US" sz="2400" smtClean="0"/>
              <a:t>客户端错误</a:t>
            </a:r>
            <a:endParaRPr lang="en-US" altLang="zh-CN" sz="2400" smtClean="0"/>
          </a:p>
          <a:p>
            <a:pPr>
              <a:spcBef>
                <a:spcPct val="10000"/>
              </a:spcBef>
              <a:buSzPct val="95000"/>
              <a:tabLst>
                <a:tab pos="450850" algn="l"/>
              </a:tabLst>
            </a:pPr>
            <a:r>
              <a:rPr lang="en-US" altLang="zh-CN" sz="2400" smtClean="0"/>
              <a:t>   5XX   </a:t>
            </a:r>
            <a:r>
              <a:rPr lang="zh-CN" altLang="en-US" sz="2400" smtClean="0"/>
              <a:t>服务器错误</a:t>
            </a:r>
            <a:endParaRPr lang="en-US" altLang="zh-CN" sz="2400" smtClean="0"/>
          </a:p>
          <a:p>
            <a:pPr>
              <a:spcBef>
                <a:spcPct val="10000"/>
              </a:spcBef>
              <a:buSzPct val="95000"/>
              <a:tabLst>
                <a:tab pos="450850" algn="l"/>
              </a:tabLst>
            </a:pPr>
            <a:r>
              <a:rPr lang="en-US" altLang="zh-CN" sz="2400" smtClean="0"/>
              <a:t>  </a:t>
            </a:r>
            <a:endParaRPr lang="en-US" altLang="zh-CN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1428736"/>
            <a:ext cx="7424769" cy="734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07780"/>
            <a:ext cx="66865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75656" y="-21566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一般能够看得到的是返回</a:t>
            </a:r>
            <a:r>
              <a:rPr lang="en-US" altLang="zh-CN" sz="2800" smtClean="0"/>
              <a:t>404</a:t>
            </a:r>
            <a:endParaRPr lang="zh-CN" altLang="en-US" sz="280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20662"/>
              </p:ext>
            </p:extLst>
          </p:nvPr>
        </p:nvGraphicFramePr>
        <p:xfrm>
          <a:off x="1187624" y="4005064"/>
          <a:ext cx="7560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/>
                <a:gridCol w="637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latin typeface="Consolas"/>
                          <a:ea typeface="黑体"/>
                          <a:sym typeface="Consolas"/>
                        </a:rPr>
                        <a:t>状态码</a:t>
                      </a:r>
                      <a:endParaRPr lang="zh-CN" altLang="en-US" sz="2400" b="1">
                        <a:latin typeface="Consolas"/>
                        <a:ea typeface="黑体"/>
                        <a:sym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latin typeface="Consolas"/>
                          <a:ea typeface="黑体"/>
                          <a:sym typeface="Consolas"/>
                        </a:rPr>
                        <a:t>说明</a:t>
                      </a:r>
                      <a:endParaRPr lang="zh-CN" altLang="en-US" sz="2400" b="1">
                        <a:latin typeface="Consolas"/>
                        <a:ea typeface="黑体"/>
                        <a:sym typeface="Consola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/>
                        <a:t>200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/>
                        <a:t>客户端请求成功</a:t>
                      </a:r>
                      <a:endParaRPr lang="zh-CN" altLang="en-US" sz="24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/>
                        <a:t>302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/>
                        <a:t>临时跳转，跳转的地址通过</a:t>
                      </a:r>
                      <a:r>
                        <a:rPr lang="en-US" altLang="zh-CN" sz="2400" b="1" smtClean="0"/>
                        <a:t>Location</a:t>
                      </a:r>
                      <a:r>
                        <a:rPr lang="zh-CN" altLang="en-US" sz="2400" b="1" smtClean="0"/>
                        <a:t>指定</a:t>
                      </a:r>
                      <a:endParaRPr lang="zh-CN" altLang="en-US" sz="24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/>
                        <a:t>400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/>
                        <a:t>客户端请求有语法错误，不能被服务器识别</a:t>
                      </a:r>
                      <a:endParaRPr lang="zh-CN" altLang="en-US" sz="24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/>
                        <a:t>404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/>
                        <a:t>请求的资源不存在</a:t>
                      </a:r>
                      <a:endParaRPr lang="zh-CN" altLang="en-US" sz="24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/>
                        <a:t>500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/>
                        <a:t>服务器发生不可预期额错误</a:t>
                      </a:r>
                      <a:endParaRPr lang="zh-CN" altLang="en-US" sz="2400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标注 6"/>
          <p:cNvSpPr/>
          <p:nvPr/>
        </p:nvSpPr>
        <p:spPr bwMode="auto">
          <a:xfrm>
            <a:off x="5625683" y="3284984"/>
            <a:ext cx="3549121" cy="551640"/>
          </a:xfrm>
          <a:prstGeom prst="wedgeRoundRectCallout">
            <a:avLst>
              <a:gd name="adj1" fmla="val -82569"/>
              <a:gd name="adj2" fmla="val -262765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返回</a:t>
            </a:r>
            <a:r>
              <a:rPr kumimoji="1" lang="en-US" altLang="zh-CN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304</a:t>
            </a: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，使用了缓存</a:t>
            </a:r>
            <a:endParaRPr kumimoji="1" lang="zh-CN" altLang="en-US" sz="2400" i="0" u="none" strike="noStrike" cap="none" normalizeH="0" baseline="0" smtClean="0">
              <a:ln>
                <a:noFill/>
              </a:ln>
              <a:solidFill>
                <a:srgbClr val="F80000"/>
              </a:solidFill>
              <a:effectLst/>
              <a:ea typeface="黑体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43" y="1326359"/>
            <a:ext cx="8307361" cy="80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67443" y="575102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smtClean="0">
                <a:solidFill>
                  <a:srgbClr val="0000FF"/>
                </a:solidFill>
                <a:ea typeface="黑体"/>
              </a:rPr>
              <a:t>浏览器缓存机制</a:t>
            </a:r>
            <a:endParaRPr lang="zh-CN" altLang="en-US" sz="3200">
              <a:solidFill>
                <a:srgbClr val="0000FF"/>
              </a:solidFill>
              <a:ea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2564904"/>
            <a:ext cx="7454628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ct val="10000"/>
              </a:spcAft>
            </a:pPr>
            <a:r>
              <a:rPr lang="zh-CN" altLang="en-US" sz="2400" smtClean="0"/>
              <a:t>缓存机制比较复杂，一般浏览器浏览网页，会首先网页是否有缓存，</a:t>
            </a:r>
            <a:endParaRPr lang="en-US" altLang="zh-CN" sz="2400" smtClean="0"/>
          </a:p>
          <a:p>
            <a:pPr>
              <a:lnSpc>
                <a:spcPct val="130000"/>
              </a:lnSpc>
              <a:spcAft>
                <a:spcPct val="10000"/>
              </a:spcAft>
            </a:pPr>
            <a:r>
              <a:rPr lang="en-US" altLang="zh-CN" sz="2400" smtClean="0"/>
              <a:t>(1)</a:t>
            </a:r>
            <a:r>
              <a:rPr lang="zh-CN" altLang="en-US" sz="2400" smtClean="0"/>
              <a:t>没有，直接去服务器取；</a:t>
            </a:r>
            <a:endParaRPr lang="en-US" altLang="zh-CN" sz="2400" smtClean="0"/>
          </a:p>
          <a:p>
            <a:pPr>
              <a:lnSpc>
                <a:spcPct val="130000"/>
              </a:lnSpc>
              <a:spcAft>
                <a:spcPct val="10000"/>
              </a:spcAft>
            </a:pPr>
            <a:r>
              <a:rPr lang="en-US" altLang="zh-CN" sz="2400" smtClean="0"/>
              <a:t>(2)</a:t>
            </a:r>
            <a:r>
              <a:rPr lang="zh-CN" altLang="en-US" sz="2400" smtClean="0"/>
              <a:t>有，检查</a:t>
            </a:r>
            <a:r>
              <a:rPr lang="en-US" altLang="zh-CN" sz="2400" smtClean="0"/>
              <a:t>Expire</a:t>
            </a:r>
            <a:r>
              <a:rPr lang="zh-CN" altLang="en-US" sz="2400" smtClean="0"/>
              <a:t>字段是否未过期</a:t>
            </a:r>
            <a:endParaRPr lang="en-US" altLang="zh-CN" sz="2400" smtClean="0"/>
          </a:p>
          <a:p>
            <a:pPr>
              <a:lnSpc>
                <a:spcPct val="130000"/>
              </a:lnSpc>
              <a:spcAft>
                <a:spcPct val="10000"/>
              </a:spcAft>
            </a:pPr>
            <a:r>
              <a:rPr lang="en-US" altLang="zh-CN" sz="2400"/>
              <a:t> </a:t>
            </a:r>
            <a:r>
              <a:rPr lang="en-US" altLang="zh-CN" sz="2400" smtClean="0"/>
              <a:t>  ①</a:t>
            </a:r>
            <a:r>
              <a:rPr lang="zh-CN" altLang="en-US" sz="2400" smtClean="0"/>
              <a:t>不过期，则使用缓存的，</a:t>
            </a:r>
            <a:endParaRPr lang="en-US" altLang="zh-CN" sz="2400" smtClean="0"/>
          </a:p>
          <a:p>
            <a:pPr>
              <a:lnSpc>
                <a:spcPct val="130000"/>
              </a:lnSpc>
              <a:spcAft>
                <a:spcPct val="10000"/>
              </a:spcAft>
            </a:pPr>
            <a:r>
              <a:rPr lang="en-US" altLang="zh-CN" sz="2400"/>
              <a:t> </a:t>
            </a:r>
            <a:r>
              <a:rPr lang="en-US" altLang="zh-CN" sz="2400" smtClean="0"/>
              <a:t>  </a:t>
            </a:r>
            <a:r>
              <a:rPr lang="en-US" altLang="zh-CN" sz="2400" smtClean="0">
                <a:latin typeface="宋体"/>
              </a:rPr>
              <a:t>②</a:t>
            </a:r>
            <a:r>
              <a:rPr lang="zh-CN" altLang="en-US" sz="2400" smtClean="0">
                <a:latin typeface="宋体"/>
              </a:rPr>
              <a:t>过期，去服务器取</a:t>
            </a:r>
            <a:endParaRPr lang="en-US" altLang="zh-CN" sz="2400" smtClean="0">
              <a:latin typeface="宋体"/>
            </a:endParaRPr>
          </a:p>
          <a:p>
            <a:pPr>
              <a:lnSpc>
                <a:spcPct val="130000"/>
              </a:lnSpc>
              <a:spcAft>
                <a:spcPct val="10000"/>
              </a:spcAft>
            </a:pPr>
            <a:r>
              <a:rPr lang="zh-CN" altLang="en-US" sz="2400" smtClean="0">
                <a:latin typeface="宋体"/>
              </a:rPr>
              <a:t>可以通过按</a:t>
            </a:r>
            <a:r>
              <a:rPr lang="en-US" altLang="zh-CN" sz="2400" smtClean="0">
                <a:solidFill>
                  <a:srgbClr val="F80000"/>
                </a:solidFill>
                <a:latin typeface="宋体"/>
              </a:rPr>
              <a:t>Ctrl+F5</a:t>
            </a:r>
            <a:r>
              <a:rPr lang="zh-CN" altLang="en-US" sz="2400" smtClean="0">
                <a:latin typeface="宋体"/>
              </a:rPr>
              <a:t>强制刷新网页</a:t>
            </a:r>
            <a:r>
              <a:rPr lang="en-US" altLang="zh-CN" sz="2400" smtClean="0">
                <a:latin typeface="宋体"/>
              </a:rPr>
              <a:t>.</a:t>
            </a:r>
            <a:endParaRPr lang="zh-CN" alt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266" y="787747"/>
            <a:ext cx="3970734" cy="141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653136"/>
            <a:ext cx="6072306" cy="88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圆角矩形标注 10"/>
          <p:cNvSpPr/>
          <p:nvPr/>
        </p:nvSpPr>
        <p:spPr bwMode="auto">
          <a:xfrm>
            <a:off x="5663886" y="6202823"/>
            <a:ext cx="3549121" cy="551640"/>
          </a:xfrm>
          <a:prstGeom prst="wedgeRoundRectCallout">
            <a:avLst>
              <a:gd name="adj1" fmla="val -11844"/>
              <a:gd name="adj2" fmla="val -145758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返回</a:t>
            </a:r>
            <a:r>
              <a:rPr kumimoji="1" lang="en-US" altLang="zh-CN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200</a:t>
            </a: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，不使用缓存</a:t>
            </a:r>
            <a:endParaRPr kumimoji="1" lang="zh-CN" altLang="en-US" sz="2400" i="0" u="none" strike="noStrike" cap="none" normalizeH="0" baseline="0" smtClean="0">
              <a:ln>
                <a:noFill/>
              </a:ln>
              <a:solidFill>
                <a:srgbClr val="F80000"/>
              </a:solidFill>
              <a:effectLst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629345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uiExpand="1" build="p" bldLvl="3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58" y="285728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1.6 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浏览器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1124744"/>
            <a:ext cx="4500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截止</a:t>
            </a:r>
            <a:r>
              <a:rPr lang="en-US" altLang="zh-CN" smtClean="0"/>
              <a:t>2015</a:t>
            </a:r>
            <a:r>
              <a:rPr lang="zh-CN" altLang="en-US" smtClean="0"/>
              <a:t>年</a:t>
            </a:r>
            <a:r>
              <a:rPr lang="en-US" altLang="zh-CN" smtClean="0"/>
              <a:t>2</a:t>
            </a:r>
            <a:r>
              <a:rPr lang="zh-CN" altLang="en-US" smtClean="0"/>
              <a:t>月</a:t>
            </a:r>
            <a:r>
              <a:rPr lang="zh-CN" altLang="en-US" smtClean="0"/>
              <a:t>的统计数据</a:t>
            </a:r>
            <a:endParaRPr lang="zh-CN" altLang="en-US"/>
          </a:p>
        </p:txBody>
      </p:sp>
      <p:pic>
        <p:nvPicPr>
          <p:cNvPr id="2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5" y="2447528"/>
            <a:ext cx="9327178" cy="306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702" y="285728"/>
            <a:ext cx="7008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solidFill>
                  <a:srgbClr val="0000FF"/>
                </a:solidFill>
                <a:ea typeface="黑体"/>
              </a:rPr>
              <a:t>CNZZ</a:t>
            </a:r>
            <a:r>
              <a:rPr lang="zh-CN" altLang="en-US" sz="2800" smtClean="0">
                <a:solidFill>
                  <a:srgbClr val="0000FF"/>
                </a:solidFill>
                <a:ea typeface="黑体"/>
              </a:rPr>
              <a:t>发布的</a:t>
            </a:r>
            <a:r>
              <a:rPr lang="en-US" altLang="zh-CN" sz="2800" smtClean="0">
                <a:solidFill>
                  <a:srgbClr val="0000FF"/>
                </a:solidFill>
                <a:ea typeface="黑体"/>
              </a:rPr>
              <a:t>2014</a:t>
            </a:r>
            <a:r>
              <a:rPr lang="zh-CN" altLang="en-US" sz="2800" smtClean="0">
                <a:solidFill>
                  <a:srgbClr val="0000FF"/>
                </a:solidFill>
                <a:ea typeface="黑体"/>
              </a:rPr>
              <a:t>年</a:t>
            </a:r>
            <a:r>
              <a:rPr lang="en-US" altLang="zh-CN" sz="2800" smtClean="0">
                <a:solidFill>
                  <a:srgbClr val="0000FF"/>
                </a:solidFill>
                <a:ea typeface="黑体"/>
              </a:rPr>
              <a:t>8</a:t>
            </a:r>
            <a:r>
              <a:rPr lang="zh-CN" altLang="en-US" sz="2800" smtClean="0">
                <a:solidFill>
                  <a:srgbClr val="0000FF"/>
                </a:solidFill>
                <a:ea typeface="黑体"/>
              </a:rPr>
              <a:t>月</a:t>
            </a:r>
            <a:r>
              <a:rPr lang="zh-CN" altLang="en-US" sz="2800" smtClean="0">
                <a:solidFill>
                  <a:srgbClr val="0000FF"/>
                </a:solidFill>
                <a:ea typeface="黑体"/>
              </a:rPr>
              <a:t>国内浏览器市场份额</a:t>
            </a:r>
            <a:endParaRPr lang="zh-CN" altLang="en-US" sz="2800">
              <a:solidFill>
                <a:srgbClr val="0000FF"/>
              </a:solidFill>
              <a:ea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44624" y="5589240"/>
            <a:ext cx="10513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2052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5976664" cy="535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1.1 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万维网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57224" y="1235527"/>
            <a:ext cx="7300938" cy="3394775"/>
          </a:xfrm>
        </p:spPr>
        <p:txBody>
          <a:bodyPr wrap="square" anchor="t">
            <a:spAutoFit/>
          </a:bodyPr>
          <a:lstStyle/>
          <a:p>
            <a:r>
              <a:rPr lang="zh-CN" altLang="en-US" smtClean="0"/>
              <a:t>简称</a:t>
            </a:r>
            <a:r>
              <a:rPr lang="en-US" altLang="zh-CN" smtClean="0"/>
              <a:t>Web, World Wide Web</a:t>
            </a:r>
          </a:p>
          <a:p>
            <a:r>
              <a:rPr lang="zh-CN" altLang="en-US" smtClean="0"/>
              <a:t>超文本传输协议</a:t>
            </a:r>
            <a:r>
              <a:rPr lang="en-US" altLang="zh-CN" smtClean="0"/>
              <a:t>HTTP(Hypertext Transfer Protocol</a:t>
            </a:r>
            <a:r>
              <a:rPr lang="en-US" altLang="zh-CN"/>
              <a:t>)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Web</a:t>
            </a:r>
            <a:r>
              <a:rPr lang="zh-CN" altLang="en-US" smtClean="0"/>
              <a:t>浏览器</a:t>
            </a:r>
            <a:endParaRPr lang="en-US" altLang="zh-CN" smtClean="0"/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IE8/9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FireFox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Chrome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4509120"/>
            <a:ext cx="4563850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5858" y="4509120"/>
            <a:ext cx="4266736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1.2 Web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服务器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57224" y="1235527"/>
            <a:ext cx="7300938" cy="5306068"/>
          </a:xfrm>
        </p:spPr>
        <p:txBody>
          <a:bodyPr wrap="square" anchor="t">
            <a:spAutoFit/>
          </a:bodyPr>
          <a:lstStyle/>
          <a:p>
            <a:r>
              <a:rPr lang="en-US" altLang="zh-CN" smtClean="0"/>
              <a:t>Web</a:t>
            </a:r>
            <a:r>
              <a:rPr lang="zh-CN" altLang="en-US" smtClean="0"/>
              <a:t>服务器向发出请求的浏览器提供文档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spcAft>
                <a:spcPct val="0"/>
              </a:spcAft>
            </a:pPr>
            <a:r>
              <a:rPr lang="zh-CN" altLang="en-US" smtClean="0"/>
              <a:t>常用</a:t>
            </a:r>
            <a:r>
              <a:rPr lang="en-US" altLang="zh-CN" smtClean="0"/>
              <a:t>Web</a:t>
            </a:r>
            <a:r>
              <a:rPr lang="zh-CN" altLang="en-US" smtClean="0"/>
              <a:t>服务器</a:t>
            </a:r>
            <a:endParaRPr lang="en-US" altLang="zh-CN" smtClean="0"/>
          </a:p>
          <a:p>
            <a:pPr lvl="1">
              <a:spcBef>
                <a:spcPct val="10000"/>
              </a:spcBef>
              <a:spcAft>
                <a:spcPct val="0"/>
              </a:spcAft>
            </a:pPr>
            <a:r>
              <a:rPr lang="en-US" altLang="zh-CN" smtClean="0"/>
              <a:t>Apache</a:t>
            </a:r>
          </a:p>
          <a:p>
            <a:pPr lvl="1">
              <a:spcBef>
                <a:spcPct val="10000"/>
              </a:spcBef>
              <a:spcAft>
                <a:spcPct val="0"/>
              </a:spcAft>
            </a:pPr>
            <a:r>
              <a:rPr lang="en-US" altLang="zh-CN" smtClean="0"/>
              <a:t>IIS</a:t>
            </a:r>
          </a:p>
          <a:p>
            <a:pPr lvl="1">
              <a:spcBef>
                <a:spcPct val="10000"/>
              </a:spcBef>
              <a:spcAft>
                <a:spcPct val="0"/>
              </a:spcAft>
            </a:pPr>
            <a:r>
              <a:rPr lang="en-US" altLang="zh-CN" smtClean="0"/>
              <a:t>nginx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2071678"/>
            <a:ext cx="58769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85918" y="383425"/>
            <a:ext cx="55721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mtClean="0">
                <a:solidFill>
                  <a:srgbClr val="0000FF"/>
                </a:solidFill>
                <a:latin typeface="Consolas"/>
                <a:ea typeface="黑体"/>
                <a:sym typeface="Consolas"/>
              </a:rPr>
              <a:t>Total Sites Across All Domains</a:t>
            </a:r>
            <a:endParaRPr lang="zh-CN" altLang="en-US">
              <a:solidFill>
                <a:srgbClr val="0000FF"/>
              </a:solidFill>
              <a:latin typeface="Consolas"/>
              <a:ea typeface="黑体"/>
              <a:sym typeface="Consola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7224" y="4395811"/>
            <a:ext cx="764383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Tengine, an nginx derivative maintained by Taobao, a large Chinese internet retailer, is now used on almost 4 million hostnames, including at the Internet Archive. Alibaba, the parent company of Taobao, has the second largest number of hostnames in China and accounts for more than 11% of the hostnames we find in China. </a:t>
            </a:r>
            <a:endParaRPr lang="zh-CN" altLang="en-US"/>
          </a:p>
        </p:txBody>
      </p:sp>
      <p:pic>
        <p:nvPicPr>
          <p:cNvPr id="1026" name="Picture 2" descr="Total number of webs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6768752" cy="34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066" y="311987"/>
            <a:ext cx="83582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mtClean="0">
                <a:solidFill>
                  <a:srgbClr val="0000FF"/>
                </a:solidFill>
                <a:latin typeface="Consolas"/>
                <a:sym typeface="Consolas"/>
              </a:rPr>
              <a:t>Market Share for Top Servers Across All Domains</a:t>
            </a:r>
            <a:endParaRPr lang="zh-CN" altLang="en-US">
              <a:solidFill>
                <a:srgbClr val="0000FF"/>
              </a:solidFill>
              <a:latin typeface="Consolas"/>
              <a:sym typeface="Consola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48" y="5072074"/>
            <a:ext cx="78581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Microsoft leads the way in China, with 38% of Chinese-hosted sites using IIS; just 26% use Apache, while usage of nginx — 19% — is significantly above-average. </a:t>
            </a:r>
            <a:endParaRPr lang="zh-CN" altLang="en-US" sz="2400"/>
          </a:p>
        </p:txBody>
      </p:sp>
      <p:pic>
        <p:nvPicPr>
          <p:cNvPr id="2050" name="Picture 2" descr="Web server market sh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7" y="908720"/>
            <a:ext cx="694282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98612"/>
              </p:ext>
            </p:extLst>
          </p:nvPr>
        </p:nvGraphicFramePr>
        <p:xfrm>
          <a:off x="353495" y="2348880"/>
          <a:ext cx="8532438" cy="2880319"/>
        </p:xfrm>
        <a:graphic>
          <a:graphicData uri="http://schemas.openxmlformats.org/drawingml/2006/table">
            <a:tbl>
              <a:tblPr/>
              <a:tblGrid>
                <a:gridCol w="1422073"/>
                <a:gridCol w="1422073"/>
                <a:gridCol w="1422073"/>
                <a:gridCol w="1422073"/>
                <a:gridCol w="1422073"/>
                <a:gridCol w="1422073"/>
              </a:tblGrid>
              <a:tr h="102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Developer</a:t>
                      </a:r>
                    </a:p>
                  </a:txBody>
                  <a:tcPr marL="66675" marR="66675" marT="95250" marB="952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A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January 2015</a:t>
                      </a:r>
                    </a:p>
                  </a:txBody>
                  <a:tcPr marL="66675" marR="66675" marT="95250" marB="952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A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Percent</a:t>
                      </a:r>
                    </a:p>
                  </a:txBody>
                  <a:tcPr marL="66675" marR="66675" marT="95250" marB="952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A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February 2015</a:t>
                      </a:r>
                    </a:p>
                  </a:txBody>
                  <a:tcPr marL="66675" marR="66675" marT="95250" marB="952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A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Percent</a:t>
                      </a:r>
                    </a:p>
                  </a:txBody>
                  <a:tcPr marL="66675" marR="66675" marT="95250" marB="952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A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effectLst/>
                        </a:rPr>
                        <a:t>Change</a:t>
                      </a:r>
                    </a:p>
                  </a:txBody>
                  <a:tcPr marL="66675" marR="66675" marT="95250" marB="952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AEF"/>
                    </a:solidFill>
                  </a:tcPr>
                </a:tc>
              </a:tr>
              <a:tr h="46378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</a:rPr>
                        <a:t>Apache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effectLst/>
                        </a:rPr>
                        <a:t>348,460,753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39.74%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effectLst/>
                        </a:rPr>
                        <a:t>342,480,920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38.77%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-0.97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78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</a:rPr>
                        <a:t>Microsoft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effectLst/>
                        </a:rPr>
                        <a:t>241,276,347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27.52%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effectLst/>
                        </a:rPr>
                        <a:t>253,484,221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28.69%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1.18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78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</a:rPr>
                        <a:t>nginx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effectLst/>
                        </a:rPr>
                        <a:t>128,083,920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14.61%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effectLst/>
                        </a:rPr>
                        <a:t>130,093,899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14.73%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0.12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78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</a:rPr>
                        <a:t>Google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effectLst/>
                        </a:rPr>
                        <a:t>20,209,649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2.30%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effectLst/>
                        </a:rPr>
                        <a:t>20,238,057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2.29%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effectLst/>
                        </a:rPr>
                        <a:t>-0.01</a:t>
                      </a:r>
                    </a:p>
                  </a:txBody>
                  <a:tcPr marL="66675" marR="66675" marT="28575" marB="2857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1052736"/>
            <a:ext cx="83582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mtClean="0">
                <a:solidFill>
                  <a:srgbClr val="0000FF"/>
                </a:solidFill>
                <a:latin typeface="Consolas"/>
                <a:sym typeface="Consolas"/>
              </a:rPr>
              <a:t>Market Share for Top Servers Across All Domains</a:t>
            </a:r>
            <a:endParaRPr lang="zh-CN" altLang="en-US">
              <a:solidFill>
                <a:srgbClr val="0000FF"/>
              </a:solidFill>
              <a:latin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02520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ava application server popula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6" y="1055119"/>
            <a:ext cx="7658843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620688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Most popular application servers in </a:t>
            </a:r>
            <a:r>
              <a:rPr lang="en-US" altLang="zh-CN" sz="2400" smtClean="0">
                <a:solidFill>
                  <a:srgbClr val="0000FF"/>
                </a:solidFill>
              </a:rPr>
              <a:t>May 2014</a:t>
            </a:r>
            <a:endParaRPr lang="en-US" altLang="zh-CN" sz="2400">
              <a:solidFill>
                <a:srgbClr val="0000FF"/>
              </a:solidFill>
            </a:endParaRPr>
          </a:p>
          <a:p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9572" y="5613920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Jetty</a:t>
            </a:r>
            <a:r>
              <a:rPr lang="zh-CN" altLang="en-US" sz="2400" smtClean="0"/>
              <a:t>目前</a:t>
            </a:r>
            <a:r>
              <a:rPr lang="zh-CN" altLang="en-US" sz="2400"/>
              <a:t>的是一个比较被看好的 </a:t>
            </a:r>
            <a:r>
              <a:rPr lang="en-US" altLang="zh-CN" sz="2400" smtClean="0"/>
              <a:t>Servlet</a:t>
            </a:r>
            <a:r>
              <a:rPr lang="zh-CN" altLang="en-US" sz="2400" smtClean="0"/>
              <a:t>引擎</a:t>
            </a:r>
            <a:r>
              <a:rPr lang="zh-CN" altLang="en-US" sz="2400"/>
              <a:t>，它的架构比较简单</a:t>
            </a:r>
            <a:r>
              <a:rPr lang="zh-CN" altLang="en-US" sz="2400" smtClean="0"/>
              <a:t>，</a:t>
            </a:r>
            <a:r>
              <a:rPr lang="en-US" altLang="zh-CN" sz="2400" smtClean="0"/>
              <a:t>Google</a:t>
            </a:r>
            <a:r>
              <a:rPr lang="zh-CN" altLang="en-US" sz="2400" smtClean="0"/>
              <a:t>应用</a:t>
            </a:r>
            <a:r>
              <a:rPr lang="zh-CN" altLang="en-US" sz="2400"/>
              <a:t>系统引擎最初是</a:t>
            </a:r>
            <a:r>
              <a:rPr lang="zh-CN" altLang="en-US" sz="2400" smtClean="0"/>
              <a:t>以</a:t>
            </a:r>
            <a:r>
              <a:rPr lang="en-US" altLang="zh-CN" sz="2400" smtClean="0"/>
              <a:t>Apache Tomcat</a:t>
            </a:r>
            <a:r>
              <a:rPr lang="zh-CN" altLang="en-US" sz="2400" smtClean="0"/>
              <a:t>将切换到</a:t>
            </a:r>
            <a:r>
              <a:rPr lang="en-US" altLang="zh-CN" sz="2400" smtClean="0"/>
              <a:t>Jetty</a:t>
            </a:r>
            <a:r>
              <a:rPr lang="en-US" altLang="zh-CN" sz="2400"/>
              <a:t>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673674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285728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1.2 Web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服务器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628673" y="1257451"/>
            <a:ext cx="7831759" cy="536146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en-US" altLang="zh-CN" sz="2800" smtClean="0">
                <a:latin typeface="Consolas"/>
                <a:ea typeface="宋体"/>
                <a:sym typeface="Consolas"/>
              </a:rPr>
              <a:t>1.</a:t>
            </a:r>
            <a:r>
              <a:rPr lang="zh-CN" altLang="en-US" sz="2800" smtClean="0">
                <a:latin typeface="Consolas"/>
                <a:ea typeface="宋体"/>
                <a:sym typeface="Consolas"/>
              </a:rPr>
              <a:t>常用的</a:t>
            </a:r>
            <a:r>
              <a:rPr lang="en-US" altLang="zh-CN" sz="2800" smtClean="0">
                <a:latin typeface="Consolas"/>
                <a:ea typeface="宋体"/>
                <a:sym typeface="Consolas"/>
              </a:rPr>
              <a:t>Web</a:t>
            </a:r>
            <a:r>
              <a:rPr lang="zh-CN" altLang="en-US" sz="2800" smtClean="0">
                <a:latin typeface="Consolas"/>
                <a:ea typeface="宋体"/>
                <a:sym typeface="Consolas"/>
              </a:rPr>
              <a:t>服务器</a:t>
            </a:r>
            <a:endParaRPr lang="en-US" altLang="zh-CN" sz="2800" smtClean="0">
              <a:latin typeface="Consolas"/>
              <a:ea typeface="宋体"/>
              <a:sym typeface="Consolas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SzPct val="80000"/>
              <a:buFont typeface="Wingdings" pitchFamily="2" charset="2"/>
              <a:buChar char="p"/>
            </a:pPr>
            <a:r>
              <a:rPr lang="en-US" altLang="zh-CN" sz="2400" smtClean="0">
                <a:latin typeface="Consolas"/>
                <a:sym typeface="Consolas"/>
              </a:rPr>
              <a:t>Apache HTTP Server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  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可运行于多种计算机平台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smtClean="0">
                <a:latin typeface="Consolas"/>
                <a:sym typeface="Consolas"/>
              </a:rPr>
              <a:t>  目前最新版本是</a:t>
            </a:r>
            <a:r>
              <a:rPr lang="en-US" altLang="zh-CN" sz="2400" smtClean="0">
                <a:latin typeface="Consolas"/>
                <a:sym typeface="Consolas"/>
              </a:rPr>
              <a:t>2.4.12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  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自由软件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, 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总量第一位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SzPct val="80000"/>
              <a:buFont typeface="Wingdings" pitchFamily="2" charset="2"/>
              <a:buChar char="p"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IIS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buSzPct val="80000"/>
              <a:buNone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  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只能运行在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Windows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操作系统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buSzPct val="80000"/>
              <a:buNone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  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目前最新版本是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7.5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SzPct val="80000"/>
              <a:buFont typeface="Wingdings" pitchFamily="2" charset="2"/>
              <a:buChar char="p"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nginx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buSzPct val="80000"/>
              <a:buNone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 </a:t>
            </a:r>
            <a:r>
              <a:rPr lang="en-US" altLang="zh-CN" sz="1050" smtClean="0">
                <a:latin typeface="Consolas"/>
                <a:ea typeface="宋体"/>
                <a:sym typeface="Consolas"/>
              </a:rPr>
              <a:t>  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主要在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Unix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运行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, 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并有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Windows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移植版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buSzPct val="80000"/>
              <a:buNone/>
            </a:pPr>
            <a:r>
              <a:rPr lang="en-US" altLang="zh-CN" sz="2400" smtClean="0">
                <a:latin typeface="Consolas"/>
                <a:ea typeface="宋体"/>
                <a:sym typeface="Consolas"/>
              </a:rPr>
              <a:t>  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目前稳定版本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1.6.2,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buSzPct val="80000"/>
              <a:buNone/>
            </a:pPr>
            <a:r>
              <a:rPr lang="en-US" altLang="zh-CN" sz="2400">
                <a:latin typeface="Consolas"/>
                <a:ea typeface="宋体"/>
                <a:sym typeface="Consolas"/>
              </a:rPr>
              <a:t> 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 </a:t>
            </a:r>
            <a:r>
              <a:rPr lang="zh-CN" altLang="en-US" sz="2400" smtClean="0">
                <a:latin typeface="Consolas"/>
                <a:sym typeface="Consolas"/>
              </a:rPr>
              <a:t>占有</a:t>
            </a:r>
            <a:r>
              <a:rPr lang="zh-CN" altLang="en-US" sz="2400">
                <a:latin typeface="Consolas"/>
                <a:sym typeface="Consolas"/>
              </a:rPr>
              <a:t>内存少，并发能力强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B5DFC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D:\线性代数电子教案\模板.ppt</Template>
  <TotalTime>13244</TotalTime>
  <Words>1410</Words>
  <Application>Microsoft Office PowerPoint</Application>
  <PresentationFormat>全屏显示(4:3)</PresentationFormat>
  <Paragraphs>287</Paragraphs>
  <Slides>29</Slides>
  <Notes>10</Notes>
  <HiddenSlides>5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仲恺农业工程学院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基础设计</dc:title>
  <dc:subject>Web程序设计</dc:subject>
  <dc:creator>houchaojun</dc:creator>
  <cp:lastModifiedBy>WIN</cp:lastModifiedBy>
  <cp:revision>48</cp:revision>
  <dcterms:created xsi:type="dcterms:W3CDTF">2000-09-19T09:57:13Z</dcterms:created>
  <dcterms:modified xsi:type="dcterms:W3CDTF">2015-03-11T08:22:46Z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houchaojun</vt:lpwstr>
  </property>
</Properties>
</file>