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76"/>
  </p:notesMasterIdLst>
  <p:sldIdLst>
    <p:sldId id="487" r:id="rId2"/>
    <p:sldId id="291" r:id="rId3"/>
    <p:sldId id="517" r:id="rId4"/>
    <p:sldId id="531" r:id="rId5"/>
    <p:sldId id="533" r:id="rId6"/>
    <p:sldId id="519" r:id="rId7"/>
    <p:sldId id="522" r:id="rId8"/>
    <p:sldId id="525" r:id="rId9"/>
    <p:sldId id="524" r:id="rId10"/>
    <p:sldId id="526" r:id="rId11"/>
    <p:sldId id="527" r:id="rId12"/>
    <p:sldId id="604" r:id="rId13"/>
    <p:sldId id="528" r:id="rId14"/>
    <p:sldId id="529" r:id="rId15"/>
    <p:sldId id="535" r:id="rId16"/>
    <p:sldId id="537" r:id="rId17"/>
    <p:sldId id="575" r:id="rId18"/>
    <p:sldId id="539" r:id="rId19"/>
    <p:sldId id="541" r:id="rId20"/>
    <p:sldId id="542" r:id="rId21"/>
    <p:sldId id="545" r:id="rId22"/>
    <p:sldId id="544" r:id="rId23"/>
    <p:sldId id="614" r:id="rId24"/>
    <p:sldId id="546" r:id="rId25"/>
    <p:sldId id="547" r:id="rId26"/>
    <p:sldId id="540" r:id="rId27"/>
    <p:sldId id="548" r:id="rId28"/>
    <p:sldId id="549" r:id="rId29"/>
    <p:sldId id="553" r:id="rId30"/>
    <p:sldId id="551" r:id="rId31"/>
    <p:sldId id="568" r:id="rId32"/>
    <p:sldId id="555" r:id="rId33"/>
    <p:sldId id="557" r:id="rId34"/>
    <p:sldId id="558" r:id="rId35"/>
    <p:sldId id="559" r:id="rId36"/>
    <p:sldId id="569" r:id="rId37"/>
    <p:sldId id="560" r:id="rId38"/>
    <p:sldId id="561" r:id="rId39"/>
    <p:sldId id="570" r:id="rId40"/>
    <p:sldId id="563" r:id="rId41"/>
    <p:sldId id="564" r:id="rId42"/>
    <p:sldId id="565" r:id="rId43"/>
    <p:sldId id="566" r:id="rId44"/>
    <p:sldId id="567" r:id="rId45"/>
    <p:sldId id="572" r:id="rId46"/>
    <p:sldId id="573" r:id="rId47"/>
    <p:sldId id="574" r:id="rId48"/>
    <p:sldId id="576" r:id="rId49"/>
    <p:sldId id="577" r:id="rId50"/>
    <p:sldId id="579" r:id="rId51"/>
    <p:sldId id="581" r:id="rId52"/>
    <p:sldId id="588" r:id="rId53"/>
    <p:sldId id="582" r:id="rId54"/>
    <p:sldId id="583" r:id="rId55"/>
    <p:sldId id="584" r:id="rId56"/>
    <p:sldId id="585" r:id="rId57"/>
    <p:sldId id="592" r:id="rId58"/>
    <p:sldId id="595" r:id="rId59"/>
    <p:sldId id="616" r:id="rId60"/>
    <p:sldId id="598" r:id="rId61"/>
    <p:sldId id="599" r:id="rId62"/>
    <p:sldId id="589" r:id="rId63"/>
    <p:sldId id="590" r:id="rId64"/>
    <p:sldId id="591" r:id="rId65"/>
    <p:sldId id="602" r:id="rId66"/>
    <p:sldId id="605" r:id="rId67"/>
    <p:sldId id="606" r:id="rId68"/>
    <p:sldId id="607" r:id="rId69"/>
    <p:sldId id="612" r:id="rId70"/>
    <p:sldId id="613" r:id="rId71"/>
    <p:sldId id="608" r:id="rId72"/>
    <p:sldId id="609" r:id="rId73"/>
    <p:sldId id="580" r:id="rId74"/>
    <p:sldId id="615" r:id="rId7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lang="zh-CN" altLang="en-US" sz="2200" b="1" kern="1200">
        <a:solidFill>
          <a:schemeClr val="tx2"/>
        </a:solidFill>
        <a:latin typeface="Consolas"/>
        <a:ea typeface="宋体"/>
        <a:cs typeface="+mn-cs"/>
        <a:sym typeface="Consolas"/>
      </a:defRPr>
    </a:lvl1pPr>
    <a:lvl2pPr marL="457200" algn="ctr" rtl="0" eaLnBrk="0" fontAlgn="base" hangingPunct="0">
      <a:spcBef>
        <a:spcPct val="0"/>
      </a:spcBef>
      <a:spcAft>
        <a:spcPct val="0"/>
      </a:spcAft>
      <a:defRPr kumimoji="1" sz="4400" b="1" kern="1200">
        <a:solidFill>
          <a:schemeClr val="tx2"/>
        </a:solidFill>
        <a:latin typeface="Times New Roman" pitchFamily="18" charset="0"/>
        <a:ea typeface="黑体" pitchFamily="2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umimoji="1" sz="4400" b="1" kern="1200">
        <a:solidFill>
          <a:schemeClr val="tx2"/>
        </a:solidFill>
        <a:latin typeface="Times New Roman" pitchFamily="18" charset="0"/>
        <a:ea typeface="黑体" pitchFamily="2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umimoji="1" sz="4400" b="1" kern="1200">
        <a:solidFill>
          <a:schemeClr val="tx2"/>
        </a:solidFill>
        <a:latin typeface="Times New Roman" pitchFamily="18" charset="0"/>
        <a:ea typeface="黑体" pitchFamily="2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umimoji="1" sz="4400" b="1" kern="1200">
        <a:solidFill>
          <a:schemeClr val="tx2"/>
        </a:solidFill>
        <a:latin typeface="Times New Roman" pitchFamily="18" charset="0"/>
        <a:ea typeface="黑体" pitchFamily="2" charset="-122"/>
        <a:cs typeface="+mn-cs"/>
      </a:defRPr>
    </a:lvl5pPr>
    <a:lvl6pPr marL="2286000" algn="l" defTabSz="914400" rtl="0" eaLnBrk="1" latinLnBrk="0" hangingPunct="1">
      <a:defRPr kumimoji="1" sz="4400" b="1" kern="1200">
        <a:solidFill>
          <a:schemeClr val="tx2"/>
        </a:solidFill>
        <a:latin typeface="Times New Roman" pitchFamily="18" charset="0"/>
        <a:ea typeface="黑体" pitchFamily="2" charset="-122"/>
        <a:cs typeface="+mn-cs"/>
      </a:defRPr>
    </a:lvl6pPr>
    <a:lvl7pPr marL="2743200" algn="l" defTabSz="914400" rtl="0" eaLnBrk="1" latinLnBrk="0" hangingPunct="1">
      <a:defRPr kumimoji="1" sz="4400" b="1" kern="1200">
        <a:solidFill>
          <a:schemeClr val="tx2"/>
        </a:solidFill>
        <a:latin typeface="Times New Roman" pitchFamily="18" charset="0"/>
        <a:ea typeface="黑体" pitchFamily="2" charset="-122"/>
        <a:cs typeface="+mn-cs"/>
      </a:defRPr>
    </a:lvl7pPr>
    <a:lvl8pPr marL="3200400" algn="l" defTabSz="914400" rtl="0" eaLnBrk="1" latinLnBrk="0" hangingPunct="1">
      <a:defRPr kumimoji="1" sz="4400" b="1" kern="1200">
        <a:solidFill>
          <a:schemeClr val="tx2"/>
        </a:solidFill>
        <a:latin typeface="Times New Roman" pitchFamily="18" charset="0"/>
        <a:ea typeface="黑体" pitchFamily="2" charset="-122"/>
        <a:cs typeface="+mn-cs"/>
      </a:defRPr>
    </a:lvl8pPr>
    <a:lvl9pPr marL="3657600" algn="l" defTabSz="914400" rtl="0" eaLnBrk="1" latinLnBrk="0" hangingPunct="1">
      <a:defRPr kumimoji="1" sz="4400" b="1" kern="1200">
        <a:solidFill>
          <a:schemeClr val="tx2"/>
        </a:solidFill>
        <a:latin typeface="Times New Roman" pitchFamily="18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A000"/>
    <a:srgbClr val="00C800"/>
    <a:srgbClr val="FF0000"/>
    <a:srgbClr val="009600"/>
    <a:srgbClr val="FF5050"/>
    <a:srgbClr val="FFFF99"/>
    <a:srgbClr val="FFFF66"/>
    <a:srgbClr val="FF00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51" autoAdjust="0"/>
    <p:restoredTop sz="92688" autoAdjust="0"/>
  </p:normalViewPr>
  <p:slideViewPr>
    <p:cSldViewPr>
      <p:cViewPr varScale="1">
        <p:scale>
          <a:sx n="57" d="100"/>
          <a:sy n="57" d="100"/>
        </p:scale>
        <p:origin x="-882" y="-90"/>
      </p:cViewPr>
      <p:guideLst>
        <p:guide orient="horz" pos="799"/>
        <p:guide orient="horz" pos="4020"/>
        <p:guide pos="4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99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11AACC-01C8-45AD-9DE6-7F09285A21F5}" type="datetimeFigureOut">
              <a:rPr lang="zh-CN" altLang="en-US" smtClean="0"/>
              <a:pPr/>
              <a:t>2015/3/11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E3BA1-0BF6-4BB5-938A-750B44BA78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428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HTML5</a:t>
            </a:r>
            <a:r>
              <a:rPr lang="zh-CN" altLang="en-US" smtClean="0"/>
              <a:t>在不断成熟，计划在</a:t>
            </a:r>
            <a:r>
              <a:rPr lang="en-US" altLang="zh-CN" smtClean="0"/>
              <a:t>2014</a:t>
            </a:r>
            <a:r>
              <a:rPr lang="zh-CN" altLang="en-US" smtClean="0"/>
              <a:t>年完成标准制定。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E3BA1-0BF6-4BB5-938A-750B44BA785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E3BA1-0BF6-4BB5-938A-750B44BA785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E3BA1-0BF6-4BB5-938A-750B44BA785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E3BA1-0BF6-4BB5-938A-750B44BA785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http://www.totalvalidator.com/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E3BA1-0BF6-4BB5-938A-750B44BA7859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482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Alias /bbb "F:/bbb"</a:t>
            </a:r>
          </a:p>
          <a:p>
            <a:r>
              <a:rPr lang="en-US" altLang="zh-CN" smtClean="0"/>
              <a:t>&lt;Directory "F:/bbb"&gt;</a:t>
            </a:r>
          </a:p>
          <a:p>
            <a:r>
              <a:rPr lang="en-US" altLang="zh-CN" smtClean="0"/>
              <a:t>    AllowOverride None</a:t>
            </a:r>
          </a:p>
          <a:p>
            <a:r>
              <a:rPr lang="en-US" altLang="zh-CN" smtClean="0"/>
              <a:t>    Options None</a:t>
            </a:r>
          </a:p>
          <a:p>
            <a:r>
              <a:rPr lang="en-US" altLang="zh-CN" smtClean="0"/>
              <a:t>    Order allow,deny</a:t>
            </a:r>
          </a:p>
          <a:p>
            <a:r>
              <a:rPr lang="en-US" altLang="zh-CN" smtClean="0"/>
              <a:t>    Allow from all</a:t>
            </a:r>
          </a:p>
          <a:p>
            <a:r>
              <a:rPr lang="en-US" altLang="zh-CN" smtClean="0"/>
              <a:t>    DirectoryIndex index.html default.php </a:t>
            </a:r>
          </a:p>
          <a:p>
            <a:r>
              <a:rPr lang="en-US" altLang="zh-CN" smtClean="0"/>
              <a:t>&lt;/Directory&gt;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E3BA1-0BF6-4BB5-938A-750B44BA7859}" type="slidenum">
              <a:rPr lang="zh-CN" altLang="en-US" smtClean="0"/>
              <a:pPr/>
              <a:t>64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Alias /bbb "F:/bbb"</a:t>
            </a:r>
          </a:p>
          <a:p>
            <a:r>
              <a:rPr lang="en-US" altLang="zh-CN" smtClean="0"/>
              <a:t>&lt;Directory "F:/bbb"&gt;</a:t>
            </a:r>
          </a:p>
          <a:p>
            <a:r>
              <a:rPr lang="en-US" altLang="zh-CN" smtClean="0"/>
              <a:t>    AllowOverride None</a:t>
            </a:r>
          </a:p>
          <a:p>
            <a:r>
              <a:rPr lang="en-US" altLang="zh-CN" smtClean="0"/>
              <a:t>    Options None</a:t>
            </a:r>
          </a:p>
          <a:p>
            <a:r>
              <a:rPr lang="en-US" altLang="zh-CN" smtClean="0"/>
              <a:t>    Order allow,deny</a:t>
            </a:r>
          </a:p>
          <a:p>
            <a:r>
              <a:rPr lang="en-US" altLang="zh-CN" smtClean="0"/>
              <a:t>    Allow from all</a:t>
            </a:r>
          </a:p>
          <a:p>
            <a:r>
              <a:rPr lang="en-US" altLang="zh-CN" smtClean="0"/>
              <a:t>    DirectoryIndex index.html default.php </a:t>
            </a:r>
          </a:p>
          <a:p>
            <a:r>
              <a:rPr lang="en-US" altLang="zh-CN" smtClean="0"/>
              <a:t>&lt;/Directory&gt;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E3BA1-0BF6-4BB5-938A-750B44BA7859}" type="slidenum">
              <a:rPr lang="zh-CN" altLang="en-US" smtClean="0"/>
              <a:pPr/>
              <a:t>65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buSzPct val="90000"/>
              <a:buFont typeface="Wingdings" pitchFamily="2" charset="2"/>
              <a:buChar char="n"/>
              <a:defRPr sz="2800" b="1">
                <a:latin typeface="Consolas"/>
                <a:ea typeface="宋体"/>
                <a:sym typeface="Consolas"/>
              </a:defRPr>
            </a:lvl1pPr>
            <a:lvl2pPr>
              <a:spcBef>
                <a:spcPts val="300"/>
              </a:spcBef>
              <a:spcAft>
                <a:spcPts val="600"/>
              </a:spcAft>
              <a:buSzPct val="85000"/>
              <a:buFont typeface="Wingdings" pitchFamily="2" charset="2"/>
              <a:buChar char="p"/>
              <a:defRPr sz="2400" b="1">
                <a:latin typeface="Consolas"/>
                <a:ea typeface="宋体"/>
                <a:sym typeface="Consola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defRPr/>
            </a:pPr>
            <a:endParaRPr lang="zh-CN" altLang="en-US" sz="2400" b="0">
              <a:solidFill>
                <a:schemeClr val="tx1"/>
              </a:solidFill>
              <a:latin typeface="Times New Roman" charset="0"/>
              <a:ea typeface="宋体" pitchFamily="2" charset="-122"/>
            </a:endParaRPr>
          </a:p>
        </p:txBody>
      </p:sp>
      <p:sp>
        <p:nvSpPr>
          <p:cNvPr id="21512" name="Rectangle 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defRPr/>
            </a:pPr>
            <a:endParaRPr lang="zh-CN" altLang="en-US" sz="2400" b="0">
              <a:solidFill>
                <a:schemeClr val="tx1"/>
              </a:solidFill>
              <a:latin typeface="Times New Roman" charset="0"/>
              <a:ea typeface="宋体" pitchFamily="2" charset="-122"/>
            </a:endParaRPr>
          </a:p>
        </p:txBody>
      </p:sp>
      <p:sp>
        <p:nvSpPr>
          <p:cNvPr id="21513" name="Rectangle 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defRPr/>
            </a:pPr>
            <a:endParaRPr lang="zh-CN" altLang="en-US" sz="2400" b="0">
              <a:solidFill>
                <a:schemeClr val="tx1"/>
              </a:solidFill>
              <a:latin typeface="Times New Roman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ransition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&#25105;&#30340;&#35838;&#20214;&#20013;&#38142;&#25509;/ch2_6.html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&#25105;&#30340;&#35838;&#20214;&#20013;&#38142;&#25509;/ch2_6.html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&#25105;&#30340;&#35838;&#20214;&#20013;&#38142;&#25509;/ch2_10.html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ddons.mozilla.org/zh-cn/firefox/addon/html-5-validator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&#25105;&#30340;&#35838;&#20214;&#20013;&#38142;&#25509;/ch2_11.html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&#25105;&#30340;&#35838;&#20214;&#20013;&#38142;&#25509;/ch2_12.html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&#25105;&#30340;&#35838;&#20214;&#20013;&#38142;&#25509;/ch2_11.html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&#25105;&#30340;&#35838;&#20214;&#20013;&#38142;&#25509;/ch2_13_2.html" TargetMode="Externa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&#25105;&#30340;&#35838;&#20214;&#20013;&#38142;&#25509;/ch2_13_3.html" TargetMode="Externa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&#25105;&#30340;&#35838;&#20214;&#20013;&#38142;&#25509;/ch2_13.html" TargetMode="Externa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&#25105;&#30340;&#35838;&#20214;&#20013;&#38142;&#25509;/ch2_14.html" TargetMode="Externa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&#25105;&#30340;&#35838;&#20214;&#20013;&#38142;&#25509;/ch2_17.html" TargetMode="Externa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&#25105;&#30340;&#35838;&#20214;&#20013;&#38142;&#25509;/ch2_20.html" TargetMode="Externa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&#25105;&#30340;&#35838;&#20214;&#20013;&#38142;&#25509;/ch2_21.html" TargetMode="Externa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&#25105;&#30340;&#35838;&#20214;&#20013;&#38142;&#25509;/ch2_24.html" TargetMode="Externa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&#25105;&#30340;&#35838;&#20214;&#20013;&#38142;&#25509;/ch2_24.html" TargetMode="Externa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&#25105;&#30340;&#35838;&#20214;&#20013;&#38142;&#25509;/ch2_26.html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&#25105;&#30340;&#35838;&#20214;&#20013;&#38142;&#25509;/ch2_33.html" TargetMode="Externa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&#25105;&#30340;&#35838;&#20214;&#20013;&#38142;&#25509;/ch2_29.html" TargetMode="Externa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&#25105;&#30340;&#35838;&#20214;&#20013;&#38142;&#25509;/ch2_30.html" TargetMode="Externa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&#25105;&#30340;&#35838;&#20214;&#20013;&#38142;&#25509;/ch2_31.html" TargetMode="Externa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&#25105;&#30340;&#35838;&#20214;&#20013;&#38142;&#25509;/ch2_32.html" TargetMode="Externa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&#25105;&#30340;&#35838;&#20214;&#20013;&#38142;&#25509;/ch2_34.html" TargetMode="Externa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&#25105;&#30340;&#35838;&#20214;&#20013;&#38142;&#25509;/ch2_1.html" TargetMode="Externa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mirror.bit.edu.cn/apache/httpd/binaries/win32/httpd-2.0.64-win32-x86-no_ssl.ms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.com.cn/html5/att_video_src.asp" TargetMode="External"/><Relationship Id="rId3" Type="http://schemas.openxmlformats.org/officeDocument/2006/relationships/image" Target="../media/image47.png"/><Relationship Id="rId7" Type="http://schemas.openxmlformats.org/officeDocument/2006/relationships/hyperlink" Target="http://www.w3school.com.cn/html5/att_video_preload.asp" TargetMode="External"/><Relationship Id="rId2" Type="http://schemas.openxmlformats.org/officeDocument/2006/relationships/hyperlink" Target="&#25105;&#30340;&#35838;&#20214;&#20013;&#38142;&#25509;/ch2_40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w3school.com.cn/html5/att_video_loop.asp" TargetMode="External"/><Relationship Id="rId5" Type="http://schemas.openxmlformats.org/officeDocument/2006/relationships/hyperlink" Target="http://www.w3school.com.cn/html5/att_video_controls.asp" TargetMode="External"/><Relationship Id="rId4" Type="http://schemas.openxmlformats.org/officeDocument/2006/relationships/hyperlink" Target="http://www.w3school.com.cn/html5/att_video_autoplay.asp" TargetMode="Externa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&#25105;&#30340;&#35838;&#20214;&#20013;&#38142;&#25509;/ch2_1_1.html" TargetMode="Externa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&#25105;&#30340;&#35838;&#20214;&#20013;&#38142;&#25509;/ch2_50.html" TargetMode="Externa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&#25105;&#30340;&#35838;&#20214;&#20013;&#38142;&#25509;/ch2_1.htm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11560" y="2336800"/>
            <a:ext cx="8146782" cy="923330"/>
          </a:xfrm>
          <a:prstGeom prst="rect">
            <a:avLst/>
          </a:prstGeom>
          <a:noFill/>
          <a:ln>
            <a:noFill/>
          </a:ln>
          <a:effectLst>
            <a:outerShdw blurRad="50800" dist="114300" dir="4200000" algn="ctr" rotWithShape="0">
              <a:schemeClr val="tx1">
                <a:lumMod val="65000"/>
                <a:lumOff val="35000"/>
              </a:schemeClr>
            </a:outerShdw>
          </a:effectLst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63500" prstMaterial="matte">
              <a:bevelT w="69850" h="15240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zh-CN" altLang="en-US" sz="54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华文隶书" pitchFamily="2" charset="-122"/>
                <a:ea typeface="华文隶书" pitchFamily="2" charset="-122"/>
              </a:rPr>
              <a:t>第二章 </a:t>
            </a:r>
            <a:r>
              <a:rPr lang="en-US" altLang="zh-CN" sz="54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华文隶书" pitchFamily="2" charset="-122"/>
                <a:ea typeface="华文隶书" pitchFamily="2" charset="-122"/>
              </a:rPr>
              <a:t>HTML/XHTML</a:t>
            </a:r>
            <a:r>
              <a:rPr lang="zh-CN" altLang="en-US" sz="54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华文隶书" pitchFamily="2" charset="-122"/>
                <a:ea typeface="华文隶书" pitchFamily="2" charset="-122"/>
              </a:rPr>
              <a:t>简介</a:t>
            </a:r>
            <a:endParaRPr lang="zh-CN" altLang="en-US" sz="54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58" y="300022"/>
            <a:ext cx="82296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黑体"/>
                <a:cs typeface="+mj-cs"/>
                <a:sym typeface="Consolas"/>
              </a:rPr>
              <a:t>2.4 </a:t>
            </a:r>
            <a:r>
              <a:rPr kumimoji="1" lang="zh-CN" altLang="en-US" sz="360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黑体"/>
                <a:cs typeface="+mj-cs"/>
                <a:sym typeface="Consolas"/>
              </a:rPr>
              <a:t>基本的文本标记</a:t>
            </a:r>
            <a:endParaRPr kumimoji="1" lang="zh-CN" altLang="en-US" sz="360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/>
              <a:ea typeface="黑体"/>
              <a:cs typeface="+mj-cs"/>
              <a:sym typeface="Consolas"/>
            </a:endParaRPr>
          </a:p>
        </p:txBody>
      </p:sp>
      <p:sp>
        <p:nvSpPr>
          <p:cNvPr id="6" name="内容占位符 5"/>
          <p:cNvSpPr txBox="1">
            <a:spLocks/>
          </p:cNvSpPr>
          <p:nvPr/>
        </p:nvSpPr>
        <p:spPr>
          <a:xfrm>
            <a:off x="642910" y="1161560"/>
            <a:ext cx="8501122" cy="368100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lvl="0" indent="-342900">
              <a:lnSpc>
                <a:spcPct val="120000"/>
              </a:lnSpc>
              <a:spcAft>
                <a:spcPct val="10000"/>
              </a:spcAft>
            </a:pPr>
            <a:r>
              <a:rPr lang="en-US" altLang="zh-CN" sz="2400" kern="0" smtClean="0">
                <a:solidFill>
                  <a:srgbClr val="0000FF"/>
                </a:solidFill>
                <a:ea typeface="黑体"/>
              </a:rPr>
              <a:t>1.</a:t>
            </a:r>
            <a:r>
              <a:rPr lang="zh-CN" altLang="en-US" sz="2400" kern="0" smtClean="0">
                <a:solidFill>
                  <a:srgbClr val="0000FF"/>
                </a:solidFill>
                <a:ea typeface="黑体"/>
              </a:rPr>
              <a:t>段落元素</a:t>
            </a:r>
            <a:r>
              <a:rPr lang="en-US" altLang="zh-CN" sz="2400" kern="0" smtClean="0">
                <a:solidFill>
                  <a:srgbClr val="0000FF"/>
                </a:solidFill>
                <a:ea typeface="黑体"/>
              </a:rPr>
              <a:t>&lt;p&gt;</a:t>
            </a:r>
            <a:endParaRPr kumimoji="1" lang="en-US" altLang="zh-CN" sz="2400" i="0" u="none" strike="noStrike" kern="0" cap="none" spc="0" normalizeH="0" baseline="0" noProof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黑体"/>
              <a:cs typeface="+mn-cs"/>
            </a:endParaRPr>
          </a:p>
          <a:p>
            <a:pPr marL="742950" lvl="1" indent="-382588" algn="l">
              <a:buFont typeface="Wingdings" pitchFamily="2" charset="2"/>
              <a:buChar char="p"/>
            </a:pP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段落内的换行符将会忽略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  <a:p>
            <a:pPr marL="742950" lvl="1" indent="-382588" algn="l">
              <a:spcBef>
                <a:spcPct val="10000"/>
              </a:spcBef>
              <a:buFont typeface="Wingdings" pitchFamily="2" charset="2"/>
              <a:buChar char="p"/>
            </a:pP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段落内的多个空格将被一个空格所代替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  <a:p>
            <a:pPr marL="742950" lvl="1" indent="-382588" algn="l">
              <a:spcBef>
                <a:spcPct val="30000"/>
              </a:spcBef>
            </a:pPr>
            <a:r>
              <a:rPr lang="zh-CN" altLang="en-US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如  </a:t>
            </a: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&lt;p&gt; Marry had</a:t>
            </a:r>
          </a:p>
          <a:p>
            <a:pPr marL="742950" lvl="1" indent="-382588" algn="l">
              <a:spcBef>
                <a:spcPct val="10000"/>
              </a:spcBef>
            </a:pP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a</a:t>
            </a:r>
          </a:p>
          <a:p>
            <a:pPr marL="742950" lvl="1" indent="-382588" algn="l">
              <a:spcBef>
                <a:spcPct val="10000"/>
              </a:spcBef>
            </a:pP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  little lamb, its fleece was white as snow.</a:t>
            </a:r>
          </a:p>
          <a:p>
            <a:pPr marL="742950" lvl="1" indent="-382588" algn="l">
              <a:spcBef>
                <a:spcPct val="10000"/>
              </a:spcBef>
            </a:pP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And every where      that</a:t>
            </a:r>
          </a:p>
          <a:p>
            <a:pPr marL="742950" lvl="1" indent="-382588" algn="l">
              <a:spcBef>
                <a:spcPct val="10000"/>
              </a:spcBef>
            </a:pP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 Mary went,  the      lamb was sure to   go.</a:t>
            </a:r>
          </a:p>
          <a:p>
            <a:pPr marL="742950" lvl="1" indent="-382588" algn="l">
              <a:spcBef>
                <a:spcPct val="10000"/>
              </a:spcBef>
            </a:pP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&lt;/p&gt;</a:t>
            </a:r>
          </a:p>
          <a:p>
            <a:pPr marL="742950" lvl="1" indent="-382588" algn="l">
              <a:spcBef>
                <a:spcPct val="10000"/>
              </a:spcBef>
            </a:pPr>
            <a:endParaRPr lang="en-US" altLang="zh-CN" sz="20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6275" y="4214842"/>
            <a:ext cx="5170435" cy="2643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圆角矩形标注 4"/>
          <p:cNvSpPr/>
          <p:nvPr/>
        </p:nvSpPr>
        <p:spPr bwMode="auto">
          <a:xfrm>
            <a:off x="5715008" y="714356"/>
            <a:ext cx="2357454" cy="1001125"/>
          </a:xfrm>
          <a:prstGeom prst="wedgeRoundRectCallout">
            <a:avLst>
              <a:gd name="adj1" fmla="val -89173"/>
              <a:gd name="adj2" fmla="val 11757"/>
              <a:gd name="adj3" fmla="val 16667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i="0" u="none" strike="noStrike" cap="none" normalizeH="0" baseline="0" smtClean="0">
                <a:ln>
                  <a:noFill/>
                </a:ln>
                <a:solidFill>
                  <a:srgbClr val="F80000"/>
                </a:solidFill>
                <a:effectLst/>
                <a:ea typeface="黑体"/>
              </a:rPr>
              <a:t>有些地方叫标签，也叫元素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5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58" y="300022"/>
            <a:ext cx="82296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黑体"/>
                <a:cs typeface="+mj-cs"/>
                <a:sym typeface="Consolas"/>
              </a:rPr>
              <a:t>2.4 </a:t>
            </a:r>
            <a:r>
              <a:rPr kumimoji="1" lang="zh-CN" altLang="en-US" sz="360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黑体"/>
                <a:cs typeface="+mj-cs"/>
                <a:sym typeface="Consolas"/>
              </a:rPr>
              <a:t>基本的文本标记</a:t>
            </a:r>
            <a:endParaRPr kumimoji="1" lang="zh-CN" altLang="en-US" sz="360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/>
              <a:ea typeface="黑体"/>
              <a:cs typeface="+mj-cs"/>
              <a:sym typeface="Consolas"/>
            </a:endParaRPr>
          </a:p>
        </p:txBody>
      </p:sp>
      <p:sp>
        <p:nvSpPr>
          <p:cNvPr id="6" name="内容占位符 5"/>
          <p:cNvSpPr txBox="1">
            <a:spLocks/>
          </p:cNvSpPr>
          <p:nvPr/>
        </p:nvSpPr>
        <p:spPr>
          <a:xfrm>
            <a:off x="642910" y="1161560"/>
            <a:ext cx="8501122" cy="168046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lvl="0" indent="-342900">
              <a:lnSpc>
                <a:spcPct val="120000"/>
              </a:lnSpc>
              <a:spcAft>
                <a:spcPct val="10000"/>
              </a:spcAft>
            </a:pPr>
            <a:r>
              <a:rPr lang="en-US" altLang="zh-CN" sz="2400" kern="0" smtClean="0">
                <a:solidFill>
                  <a:srgbClr val="0000FF"/>
                </a:solidFill>
                <a:ea typeface="黑体"/>
              </a:rPr>
              <a:t>1.</a:t>
            </a:r>
            <a:r>
              <a:rPr lang="zh-CN" altLang="en-US" sz="2400" kern="0" smtClean="0">
                <a:solidFill>
                  <a:srgbClr val="0000FF"/>
                </a:solidFill>
                <a:ea typeface="黑体"/>
              </a:rPr>
              <a:t>段落元素</a:t>
            </a:r>
            <a:r>
              <a:rPr lang="en-US" altLang="zh-CN" sz="2400" kern="0" smtClean="0">
                <a:solidFill>
                  <a:srgbClr val="0000FF"/>
                </a:solidFill>
                <a:ea typeface="黑体"/>
              </a:rPr>
              <a:t>&lt;p&gt;</a:t>
            </a:r>
            <a:endParaRPr kumimoji="1" lang="en-US" altLang="zh-CN" sz="2400" i="0" u="none" strike="noStrike" kern="0" cap="none" spc="0" normalizeH="0" baseline="0" noProof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黑体"/>
              <a:cs typeface="+mn-cs"/>
            </a:endParaRPr>
          </a:p>
          <a:p>
            <a:pPr marL="742950" lvl="1" indent="-382588" algn="l">
              <a:buFont typeface="Wingdings" pitchFamily="2" charset="2"/>
              <a:buChar char="p"/>
            </a:pP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&lt;/p&gt;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结束后将会插入一个空白行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  <a:p>
            <a:pPr marL="742950" lvl="1" indent="-382588" algn="l">
              <a:spcBef>
                <a:spcPct val="50000"/>
              </a:spcBef>
            </a:pPr>
            <a:r>
              <a:rPr lang="zh-CN" altLang="en-US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如  </a:t>
            </a: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&lt;p&gt; Marry had a little lamb, &lt;/p&gt;</a:t>
            </a:r>
          </a:p>
          <a:p>
            <a:pPr marL="742950" lvl="1" indent="-382588" algn="l"/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&lt;p&gt; its fleece was white as snow. &lt;/p&gt;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60" y="3571876"/>
            <a:ext cx="3971925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031" y="1357298"/>
            <a:ext cx="8272935" cy="3461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428596" y="428604"/>
            <a:ext cx="25717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HTML</a:t>
            </a:r>
            <a:r>
              <a:rPr smtClean="0"/>
              <a:t>的文档结构</a:t>
            </a:r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28728" y="5429264"/>
            <a:ext cx="3143272" cy="428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altLang="en-US" smtClean="0"/>
              <a:t>也可以用树来表达！</a:t>
            </a:r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58" y="300022"/>
            <a:ext cx="82296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黑体"/>
                <a:cs typeface="+mj-cs"/>
                <a:sym typeface="Consolas"/>
              </a:rPr>
              <a:t>2.4 </a:t>
            </a:r>
            <a:r>
              <a:rPr kumimoji="1" lang="zh-CN" altLang="en-US" sz="360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黑体"/>
                <a:cs typeface="+mj-cs"/>
                <a:sym typeface="Consolas"/>
              </a:rPr>
              <a:t>基本的文本标记</a:t>
            </a:r>
            <a:endParaRPr kumimoji="1" lang="zh-CN" altLang="en-US" sz="360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/>
              <a:ea typeface="黑体"/>
              <a:cs typeface="+mj-cs"/>
              <a:sym typeface="Consolas"/>
            </a:endParaRPr>
          </a:p>
        </p:txBody>
      </p:sp>
      <p:sp>
        <p:nvSpPr>
          <p:cNvPr id="6" name="内容占位符 5"/>
          <p:cNvSpPr txBox="1">
            <a:spLocks/>
          </p:cNvSpPr>
          <p:nvPr/>
        </p:nvSpPr>
        <p:spPr>
          <a:xfrm>
            <a:off x="642910" y="1161560"/>
            <a:ext cx="8501122" cy="202517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lvl="0" indent="-342900">
              <a:lnSpc>
                <a:spcPct val="120000"/>
              </a:lnSpc>
              <a:spcAft>
                <a:spcPct val="10000"/>
              </a:spcAft>
            </a:pPr>
            <a:r>
              <a:rPr lang="en-US" altLang="zh-CN" sz="2400" kern="0" smtClean="0">
                <a:solidFill>
                  <a:srgbClr val="0000FF"/>
                </a:solidFill>
                <a:ea typeface="黑体"/>
              </a:rPr>
              <a:t>2.</a:t>
            </a:r>
            <a:r>
              <a:rPr lang="zh-CN" altLang="en-US" sz="2400" kern="0" smtClean="0">
                <a:solidFill>
                  <a:srgbClr val="0000FF"/>
                </a:solidFill>
                <a:ea typeface="黑体"/>
              </a:rPr>
              <a:t>换行元素</a:t>
            </a:r>
            <a:r>
              <a:rPr lang="en-US" altLang="zh-CN" sz="2400" kern="0" smtClean="0">
                <a:solidFill>
                  <a:srgbClr val="0000FF"/>
                </a:solidFill>
                <a:ea typeface="黑体"/>
              </a:rPr>
              <a:t>&lt;br /&gt;</a:t>
            </a:r>
            <a:endParaRPr kumimoji="1" lang="en-US" altLang="zh-CN" sz="2400" i="0" u="none" strike="noStrike" kern="0" cap="none" spc="0" normalizeH="0" baseline="0" noProof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黑体"/>
              <a:cs typeface="+mn-cs"/>
            </a:endParaRPr>
          </a:p>
          <a:p>
            <a:pPr marL="742950" lvl="1" indent="-382588" algn="l">
              <a:spcBef>
                <a:spcPct val="20000"/>
              </a:spcBef>
              <a:buFont typeface="Wingdings" pitchFamily="2" charset="2"/>
              <a:buChar char="p"/>
            </a:pP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不插入空行来进行换行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  <a:p>
            <a:pPr marL="742950" lvl="1" indent="-382588" algn="l">
              <a:spcBef>
                <a:spcPct val="40000"/>
              </a:spcBef>
            </a:pPr>
            <a:r>
              <a:rPr lang="zh-CN" altLang="en-US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如  </a:t>
            </a: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&lt;p&gt; Marry had a little lamb, &lt;br /&gt;</a:t>
            </a:r>
          </a:p>
          <a:p>
            <a:pPr marL="742950" lvl="1" indent="-382588" algn="l"/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 its fleece was white as snow. </a:t>
            </a:r>
          </a:p>
          <a:p>
            <a:pPr marL="742950" lvl="1" indent="-382588" algn="l"/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&lt;/p&gt;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3724291"/>
            <a:ext cx="3971925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圆角矩形标注 6"/>
          <p:cNvSpPr/>
          <p:nvPr/>
        </p:nvSpPr>
        <p:spPr bwMode="auto">
          <a:xfrm>
            <a:off x="6715108" y="2852936"/>
            <a:ext cx="2428892" cy="510778"/>
          </a:xfrm>
          <a:prstGeom prst="wedgeRoundRectCallout">
            <a:avLst>
              <a:gd name="adj1" fmla="val -68198"/>
              <a:gd name="adj2" fmla="val -103074"/>
              <a:gd name="adj3" fmla="val 16667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kumimoji="1" lang="zh-CN" altLang="en-US" sz="2400" i="0" u="none" strike="noStrike" cap="none" normalizeH="0" baseline="0" smtClean="0">
                <a:ln>
                  <a:noFill/>
                </a:ln>
                <a:solidFill>
                  <a:srgbClr val="F80000"/>
                </a:solidFill>
                <a:effectLst/>
                <a:ea typeface="黑体"/>
              </a:rPr>
              <a:t>必须用</a:t>
            </a:r>
            <a:r>
              <a:rPr kumimoji="1" lang="en-US" altLang="zh-CN" sz="2400" i="0" u="none" strike="noStrike" cap="none" normalizeH="0" baseline="0" smtClean="0">
                <a:ln>
                  <a:noFill/>
                </a:ln>
                <a:solidFill>
                  <a:srgbClr val="F80000"/>
                </a:solidFill>
                <a:effectLst/>
                <a:ea typeface="黑体"/>
              </a:rPr>
              <a:t>/</a:t>
            </a:r>
            <a:r>
              <a:rPr kumimoji="1" lang="zh-CN" altLang="en-US" sz="2400" i="0" u="none" strike="noStrike" cap="none" normalizeH="0" baseline="0" smtClean="0">
                <a:ln>
                  <a:noFill/>
                </a:ln>
                <a:solidFill>
                  <a:srgbClr val="F80000"/>
                </a:solidFill>
                <a:effectLst/>
                <a:ea typeface="黑体"/>
              </a:rPr>
              <a:t>结束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58" y="300022"/>
            <a:ext cx="82296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黑体"/>
                <a:cs typeface="+mj-cs"/>
                <a:sym typeface="Consolas"/>
              </a:rPr>
              <a:t>2.4 </a:t>
            </a:r>
            <a:r>
              <a:rPr kumimoji="1" lang="zh-CN" altLang="en-US" sz="360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黑体"/>
                <a:cs typeface="+mj-cs"/>
                <a:sym typeface="Consolas"/>
              </a:rPr>
              <a:t>基本的文本标记</a:t>
            </a:r>
            <a:endParaRPr kumimoji="1" lang="zh-CN" altLang="en-US" sz="360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/>
              <a:ea typeface="黑体"/>
              <a:cs typeface="+mj-cs"/>
              <a:sym typeface="Consolas"/>
            </a:endParaRPr>
          </a:p>
        </p:txBody>
      </p:sp>
      <p:sp>
        <p:nvSpPr>
          <p:cNvPr id="6" name="内容占位符 5"/>
          <p:cNvSpPr txBox="1">
            <a:spLocks/>
          </p:cNvSpPr>
          <p:nvPr/>
        </p:nvSpPr>
        <p:spPr>
          <a:xfrm>
            <a:off x="642910" y="1161560"/>
            <a:ext cx="8501122" cy="341939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lvl="0" indent="-342900">
              <a:lnSpc>
                <a:spcPct val="120000"/>
              </a:lnSpc>
              <a:spcAft>
                <a:spcPct val="10000"/>
              </a:spcAft>
            </a:pPr>
            <a:r>
              <a:rPr lang="en-US" altLang="zh-CN" sz="2400" kern="0" smtClean="0">
                <a:solidFill>
                  <a:srgbClr val="0000FF"/>
                </a:solidFill>
                <a:ea typeface="黑体"/>
              </a:rPr>
              <a:t>3.</a:t>
            </a:r>
            <a:r>
              <a:rPr lang="zh-CN" altLang="en-US" sz="2400" kern="0" smtClean="0">
                <a:solidFill>
                  <a:srgbClr val="0000FF"/>
                </a:solidFill>
                <a:ea typeface="黑体"/>
              </a:rPr>
              <a:t>预排版标签 </a:t>
            </a:r>
            <a:r>
              <a:rPr lang="en-US" altLang="zh-CN" sz="2400" kern="0" smtClean="0">
                <a:solidFill>
                  <a:srgbClr val="0000FF"/>
                </a:solidFill>
                <a:ea typeface="黑体"/>
              </a:rPr>
              <a:t>&lt;pre&gt;</a:t>
            </a:r>
            <a:endParaRPr kumimoji="1" lang="en-US" altLang="zh-CN" sz="2400" i="0" u="none" strike="noStrike" kern="0" cap="none" spc="0" normalizeH="0" baseline="0" noProof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黑体"/>
              <a:cs typeface="+mn-cs"/>
            </a:endParaRPr>
          </a:p>
          <a:p>
            <a:pPr marL="742950" lvl="1" indent="-382588" algn="l">
              <a:lnSpc>
                <a:spcPct val="110000"/>
              </a:lnSpc>
              <a:buFont typeface="Wingdings" pitchFamily="2" charset="2"/>
              <a:buChar char="p"/>
            </a:pP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保留空白字符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  <a:p>
            <a:pPr marL="742950" lvl="1" indent="-382588" algn="l">
              <a:lnSpc>
                <a:spcPct val="110000"/>
              </a:lnSpc>
              <a:buFont typeface="Wingdings" pitchFamily="2" charset="2"/>
              <a:buChar char="p"/>
            </a:pP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能够以正常排版方式显示空格与段落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  <a:p>
            <a:pPr marL="742950" lvl="1" indent="-382588" algn="l">
              <a:lnSpc>
                <a:spcPct val="110000"/>
              </a:lnSpc>
              <a:buFont typeface="Wingdings" pitchFamily="2" charset="2"/>
              <a:buChar char="p"/>
            </a:pP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字体是等宽字体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  <a:p>
            <a:pPr marL="742950" lvl="1" indent="-382588" algn="l">
              <a:spcBef>
                <a:spcPct val="40000"/>
              </a:spcBef>
            </a:pPr>
            <a:r>
              <a:rPr lang="zh-CN" altLang="en-US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如  </a:t>
            </a: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&lt;p&gt;&lt;pre&gt;Marry </a:t>
            </a:r>
          </a:p>
          <a:p>
            <a:pPr marL="742950" lvl="1" indent="-382588" algn="l"/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       had a </a:t>
            </a:r>
          </a:p>
          <a:p>
            <a:pPr marL="742950" lvl="1" indent="-382588" algn="l"/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              little </a:t>
            </a:r>
          </a:p>
          <a:p>
            <a:pPr marL="742950" lvl="1" indent="-382588" algn="l"/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                     lamb</a:t>
            </a:r>
          </a:p>
          <a:p>
            <a:pPr marL="742950" lvl="1" indent="-382588" algn="l"/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&lt;/pre&gt;&lt;/p&gt;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298" y="4643446"/>
            <a:ext cx="3971925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3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58" y="300022"/>
            <a:ext cx="82296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黑体"/>
                <a:cs typeface="+mj-cs"/>
                <a:sym typeface="Consolas"/>
              </a:rPr>
              <a:t>2.4 </a:t>
            </a:r>
            <a:r>
              <a:rPr kumimoji="1" lang="zh-CN" altLang="en-US" sz="360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黑体"/>
                <a:cs typeface="+mj-cs"/>
                <a:sym typeface="Consolas"/>
              </a:rPr>
              <a:t>基本的文本标记</a:t>
            </a:r>
            <a:endParaRPr kumimoji="1" lang="zh-CN" altLang="en-US" sz="360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/>
              <a:ea typeface="黑体"/>
              <a:cs typeface="+mj-cs"/>
              <a:sym typeface="Consolas"/>
            </a:endParaRPr>
          </a:p>
        </p:txBody>
      </p:sp>
      <p:sp>
        <p:nvSpPr>
          <p:cNvPr id="6" name="内容占位符 5"/>
          <p:cNvSpPr txBox="1">
            <a:spLocks/>
          </p:cNvSpPr>
          <p:nvPr/>
        </p:nvSpPr>
        <p:spPr>
          <a:xfrm>
            <a:off x="642910" y="1161560"/>
            <a:ext cx="8501122" cy="131728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lvl="0" indent="-342900">
              <a:lnSpc>
                <a:spcPct val="120000"/>
              </a:lnSpc>
              <a:spcAft>
                <a:spcPct val="10000"/>
              </a:spcAft>
            </a:pPr>
            <a:r>
              <a:rPr lang="en-US" altLang="zh-CN" sz="2400" kern="0" smtClean="0">
                <a:solidFill>
                  <a:srgbClr val="0000FF"/>
                </a:solidFill>
                <a:ea typeface="黑体"/>
              </a:rPr>
              <a:t>4.</a:t>
            </a:r>
            <a:r>
              <a:rPr lang="zh-CN" altLang="en-US" sz="2400" kern="0" smtClean="0">
                <a:solidFill>
                  <a:srgbClr val="0000FF"/>
                </a:solidFill>
                <a:ea typeface="黑体"/>
              </a:rPr>
              <a:t>分级标题</a:t>
            </a:r>
            <a:r>
              <a:rPr lang="en-US" altLang="zh-CN" sz="2400" kern="0" smtClean="0">
                <a:solidFill>
                  <a:srgbClr val="0000FF"/>
                </a:solidFill>
                <a:ea typeface="黑体"/>
              </a:rPr>
              <a:t>&lt;h1&gt;&lt;h2&gt;&lt;h3&gt;&lt;h4&gt;&lt;h5&gt;&lt;h6&gt;</a:t>
            </a:r>
            <a:endParaRPr kumimoji="1" lang="en-US" altLang="zh-CN" sz="2400" i="0" u="none" strike="noStrike" kern="0" cap="none" spc="0" normalizeH="0" baseline="0" noProof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黑体"/>
              <a:cs typeface="+mn-cs"/>
            </a:endParaRPr>
          </a:p>
          <a:p>
            <a:pPr marL="742950" lvl="1" indent="-382588" algn="l">
              <a:buFont typeface="Wingdings" pitchFamily="2" charset="2"/>
              <a:buChar char="p"/>
            </a:pP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标题格式化显示，值越大，字越小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  <a:p>
            <a:pPr marL="742950" lvl="1" indent="-382588" algn="l">
              <a:spcBef>
                <a:spcPct val="20000"/>
              </a:spcBef>
              <a:buFont typeface="Wingdings" pitchFamily="2" charset="2"/>
              <a:buChar char="p"/>
            </a:pP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&lt;h4&gt;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是默认的文本字体大小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</p:txBody>
      </p:sp>
      <p:sp>
        <p:nvSpPr>
          <p:cNvPr id="7" name="TextBox 6">
            <a:hlinkClick r:id="rId2" action="ppaction://hlinkfile"/>
          </p:cNvPr>
          <p:cNvSpPr txBox="1"/>
          <p:nvPr/>
        </p:nvSpPr>
        <p:spPr>
          <a:xfrm>
            <a:off x="683568" y="2590740"/>
            <a:ext cx="8143932" cy="4042132"/>
          </a:xfrm>
          <a:prstGeom prst="rect">
            <a:avLst/>
          </a:prstGeom>
          <a:noFill/>
          <a:ln w="38100">
            <a:solidFill>
              <a:srgbClr val="0000F8"/>
            </a:solidFill>
          </a:ln>
        </p:spPr>
        <p:txBody>
          <a:bodyPr wrap="square" rtlCol="0">
            <a:spAutoFit/>
          </a:bodyPr>
          <a:lstStyle/>
          <a:p>
            <a:pPr latinLnBrk="1">
              <a:lnSpc>
                <a:spcPts val="2200"/>
              </a:lnSpc>
            </a:pPr>
            <a:r>
              <a:rPr lang="en-US" altLang="zh-CN" sz="2000" smtClean="0"/>
              <a:t>&lt;!DOCTYPE html&gt;</a:t>
            </a:r>
          </a:p>
          <a:p>
            <a:pPr latinLnBrk="1">
              <a:lnSpc>
                <a:spcPts val="2200"/>
              </a:lnSpc>
            </a:pPr>
            <a:r>
              <a:rPr lang="en-US" altLang="zh-CN" sz="2000" smtClean="0"/>
              <a:t>&lt;html&gt;</a:t>
            </a:r>
          </a:p>
          <a:p>
            <a:pPr latinLnBrk="1">
              <a:lnSpc>
                <a:spcPts val="2200"/>
              </a:lnSpc>
            </a:pPr>
            <a:r>
              <a:rPr lang="en-US" altLang="zh-CN" sz="2000" smtClean="0"/>
              <a:t>  &lt;head&gt; &lt;title&gt; Headings&lt;/title&gt; &lt;/head&gt;</a:t>
            </a:r>
          </a:p>
          <a:p>
            <a:pPr latinLnBrk="1">
              <a:lnSpc>
                <a:spcPts val="2200"/>
              </a:lnSpc>
            </a:pPr>
            <a:r>
              <a:rPr lang="en-US" altLang="zh-CN" sz="2000" smtClean="0"/>
              <a:t>  &lt;body&gt;</a:t>
            </a:r>
          </a:p>
          <a:p>
            <a:pPr latinLnBrk="1">
              <a:lnSpc>
                <a:spcPts val="2200"/>
              </a:lnSpc>
            </a:pPr>
            <a:r>
              <a:rPr lang="en-US" altLang="zh-CN" sz="2000" smtClean="0"/>
              <a:t>    </a:t>
            </a:r>
            <a:r>
              <a:rPr lang="en-US" altLang="zh-CN" sz="2000" smtClean="0">
                <a:solidFill>
                  <a:srgbClr val="F80000"/>
                </a:solidFill>
              </a:rPr>
              <a:t>&lt;h1&gt; </a:t>
            </a:r>
            <a:r>
              <a:rPr lang="en-US" altLang="zh-CN" sz="2000" smtClean="0"/>
              <a:t>Aidan’s Airplanes (h1) </a:t>
            </a:r>
            <a:r>
              <a:rPr lang="en-US" altLang="zh-CN" sz="2000" smtClean="0">
                <a:solidFill>
                  <a:srgbClr val="F80000"/>
                </a:solidFill>
              </a:rPr>
              <a:t>&lt;/h1&gt;</a:t>
            </a:r>
          </a:p>
          <a:p>
            <a:pPr latinLnBrk="1">
              <a:lnSpc>
                <a:spcPts val="2200"/>
              </a:lnSpc>
            </a:pPr>
            <a:r>
              <a:rPr lang="en-US" altLang="zh-CN" sz="2000" smtClean="0"/>
              <a:t>    </a:t>
            </a:r>
            <a:r>
              <a:rPr lang="en-US" altLang="zh-CN" sz="2000" smtClean="0">
                <a:solidFill>
                  <a:srgbClr val="F80000"/>
                </a:solidFill>
              </a:rPr>
              <a:t>&lt;h2&gt; </a:t>
            </a:r>
            <a:r>
              <a:rPr lang="en-US" altLang="zh-CN" sz="2000" smtClean="0"/>
              <a:t>The best in used airplanes (h2) </a:t>
            </a:r>
            <a:r>
              <a:rPr lang="en-US" altLang="zh-CN" sz="2000" smtClean="0">
                <a:solidFill>
                  <a:srgbClr val="F80000"/>
                </a:solidFill>
              </a:rPr>
              <a:t>&lt;/h2&gt;</a:t>
            </a:r>
          </a:p>
          <a:p>
            <a:pPr latinLnBrk="1">
              <a:lnSpc>
                <a:spcPts val="2200"/>
              </a:lnSpc>
            </a:pPr>
            <a:r>
              <a:rPr lang="en-US" altLang="zh-CN" sz="2000" smtClean="0"/>
              <a:t>    </a:t>
            </a:r>
            <a:r>
              <a:rPr lang="en-US" altLang="zh-CN" sz="2000" smtClean="0">
                <a:solidFill>
                  <a:srgbClr val="F80000"/>
                </a:solidFill>
              </a:rPr>
              <a:t>&lt;h3&gt; </a:t>
            </a:r>
            <a:r>
              <a:rPr lang="en-US" altLang="zh-CN" sz="2000" smtClean="0"/>
              <a:t>"We’ve got them by the hangarful"(h3)</a:t>
            </a:r>
            <a:r>
              <a:rPr lang="en-US" altLang="zh-CN" sz="2000" smtClean="0">
                <a:solidFill>
                  <a:srgbClr val="F80000"/>
                </a:solidFill>
              </a:rPr>
              <a:t>&lt;/h3&gt;</a:t>
            </a:r>
          </a:p>
          <a:p>
            <a:pPr latinLnBrk="1">
              <a:lnSpc>
                <a:spcPts val="2200"/>
              </a:lnSpc>
            </a:pPr>
            <a:r>
              <a:rPr lang="en-US" altLang="zh-CN" sz="2000" smtClean="0"/>
              <a:t>    </a:t>
            </a:r>
            <a:r>
              <a:rPr lang="en-US" altLang="zh-CN" sz="2000" smtClean="0">
                <a:solidFill>
                  <a:srgbClr val="F80000"/>
                </a:solidFill>
              </a:rPr>
              <a:t>&lt;h4&gt; </a:t>
            </a:r>
            <a:r>
              <a:rPr lang="en-US" altLang="zh-CN" sz="2000" smtClean="0"/>
              <a:t>We’re the guys to see for a good used</a:t>
            </a:r>
          </a:p>
          <a:p>
            <a:pPr latinLnBrk="1">
              <a:lnSpc>
                <a:spcPts val="2200"/>
              </a:lnSpc>
            </a:pPr>
            <a:r>
              <a:rPr lang="en-US" altLang="zh-CN" sz="2000" smtClean="0"/>
              <a:t>         airplane (h4) </a:t>
            </a:r>
            <a:r>
              <a:rPr lang="en-US" altLang="zh-CN" sz="2000" smtClean="0">
                <a:solidFill>
                  <a:srgbClr val="F80000"/>
                </a:solidFill>
              </a:rPr>
              <a:t>&lt;/h4&gt;</a:t>
            </a:r>
          </a:p>
          <a:p>
            <a:pPr latinLnBrk="1">
              <a:lnSpc>
                <a:spcPts val="2200"/>
              </a:lnSpc>
            </a:pPr>
            <a:r>
              <a:rPr lang="en-US" altLang="zh-CN" sz="2000" smtClean="0"/>
              <a:t>    </a:t>
            </a:r>
            <a:r>
              <a:rPr lang="en-US" altLang="zh-CN" sz="2000" smtClean="0">
                <a:solidFill>
                  <a:srgbClr val="F80000"/>
                </a:solidFill>
              </a:rPr>
              <a:t>&lt;h5&gt; </a:t>
            </a:r>
            <a:r>
              <a:rPr lang="en-US" altLang="zh-CN" sz="2000" smtClean="0"/>
              <a:t>We offer great prices on great planes(h5)</a:t>
            </a:r>
            <a:r>
              <a:rPr lang="en-US" altLang="zh-CN" sz="2000" smtClean="0">
                <a:solidFill>
                  <a:srgbClr val="F80000"/>
                </a:solidFill>
              </a:rPr>
              <a:t>&lt;/h5&gt;</a:t>
            </a:r>
          </a:p>
          <a:p>
            <a:pPr latinLnBrk="1">
              <a:lnSpc>
                <a:spcPts val="2200"/>
              </a:lnSpc>
            </a:pPr>
            <a:r>
              <a:rPr lang="en-US" altLang="zh-CN" sz="2000" smtClean="0"/>
              <a:t>    </a:t>
            </a:r>
            <a:r>
              <a:rPr lang="en-US" altLang="zh-CN" sz="2000" smtClean="0">
                <a:solidFill>
                  <a:srgbClr val="F80000"/>
                </a:solidFill>
              </a:rPr>
              <a:t>&lt;h6&gt; </a:t>
            </a:r>
            <a:r>
              <a:rPr lang="en-US" altLang="zh-CN" sz="2000" smtClean="0"/>
              <a:t>No returns, no guarantees, no refunds,</a:t>
            </a:r>
          </a:p>
          <a:p>
            <a:pPr latinLnBrk="1">
              <a:lnSpc>
                <a:spcPts val="2200"/>
              </a:lnSpc>
            </a:pPr>
            <a:r>
              <a:rPr lang="en-US" altLang="zh-CN" sz="2000" smtClean="0"/>
              <a:t>         all sales are final (h6) </a:t>
            </a:r>
            <a:r>
              <a:rPr lang="en-US" altLang="zh-CN" sz="2000" smtClean="0">
                <a:solidFill>
                  <a:srgbClr val="F80000"/>
                </a:solidFill>
              </a:rPr>
              <a:t>&lt;/h6&gt;</a:t>
            </a:r>
          </a:p>
          <a:p>
            <a:pPr latinLnBrk="1">
              <a:lnSpc>
                <a:spcPts val="2200"/>
              </a:lnSpc>
            </a:pPr>
            <a:r>
              <a:rPr lang="en-US" altLang="zh-CN" sz="2000" smtClean="0"/>
              <a:t>  &lt;/body&gt;</a:t>
            </a:r>
          </a:p>
          <a:p>
            <a:pPr latinLnBrk="1">
              <a:lnSpc>
                <a:spcPts val="2200"/>
              </a:lnSpc>
            </a:pPr>
            <a:r>
              <a:rPr lang="en-US" altLang="zh-CN" sz="2000" smtClean="0"/>
              <a:t>&lt;/html&gt;</a:t>
            </a:r>
            <a:endParaRPr lang="zh-CN" altLang="en-US" sz="2000"/>
          </a:p>
        </p:txBody>
      </p:sp>
      <p:pic>
        <p:nvPicPr>
          <p:cNvPr id="3074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1535" y="1"/>
            <a:ext cx="2702465" cy="2428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58" y="300022"/>
            <a:ext cx="82296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黑体"/>
                <a:cs typeface="+mj-cs"/>
                <a:sym typeface="Consolas"/>
              </a:rPr>
              <a:t>2.4 </a:t>
            </a:r>
            <a:r>
              <a:rPr kumimoji="1" lang="zh-CN" altLang="en-US" sz="360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黑体"/>
                <a:cs typeface="+mj-cs"/>
                <a:sym typeface="Consolas"/>
              </a:rPr>
              <a:t>基本的文本标记</a:t>
            </a:r>
            <a:endParaRPr kumimoji="1" lang="zh-CN" altLang="en-US" sz="360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/>
              <a:ea typeface="黑体"/>
              <a:cs typeface="+mj-cs"/>
              <a:sym typeface="Consolas"/>
            </a:endParaRPr>
          </a:p>
        </p:txBody>
      </p:sp>
      <p:sp>
        <p:nvSpPr>
          <p:cNvPr id="6" name="内容占位符 5"/>
          <p:cNvSpPr txBox="1">
            <a:spLocks/>
          </p:cNvSpPr>
          <p:nvPr/>
        </p:nvSpPr>
        <p:spPr>
          <a:xfrm>
            <a:off x="642910" y="1161560"/>
            <a:ext cx="8501122" cy="5355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lvl="0" indent="-342900">
              <a:lnSpc>
                <a:spcPct val="120000"/>
              </a:lnSpc>
              <a:spcAft>
                <a:spcPct val="10000"/>
              </a:spcAft>
            </a:pPr>
            <a:r>
              <a:rPr lang="en-US" altLang="zh-CN" sz="2400" kern="0" smtClean="0">
                <a:solidFill>
                  <a:schemeClr val="tx1"/>
                </a:solidFill>
              </a:rPr>
              <a:t>5.</a:t>
            </a:r>
            <a:r>
              <a:rPr lang="zh-CN" altLang="en-US" sz="2400" kern="0" smtClean="0">
                <a:solidFill>
                  <a:schemeClr val="tx1"/>
                </a:solidFill>
              </a:rPr>
              <a:t>文本块引用</a:t>
            </a:r>
            <a:r>
              <a:rPr lang="en-US" altLang="zh-CN" sz="2400" kern="0" smtClean="0">
                <a:solidFill>
                  <a:schemeClr val="tx1"/>
                </a:solidFill>
              </a:rPr>
              <a:t>&lt;blockquto&gt;</a:t>
            </a:r>
            <a:endParaRPr kumimoji="1" lang="en-US" altLang="zh-CN" sz="240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7" name="TextBox 6">
            <a:hlinkClick r:id="rId2" action="ppaction://hlinkfile"/>
          </p:cNvPr>
          <p:cNvSpPr txBox="1"/>
          <p:nvPr/>
        </p:nvSpPr>
        <p:spPr>
          <a:xfrm>
            <a:off x="857224" y="1707520"/>
            <a:ext cx="7643866" cy="5170646"/>
          </a:xfrm>
          <a:prstGeom prst="rect">
            <a:avLst/>
          </a:prstGeom>
          <a:noFill/>
          <a:ln w="38100">
            <a:solidFill>
              <a:srgbClr val="0000F8"/>
            </a:solidFill>
          </a:ln>
        </p:spPr>
        <p:txBody>
          <a:bodyPr wrap="square" rtlCol="0">
            <a:spAutoFit/>
          </a:bodyPr>
          <a:lstStyle/>
          <a:p>
            <a:pPr latinLnBrk="1">
              <a:lnSpc>
                <a:spcPts val="2200"/>
              </a:lnSpc>
            </a:pPr>
            <a:r>
              <a:rPr lang="en-US" altLang="zh-CN" sz="2000" smtClean="0"/>
              <a:t>&lt;!DOCTYPE html&gt;</a:t>
            </a:r>
          </a:p>
          <a:p>
            <a:pPr latinLnBrk="1">
              <a:lnSpc>
                <a:spcPts val="2200"/>
              </a:lnSpc>
            </a:pPr>
            <a:r>
              <a:rPr lang="en-US" altLang="zh-CN" sz="2000" smtClean="0"/>
              <a:t>&lt;html&gt;</a:t>
            </a:r>
          </a:p>
          <a:p>
            <a:pPr latinLnBrk="1">
              <a:lnSpc>
                <a:spcPts val="2200"/>
              </a:lnSpc>
            </a:pPr>
            <a:r>
              <a:rPr lang="en-US" altLang="zh-CN" sz="2000" smtClean="0"/>
              <a:t>  &lt;head&gt; &lt;title&gt; Headings&lt;/title&gt; &lt;/head&gt;</a:t>
            </a:r>
          </a:p>
          <a:p>
            <a:pPr latinLnBrk="1">
              <a:lnSpc>
                <a:spcPts val="2200"/>
              </a:lnSpc>
            </a:pPr>
            <a:r>
              <a:rPr lang="en-US" altLang="zh-CN" sz="2000" smtClean="0"/>
              <a:t>  &lt;body&gt;</a:t>
            </a:r>
          </a:p>
          <a:p>
            <a:pPr latinLnBrk="1">
              <a:lnSpc>
                <a:spcPts val="2200"/>
              </a:lnSpc>
            </a:pPr>
            <a:r>
              <a:rPr lang="en-US" altLang="zh-CN" sz="2000" smtClean="0"/>
              <a:t>    &lt;p&gt;</a:t>
            </a:r>
            <a:r>
              <a:rPr lang="zh-CN" altLang="en-US" sz="2000" smtClean="0"/>
              <a:t>正常的文字</a:t>
            </a:r>
            <a:r>
              <a:rPr lang="en-US" altLang="zh-CN" sz="2000" smtClean="0"/>
              <a:t>&lt;/p&gt;</a:t>
            </a:r>
          </a:p>
          <a:p>
            <a:pPr latinLnBrk="1">
              <a:lnSpc>
                <a:spcPts val="2200"/>
              </a:lnSpc>
            </a:pPr>
            <a:r>
              <a:rPr lang="en-US" altLang="zh-CN" sz="2000" smtClean="0"/>
              <a:t>    </a:t>
            </a:r>
            <a:r>
              <a:rPr lang="en-US" altLang="zh-CN" sz="2000" smtClean="0">
                <a:solidFill>
                  <a:srgbClr val="F80000"/>
                </a:solidFill>
              </a:rPr>
              <a:t>&lt;blockquto&gt;</a:t>
            </a:r>
          </a:p>
          <a:p>
            <a:pPr latinLnBrk="1">
              <a:lnSpc>
                <a:spcPts val="2200"/>
              </a:lnSpc>
            </a:pPr>
            <a:r>
              <a:rPr lang="en-US" altLang="zh-CN" sz="2000" smtClean="0"/>
              <a:t>      </a:t>
            </a:r>
            <a:r>
              <a:rPr lang="en-US" altLang="zh-CN" sz="2000" smtClean="0">
                <a:solidFill>
                  <a:srgbClr val="0000FF"/>
                </a:solidFill>
              </a:rPr>
              <a:t>&lt;p&gt;</a:t>
            </a:r>
            <a:r>
              <a:rPr lang="en-US" altLang="zh-CN" sz="2000" smtClean="0"/>
              <a:t>"Fourscore and seven years ago our fathers brought forth on this continent, a new nation, conceived in Liberty, and dedicated to the proposition that all men are created equal.</a:t>
            </a:r>
          </a:p>
          <a:p>
            <a:pPr latinLnBrk="1">
              <a:lnSpc>
                <a:spcPts val="2200"/>
              </a:lnSpc>
            </a:pPr>
            <a:r>
              <a:rPr lang="en-US" altLang="zh-CN" sz="2000" smtClean="0"/>
              <a:t>      </a:t>
            </a:r>
            <a:r>
              <a:rPr lang="en-US" altLang="zh-CN" sz="2000" smtClean="0">
                <a:solidFill>
                  <a:srgbClr val="0000FF"/>
                </a:solidFill>
              </a:rPr>
              <a:t>&lt;/p&gt;</a:t>
            </a:r>
          </a:p>
          <a:p>
            <a:pPr latinLnBrk="1">
              <a:lnSpc>
                <a:spcPts val="2200"/>
              </a:lnSpc>
            </a:pPr>
            <a:r>
              <a:rPr lang="en-US" altLang="zh-CN" sz="2000" smtClean="0"/>
              <a:t>      </a:t>
            </a:r>
            <a:r>
              <a:rPr lang="en-US" altLang="zh-CN" sz="2000" smtClean="0">
                <a:solidFill>
                  <a:srgbClr val="0000FF"/>
                </a:solidFill>
              </a:rPr>
              <a:t>&lt;p&gt;</a:t>
            </a:r>
            <a:r>
              <a:rPr lang="en-US" altLang="zh-CN" sz="2000" smtClean="0"/>
              <a:t>Now we are engaged in a great civil war, testing whether that nation or any nation so conceived and so dedicated, can long endure."          </a:t>
            </a:r>
          </a:p>
          <a:p>
            <a:pPr latinLnBrk="1">
              <a:lnSpc>
                <a:spcPts val="2200"/>
              </a:lnSpc>
            </a:pPr>
            <a:r>
              <a:rPr lang="en-US" altLang="zh-CN" sz="2000" smtClean="0"/>
              <a:t>      </a:t>
            </a:r>
            <a:r>
              <a:rPr lang="en-US" altLang="zh-CN" sz="2000" smtClean="0">
                <a:solidFill>
                  <a:srgbClr val="0000FF"/>
                </a:solidFill>
              </a:rPr>
              <a:t>&lt;/p&gt;</a:t>
            </a:r>
          </a:p>
          <a:p>
            <a:pPr latinLnBrk="1">
              <a:lnSpc>
                <a:spcPts val="2200"/>
              </a:lnSpc>
            </a:pPr>
            <a:r>
              <a:rPr lang="en-US" altLang="zh-CN" sz="2000" smtClean="0"/>
              <a:t>    </a:t>
            </a:r>
            <a:r>
              <a:rPr lang="en-US" altLang="zh-CN" sz="2000" smtClean="0">
                <a:solidFill>
                  <a:srgbClr val="F80000"/>
                </a:solidFill>
              </a:rPr>
              <a:t>&lt;/blockquto&gt;</a:t>
            </a:r>
          </a:p>
          <a:p>
            <a:pPr latinLnBrk="1">
              <a:lnSpc>
                <a:spcPts val="2200"/>
              </a:lnSpc>
            </a:pPr>
            <a:r>
              <a:rPr lang="en-US" altLang="zh-CN" sz="2000" smtClean="0"/>
              <a:t>  &lt;/body&gt;</a:t>
            </a:r>
          </a:p>
          <a:p>
            <a:pPr latinLnBrk="1">
              <a:lnSpc>
                <a:spcPts val="2200"/>
              </a:lnSpc>
            </a:pPr>
            <a:r>
              <a:rPr lang="en-US" altLang="zh-CN" sz="2000" smtClean="0"/>
              <a:t>&lt;/html&gt;</a:t>
            </a:r>
            <a:endParaRPr lang="zh-CN" altLang="en-US" sz="200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58" y="300022"/>
            <a:ext cx="8229600" cy="9144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600" kern="0" smtClean="0">
                <a:solidFill>
                  <a:srgbClr val="0000FF"/>
                </a:solidFill>
                <a:ea typeface="黑体"/>
              </a:rPr>
              <a:t>2.4 </a:t>
            </a:r>
            <a:r>
              <a:rPr lang="zh-CN" altLang="en-US" sz="3600" kern="0" smtClean="0">
                <a:solidFill>
                  <a:srgbClr val="0000FF"/>
                </a:solidFill>
                <a:ea typeface="黑体"/>
              </a:rPr>
              <a:t>基本的文本标记</a:t>
            </a:r>
            <a:endParaRPr lang="zh-CN" altLang="en-US" sz="3600" kern="0" dirty="0">
              <a:solidFill>
                <a:srgbClr val="0000FF"/>
              </a:solidFill>
              <a:ea typeface="黑体"/>
            </a:endParaRPr>
          </a:p>
        </p:txBody>
      </p:sp>
      <p:sp>
        <p:nvSpPr>
          <p:cNvPr id="8" name="内容占位符 5"/>
          <p:cNvSpPr txBox="1">
            <a:spLocks/>
          </p:cNvSpPr>
          <p:nvPr/>
        </p:nvSpPr>
        <p:spPr>
          <a:xfrm>
            <a:off x="642910" y="1161560"/>
            <a:ext cx="8501122" cy="588776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lvl="0" indent="-342900">
              <a:lnSpc>
                <a:spcPct val="120000"/>
              </a:lnSpc>
              <a:spcAft>
                <a:spcPct val="10000"/>
              </a:spcAft>
            </a:pPr>
            <a:r>
              <a:rPr lang="en-US" altLang="zh-CN" sz="2400" kern="0" smtClean="0">
                <a:solidFill>
                  <a:srgbClr val="0000FF"/>
                </a:solidFill>
                <a:ea typeface="黑体"/>
              </a:rPr>
              <a:t>6.</a:t>
            </a:r>
            <a:r>
              <a:rPr lang="zh-CN" altLang="en-US" sz="2400" kern="0" smtClean="0">
                <a:solidFill>
                  <a:srgbClr val="0000FF"/>
                </a:solidFill>
                <a:ea typeface="黑体"/>
              </a:rPr>
              <a:t>字体样式与大小</a:t>
            </a:r>
            <a:endParaRPr kumimoji="1" lang="en-US" altLang="zh-CN" sz="2400" i="0" u="none" strike="noStrike" kern="0" cap="none" spc="0" normalizeH="0" baseline="0" noProof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黑体"/>
              <a:cs typeface="+mn-cs"/>
            </a:endParaRPr>
          </a:p>
          <a:p>
            <a:pPr marL="742950" lvl="1" indent="-382588" algn="l">
              <a:buFont typeface="Wingdings" pitchFamily="2" charset="2"/>
              <a:buChar char="p"/>
            </a:pP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&lt;i&gt;</a:t>
            </a:r>
            <a:r>
              <a:rPr lang="zh-CN" altLang="en-US" sz="2200" i="1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斜体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&lt;/i&gt;</a:t>
            </a:r>
          </a:p>
          <a:p>
            <a:pPr marL="742950" lvl="1" indent="-382588" algn="l">
              <a:spcBef>
                <a:spcPct val="10000"/>
              </a:spcBef>
              <a:buFont typeface="Wingdings" pitchFamily="2" charset="2"/>
              <a:buChar char="p"/>
            </a:pP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&lt;b&gt;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黑体"/>
                <a:sym typeface="Consolas"/>
              </a:rPr>
              <a:t>粗体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&lt;/b&gt;</a:t>
            </a:r>
          </a:p>
          <a:p>
            <a:pPr marL="742950" lvl="1" indent="-382588" algn="l">
              <a:spcBef>
                <a:spcPct val="10000"/>
              </a:spcBef>
              <a:buFont typeface="Wingdings" pitchFamily="2" charset="2"/>
              <a:buChar char="p"/>
            </a:pP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&lt;em&gt;</a:t>
            </a:r>
            <a:r>
              <a:rPr lang="zh-CN" altLang="en-US" sz="2200" i="1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强调斜体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&lt;/em&gt;</a:t>
            </a:r>
          </a:p>
          <a:p>
            <a:pPr marL="742950" lvl="1" indent="-382588" algn="l">
              <a:spcBef>
                <a:spcPct val="10000"/>
              </a:spcBef>
              <a:buFont typeface="Wingdings" pitchFamily="2" charset="2"/>
              <a:buChar char="p"/>
            </a:pP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&lt;strong&gt;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黑体"/>
                <a:sym typeface="Consolas"/>
              </a:rPr>
              <a:t>强调加粗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&lt;/strong&gt;</a:t>
            </a:r>
          </a:p>
          <a:p>
            <a:pPr marL="742950" lvl="1" indent="-382588" algn="l">
              <a:spcBef>
                <a:spcPct val="10000"/>
              </a:spcBef>
              <a:buFont typeface="Wingdings" pitchFamily="2" charset="2"/>
              <a:buChar char="p"/>
            </a:pP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&lt;big&gt;</a:t>
            </a:r>
            <a:r>
              <a:rPr lang="zh-CN" altLang="en-US" sz="24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字体大一号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&lt;/big&gt;</a:t>
            </a:r>
          </a:p>
          <a:p>
            <a:pPr marL="742950" lvl="1" indent="-382588" algn="l">
              <a:spcBef>
                <a:spcPct val="10000"/>
              </a:spcBef>
              <a:buFont typeface="Wingdings" pitchFamily="2" charset="2"/>
              <a:buChar char="p"/>
            </a:pP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&lt;small&gt;</a:t>
            </a:r>
            <a:r>
              <a:rPr lang="zh-CN" altLang="en-US" sz="18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字体小一号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&lt;/small&gt;</a:t>
            </a:r>
          </a:p>
          <a:p>
            <a:pPr marL="742950" lvl="1" indent="-382588" algn="l">
              <a:spcBef>
                <a:spcPct val="10000"/>
              </a:spcBef>
              <a:buFont typeface="Wingdings" pitchFamily="2" charset="2"/>
              <a:buChar char="p"/>
            </a:pP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&lt;sup&gt;</a:t>
            </a:r>
            <a:r>
              <a:rPr lang="zh-CN" altLang="en-US" sz="2200" kern="0" baseline="3000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上标标签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&lt;/sup&gt;</a:t>
            </a:r>
          </a:p>
          <a:p>
            <a:pPr marL="742950" lvl="1" indent="-382588" algn="l">
              <a:spcBef>
                <a:spcPct val="10000"/>
              </a:spcBef>
              <a:buFont typeface="Wingdings" pitchFamily="2" charset="2"/>
              <a:buChar char="p"/>
            </a:pP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&lt;sub&gt;</a:t>
            </a:r>
            <a:r>
              <a:rPr lang="zh-CN" altLang="en-US" sz="2200" kern="0" baseline="-2500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下标标签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&lt;/sub&gt;</a:t>
            </a:r>
          </a:p>
          <a:p>
            <a:pPr marL="742950" lvl="1" indent="-382588" algn="l">
              <a:spcBef>
                <a:spcPct val="10000"/>
              </a:spcBef>
              <a:buFont typeface="Wingdings" pitchFamily="2" charset="2"/>
              <a:buChar char="p"/>
            </a:pP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&lt;code&gt;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代码标签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&lt;/code&gt;</a:t>
            </a:r>
          </a:p>
          <a:p>
            <a:pPr marL="742950" lvl="1" indent="-382588" algn="l"/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例：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  <a:p>
            <a:pPr marL="742950" lvl="1" indent="-382588" algn="l"/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&lt;p&gt;&lt;i&gt;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斜体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&lt;/i&gt;&lt;/p&gt;</a:t>
            </a:r>
          </a:p>
          <a:p>
            <a:pPr marL="742950" lvl="1" indent="-382588" algn="l">
              <a:spcBef>
                <a:spcPct val="20000"/>
              </a:spcBef>
            </a:pP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&lt;code&gt; &lt;em&gt;cost&lt;/em&gt; = quantity * </a:t>
            </a:r>
          </a:p>
          <a:p>
            <a:pPr marL="742950" lvl="1" indent="-382588" algn="l"/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    &lt;strong&gt;price&lt;/strong&gt; &lt;/code&gt;</a:t>
            </a:r>
          </a:p>
          <a:p>
            <a:pPr marL="742950" lvl="1" indent="-382588" algn="l">
              <a:spcBef>
                <a:spcPct val="30000"/>
              </a:spcBef>
            </a:pP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&lt;p&gt;&lt;i&gt;&lt;b&gt;</a:t>
            </a:r>
            <a:r>
              <a:rPr lang="zh-CN" altLang="en-US" sz="2200" i="1" kern="0" smtClean="0">
                <a:solidFill>
                  <a:schemeClr val="tx1"/>
                </a:solidFill>
                <a:latin typeface="Consolas"/>
                <a:ea typeface="黑体"/>
                <a:sym typeface="Consolas"/>
              </a:rPr>
              <a:t>斜粗体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&lt;/b&gt;&lt;/i&gt;&lt;/p&gt;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6" y="2071678"/>
            <a:ext cx="4286280" cy="2488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5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5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5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25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5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25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58" y="300022"/>
            <a:ext cx="8229600" cy="9144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600" kern="0" smtClean="0">
                <a:solidFill>
                  <a:srgbClr val="0000FF"/>
                </a:solidFill>
                <a:ea typeface="黑体"/>
              </a:rPr>
              <a:t>2.4 </a:t>
            </a:r>
            <a:r>
              <a:rPr lang="zh-CN" altLang="en-US" sz="3600" kern="0" smtClean="0">
                <a:solidFill>
                  <a:srgbClr val="0000FF"/>
                </a:solidFill>
                <a:ea typeface="黑体"/>
              </a:rPr>
              <a:t>基本的文本标记</a:t>
            </a:r>
            <a:endParaRPr lang="zh-CN" altLang="en-US" sz="3600" kern="0" dirty="0">
              <a:solidFill>
                <a:srgbClr val="0000FF"/>
              </a:solidFill>
              <a:ea typeface="黑体"/>
            </a:endParaRPr>
          </a:p>
        </p:txBody>
      </p:sp>
      <p:sp>
        <p:nvSpPr>
          <p:cNvPr id="8" name="内容占位符 5"/>
          <p:cNvSpPr txBox="1">
            <a:spLocks/>
          </p:cNvSpPr>
          <p:nvPr/>
        </p:nvSpPr>
        <p:spPr>
          <a:xfrm>
            <a:off x="642910" y="1161560"/>
            <a:ext cx="8143932" cy="560768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lvl="0" indent="-342900">
              <a:lnSpc>
                <a:spcPct val="120000"/>
              </a:lnSpc>
              <a:spcAft>
                <a:spcPct val="10000"/>
              </a:spcAft>
            </a:pPr>
            <a:r>
              <a:rPr lang="en-US" altLang="zh-CN" sz="2800" kern="0" smtClean="0">
                <a:solidFill>
                  <a:srgbClr val="0000FF"/>
                </a:solidFill>
                <a:ea typeface="黑体"/>
              </a:rPr>
              <a:t>6.</a:t>
            </a:r>
            <a:r>
              <a:rPr lang="zh-CN" altLang="en-US" sz="2800" kern="0" smtClean="0">
                <a:solidFill>
                  <a:srgbClr val="0000FF"/>
                </a:solidFill>
                <a:ea typeface="黑体"/>
              </a:rPr>
              <a:t>块标签与行内标签</a:t>
            </a:r>
            <a:endParaRPr kumimoji="1" lang="en-US" altLang="zh-CN" sz="2800" i="0" u="none" strike="noStrike" kern="0" cap="none" spc="0" normalizeH="0" baseline="0" noProof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黑体"/>
              <a:cs typeface="+mn-cs"/>
            </a:endParaRPr>
          </a:p>
          <a:p>
            <a:pPr marL="742950" lvl="1" indent="-382588" algn="l">
              <a:buFont typeface="Wingdings" pitchFamily="2" charset="2"/>
              <a:buChar char="p"/>
            </a:pP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块标签：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&lt;p&gt;&lt;code&gt;&lt;blockquote&gt;&lt;h4&gt;&lt;div&gt;</a:t>
            </a:r>
          </a:p>
          <a:p>
            <a:pPr marL="742950" lvl="1" indent="-382588" algn="l"/>
            <a:r>
              <a:rPr lang="zh-CN" altLang="en-US" sz="2400" smtClean="0"/>
              <a:t>     </a:t>
            </a:r>
            <a:r>
              <a:rPr lang="zh-CN" altLang="en-US" sz="2200" smtClean="0">
                <a:latin typeface="Consolas"/>
                <a:ea typeface="宋体"/>
                <a:sym typeface="Consolas"/>
              </a:rPr>
              <a:t>一般是其他标签的容器，块标签一般都从新行开始，它可以容纳内联标签和其他块标签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  <a:p>
            <a:pPr marL="742950" lvl="1" indent="-382588" algn="l">
              <a:spcBef>
                <a:spcPct val="20000"/>
              </a:spcBef>
              <a:buFont typeface="Wingdings" pitchFamily="2" charset="2"/>
              <a:buChar char="p"/>
            </a:pP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行内标签：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&lt;em&gt;&lt;strong&gt;&lt;sub&gt;&lt;sup&gt;</a:t>
            </a:r>
          </a:p>
          <a:p>
            <a:pPr marL="742950" lvl="1" indent="-382588" algn="l">
              <a:spcBef>
                <a:spcPct val="20000"/>
              </a:spcBef>
            </a:pPr>
            <a:r>
              <a:rPr lang="zh-CN" altLang="en-US" sz="2200" smtClean="0">
                <a:latin typeface="Consolas"/>
                <a:ea typeface="宋体"/>
                <a:sym typeface="Consolas"/>
              </a:rPr>
              <a:t>   只能容纳文本或者其他内联元素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  <a:p>
            <a:pPr marL="742950" lvl="1" indent="-382588" algn="l">
              <a:spcBef>
                <a:spcPct val="20000"/>
              </a:spcBef>
              <a:buFont typeface="Wingdings" pitchFamily="2" charset="2"/>
              <a:buChar char="p"/>
            </a:pP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块标签</a:t>
            </a:r>
            <a:r>
              <a:rPr lang="zh-CN" altLang="en-US" sz="2200" kern="0" smtClean="0">
                <a:solidFill>
                  <a:srgbClr val="F80000"/>
                </a:solidFill>
                <a:latin typeface="Consolas"/>
                <a:ea typeface="黑体"/>
                <a:sym typeface="Consolas"/>
              </a:rPr>
              <a:t>不能出现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在行内标签内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  <a:p>
            <a:pPr marL="742950" lvl="1" indent="-382588" algn="l">
              <a:spcBef>
                <a:spcPct val="20000"/>
              </a:spcBef>
              <a:buFont typeface="Wingdings" pitchFamily="2" charset="2"/>
              <a:buChar char="p"/>
            </a:pP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行内标签不能直接放在文档主体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&lt;body&gt;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或表格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&lt;table&gt;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中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  <a:p>
            <a:pPr marL="742950" lvl="1" indent="-382588" algn="l">
              <a:spcBef>
                <a:spcPct val="20000"/>
              </a:spcBef>
              <a:buFont typeface="Wingdings" pitchFamily="2" charset="2"/>
              <a:buChar char="p"/>
            </a:pP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  <a:p>
            <a:r>
              <a:rPr lang="zh-CN" altLang="en-US" smtClean="0"/>
              <a:t>  </a:t>
            </a:r>
            <a:r>
              <a:rPr lang="zh-CN" altLang="en-US" smtClean="0">
                <a:solidFill>
                  <a:srgbClr val="F80000"/>
                </a:solidFill>
                <a:ea typeface="黑体"/>
              </a:rPr>
              <a:t>错误例子</a:t>
            </a:r>
            <a:endParaRPr lang="en-US" altLang="zh-CN" smtClean="0">
              <a:solidFill>
                <a:srgbClr val="F80000"/>
              </a:solidFill>
              <a:ea typeface="黑体"/>
            </a:endParaRPr>
          </a:p>
          <a:p>
            <a:r>
              <a:rPr lang="en-US" altLang="zh-CN" smtClean="0"/>
              <a:t>    &lt;body&gt;</a:t>
            </a:r>
          </a:p>
          <a:p>
            <a:r>
              <a:rPr lang="en-US" altLang="zh-CN" smtClean="0"/>
              <a:t>        &lt;p&gt;</a:t>
            </a:r>
            <a:r>
              <a:rPr lang="zh-CN" altLang="en-US" smtClean="0"/>
              <a:t>文字</a:t>
            </a:r>
            <a:r>
              <a:rPr lang="en-US" altLang="zh-CN" smtClean="0"/>
              <a:t>&lt;em&gt;</a:t>
            </a:r>
            <a:r>
              <a:rPr lang="zh-CN" altLang="en-US" smtClean="0"/>
              <a:t>段落</a:t>
            </a:r>
            <a:r>
              <a:rPr lang="en-US" altLang="zh-CN" smtClean="0"/>
              <a:t>&lt;code&gt;</a:t>
            </a:r>
            <a:r>
              <a:rPr lang="zh-CN" altLang="en-US" smtClean="0"/>
              <a:t>文字</a:t>
            </a:r>
            <a:r>
              <a:rPr lang="en-US" altLang="zh-CN" smtClean="0"/>
              <a:t>&lt;/code&gt;</a:t>
            </a:r>
            <a:r>
              <a:rPr lang="zh-CN" altLang="en-US" smtClean="0"/>
              <a:t>文</a:t>
            </a:r>
            <a:r>
              <a:rPr lang="en-US" altLang="zh-CN" smtClean="0"/>
              <a:t>&lt;/em&gt;</a:t>
            </a:r>
            <a:r>
              <a:rPr lang="zh-CN" altLang="en-US" smtClean="0"/>
              <a:t>字</a:t>
            </a:r>
            <a:r>
              <a:rPr lang="en-US" altLang="zh-CN" smtClean="0"/>
              <a:t>&lt;/p&gt;</a:t>
            </a:r>
          </a:p>
          <a:p>
            <a:r>
              <a:rPr lang="en-US" altLang="zh-CN" smtClean="0"/>
              <a:t>        &lt;em&gt;</a:t>
            </a:r>
            <a:r>
              <a:rPr lang="zh-CN" altLang="en-US" smtClean="0"/>
              <a:t>斜体</a:t>
            </a:r>
            <a:r>
              <a:rPr lang="en-US" altLang="zh-CN" smtClean="0"/>
              <a:t>&lt;/em&gt;&lt;sub&gt;33&lt;/sub&gt;</a:t>
            </a:r>
          </a:p>
          <a:p>
            <a:r>
              <a:rPr lang="en-US" altLang="zh-CN" smtClean="0"/>
              <a:t>    &lt;/body&gt;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5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5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25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5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25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58" y="300022"/>
            <a:ext cx="8229600" cy="9144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600" kern="0" smtClean="0">
                <a:solidFill>
                  <a:srgbClr val="0000FF"/>
                </a:solidFill>
                <a:ea typeface="黑体"/>
              </a:rPr>
              <a:t>2.4 </a:t>
            </a:r>
            <a:r>
              <a:rPr lang="zh-CN" altLang="en-US" sz="3600" kern="0" smtClean="0">
                <a:solidFill>
                  <a:srgbClr val="0000FF"/>
                </a:solidFill>
                <a:ea typeface="黑体"/>
              </a:rPr>
              <a:t>基本的文本标记</a:t>
            </a:r>
            <a:endParaRPr lang="zh-CN" altLang="en-US" sz="3600" kern="0" dirty="0">
              <a:solidFill>
                <a:srgbClr val="0000FF"/>
              </a:solidFill>
              <a:ea typeface="黑体"/>
            </a:endParaRPr>
          </a:p>
        </p:txBody>
      </p:sp>
      <p:sp>
        <p:nvSpPr>
          <p:cNvPr id="8" name="内容占位符 5"/>
          <p:cNvSpPr txBox="1">
            <a:spLocks/>
          </p:cNvSpPr>
          <p:nvPr/>
        </p:nvSpPr>
        <p:spPr>
          <a:xfrm>
            <a:off x="642910" y="1161560"/>
            <a:ext cx="8143932" cy="56611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lvl="0" indent="-342900">
              <a:lnSpc>
                <a:spcPct val="120000"/>
              </a:lnSpc>
              <a:spcAft>
                <a:spcPct val="10000"/>
              </a:spcAft>
            </a:pPr>
            <a:r>
              <a:rPr lang="en-US" altLang="zh-CN" sz="2800" kern="0" smtClean="0">
                <a:solidFill>
                  <a:srgbClr val="0000FF"/>
                </a:solidFill>
                <a:ea typeface="黑体"/>
              </a:rPr>
              <a:t>7.</a:t>
            </a:r>
            <a:r>
              <a:rPr lang="zh-CN" altLang="en-US" sz="2800" kern="0" smtClean="0">
                <a:solidFill>
                  <a:srgbClr val="0000FF"/>
                </a:solidFill>
                <a:ea typeface="黑体"/>
              </a:rPr>
              <a:t>字符实体</a:t>
            </a:r>
            <a:endParaRPr lang="en-US" altLang="zh-CN" sz="2800" kern="0" smtClean="0">
              <a:solidFill>
                <a:srgbClr val="0000FF"/>
              </a:solidFill>
              <a:ea typeface="黑体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00101" y="1714488"/>
          <a:ext cx="7000923" cy="3488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3641"/>
                <a:gridCol w="2333641"/>
                <a:gridCol w="2333641"/>
              </a:tblGrid>
              <a:tr h="26502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b="1" i="0" u="none" strike="noStrike" smtClean="0">
                          <a:solidFill>
                            <a:srgbClr val="000000"/>
                          </a:solidFill>
                          <a:latin typeface="Consolas"/>
                          <a:ea typeface="黑体"/>
                          <a:sym typeface="Consolas"/>
                        </a:rPr>
                        <a:t>字 符</a:t>
                      </a:r>
                      <a:endParaRPr lang="en-US" sz="2200" b="1" i="0" u="none" strike="noStrike">
                        <a:solidFill>
                          <a:srgbClr val="000000"/>
                        </a:solidFill>
                        <a:latin typeface="Consolas"/>
                        <a:ea typeface="黑体"/>
                        <a:sym typeface="Consola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b="1" i="0" u="none" strike="noStrike" smtClean="0">
                          <a:solidFill>
                            <a:srgbClr val="000000"/>
                          </a:solidFill>
                          <a:latin typeface="Consolas"/>
                          <a:ea typeface="黑体"/>
                          <a:sym typeface="Consolas"/>
                        </a:rPr>
                        <a:t>实 体</a:t>
                      </a:r>
                      <a:endParaRPr lang="en-US" sz="2200" b="1" i="0" u="none" strike="noStrike">
                        <a:solidFill>
                          <a:srgbClr val="000000"/>
                        </a:solidFill>
                        <a:latin typeface="Consolas"/>
                        <a:ea typeface="黑体"/>
                        <a:sym typeface="Consola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b="1" i="0" u="none" strike="noStrike" smtClean="0">
                          <a:solidFill>
                            <a:srgbClr val="000000"/>
                          </a:solidFill>
                          <a:latin typeface="Consolas"/>
                          <a:ea typeface="黑体"/>
                          <a:sym typeface="Consolas"/>
                        </a:rPr>
                        <a:t>含 义</a:t>
                      </a:r>
                      <a:endParaRPr lang="en-US" sz="2200" b="1" i="0" u="none" strike="noStrike">
                        <a:solidFill>
                          <a:srgbClr val="000000"/>
                        </a:solidFill>
                        <a:latin typeface="Consolas"/>
                        <a:ea typeface="黑体"/>
                        <a:sym typeface="Consolas"/>
                      </a:endParaRPr>
                    </a:p>
                  </a:txBody>
                  <a:tcPr marL="9525" marR="9525" marT="9525" marB="0" anchor="ctr"/>
                </a:tc>
              </a:tr>
              <a:tr h="2434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Consolas"/>
                          <a:ea typeface="宋体"/>
                          <a:sym typeface="Consolas"/>
                        </a:rPr>
                        <a:t>&amp;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648000" algn="l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onsolas"/>
                          <a:ea typeface="宋体"/>
                          <a:sym typeface="Consolas"/>
                        </a:rPr>
                        <a:t>&amp;amp;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612000" algn="l" fontAlgn="ctr"/>
                      <a:r>
                        <a:rPr lang="en-US" sz="2000" b="1" i="0" u="none" strike="noStrike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sym typeface="Consolas"/>
                        </a:rPr>
                        <a:t>and</a:t>
                      </a:r>
                      <a:r>
                        <a:rPr lang="zh-CN" altLang="en-US" sz="2000" b="1" i="0" u="none" strike="noStrike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sym typeface="Consolas"/>
                        </a:rPr>
                        <a:t>记号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latin typeface="Consolas"/>
                        <a:ea typeface="宋体"/>
                        <a:sym typeface="Consolas"/>
                      </a:endParaRPr>
                    </a:p>
                  </a:txBody>
                  <a:tcPr marL="9525" marR="9525" marT="9525" marB="0" anchor="ctr"/>
                </a:tc>
              </a:tr>
              <a:tr h="2434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Consolas"/>
                          <a:ea typeface="宋体"/>
                          <a:sym typeface="Consolas"/>
                        </a:rPr>
                        <a:t>&lt;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648000" algn="l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onsolas"/>
                          <a:ea typeface="宋体"/>
                          <a:sym typeface="Consolas"/>
                        </a:rPr>
                        <a:t>&amp;lt;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612000" algn="l" fontAlgn="ctr"/>
                      <a:r>
                        <a:rPr lang="zh-CN" altLang="en-US" sz="2000" b="1" i="0" u="none" strike="noStrike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sym typeface="Consolas"/>
                        </a:rPr>
                        <a:t>小于号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latin typeface="Consolas"/>
                        <a:ea typeface="宋体"/>
                        <a:sym typeface="Consolas"/>
                      </a:endParaRPr>
                    </a:p>
                  </a:txBody>
                  <a:tcPr marL="9525" marR="9525" marT="9525" marB="0" anchor="ctr"/>
                </a:tc>
              </a:tr>
              <a:tr h="2434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Consolas"/>
                          <a:ea typeface="宋体"/>
                          <a:sym typeface="Consolas"/>
                        </a:rPr>
                        <a:t>&gt;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648000" algn="l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onsolas"/>
                          <a:ea typeface="宋体"/>
                          <a:sym typeface="Consolas"/>
                        </a:rPr>
                        <a:t>&amp;gt;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612000" algn="l" fontAlgn="ctr"/>
                      <a:r>
                        <a:rPr lang="zh-CN" altLang="en-US" sz="2000" b="1" i="0" u="none" strike="noStrike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sym typeface="Consolas"/>
                        </a:rPr>
                        <a:t>大于号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latin typeface="Consolas"/>
                        <a:ea typeface="宋体"/>
                        <a:sym typeface="Consolas"/>
                      </a:endParaRPr>
                    </a:p>
                  </a:txBody>
                  <a:tcPr marL="9525" marR="9525" marT="9525" marB="0" anchor="ctr"/>
                </a:tc>
              </a:tr>
              <a:tr h="2434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sym typeface="Consolas"/>
                        </a:rPr>
                        <a:t>"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latin typeface="Consolas"/>
                        <a:ea typeface="宋体"/>
                        <a:sym typeface="Consola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648000" algn="l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onsolas"/>
                          <a:ea typeface="宋体"/>
                          <a:sym typeface="Consolas"/>
                        </a:rPr>
                        <a:t>&amp;quot;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612000" algn="l" fontAlgn="ctr"/>
                      <a:r>
                        <a:rPr lang="zh-CN" altLang="en-US" sz="2000" b="1" i="0" u="none" strike="noStrike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sym typeface="Consolas"/>
                        </a:rPr>
                        <a:t>双引号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latin typeface="Consolas"/>
                        <a:ea typeface="宋体"/>
                        <a:sym typeface="Consolas"/>
                      </a:endParaRPr>
                    </a:p>
                  </a:txBody>
                  <a:tcPr marL="9525" marR="9525" marT="9525" marB="0" anchor="ctr"/>
                </a:tc>
              </a:tr>
              <a:tr h="2434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sym typeface="Consolas"/>
                        </a:rPr>
                        <a:t>'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latin typeface="Consolas"/>
                        <a:ea typeface="宋体"/>
                        <a:sym typeface="Consola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648000" algn="l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onsolas"/>
                          <a:ea typeface="宋体"/>
                          <a:sym typeface="Consolas"/>
                        </a:rPr>
                        <a:t>&amp;apos;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612000" algn="l" fontAlgn="ctr"/>
                      <a:r>
                        <a:rPr lang="zh-CN" altLang="en-US" sz="2000" b="1" i="0" u="none" strike="noStrike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sym typeface="Consolas"/>
                        </a:rPr>
                        <a:t>单引号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latin typeface="Consolas"/>
                        <a:ea typeface="宋体"/>
                        <a:sym typeface="Consolas"/>
                      </a:endParaRPr>
                    </a:p>
                  </a:txBody>
                  <a:tcPr marL="9525" marR="9525" marT="9525" marB="0" anchor="ctr"/>
                </a:tc>
              </a:tr>
              <a:tr h="2650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smtClean="0">
                          <a:latin typeface="Consolas"/>
                          <a:ea typeface="宋体"/>
                          <a:sym typeface="Consolas"/>
                        </a:rPr>
                        <a:t>¼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latin typeface="Consolas"/>
                        <a:ea typeface="宋体"/>
                        <a:sym typeface="Consola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648000" algn="l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onsolas"/>
                          <a:ea typeface="宋体"/>
                          <a:sym typeface="Consolas"/>
                        </a:rPr>
                        <a:t>&amp;frac14;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612000" algn="l" fontAlgn="ctr"/>
                      <a:r>
                        <a:rPr lang="zh-CN" altLang="en-US" sz="2000" b="1" i="0" u="none" strike="noStrike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sym typeface="Consolas"/>
                        </a:rPr>
                        <a:t>四分之一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latin typeface="Consolas"/>
                        <a:ea typeface="宋体"/>
                        <a:sym typeface="Consolas"/>
                      </a:endParaRPr>
                    </a:p>
                  </a:txBody>
                  <a:tcPr marL="9525" marR="9525" marT="9525" marB="0" anchor="ctr"/>
                </a:tc>
              </a:tr>
              <a:tr h="2650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smtClean="0">
                          <a:latin typeface="Consolas"/>
                          <a:ea typeface="宋体"/>
                          <a:sym typeface="Consolas"/>
                        </a:rPr>
                        <a:t>½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latin typeface="Consolas"/>
                        <a:ea typeface="宋体"/>
                        <a:sym typeface="Consola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648000" algn="l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onsolas"/>
                          <a:ea typeface="宋体"/>
                          <a:sym typeface="Consolas"/>
                        </a:rPr>
                        <a:t>&amp;frac12;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612000" algn="l" fontAlgn="ctr"/>
                      <a:r>
                        <a:rPr lang="zh-CN" altLang="en-US" sz="2000" b="1" i="0" u="none" strike="noStrike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sym typeface="Consolas"/>
                        </a:rPr>
                        <a:t>二分之一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latin typeface="Consolas"/>
                        <a:ea typeface="宋体"/>
                        <a:sym typeface="Consolas"/>
                      </a:endParaRPr>
                    </a:p>
                  </a:txBody>
                  <a:tcPr marL="9525" marR="9525" marT="9525" marB="0" anchor="ctr"/>
                </a:tc>
              </a:tr>
              <a:tr h="2650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smtClean="0">
                          <a:latin typeface="Consolas"/>
                          <a:ea typeface="宋体"/>
                          <a:sym typeface="Consolas"/>
                        </a:rPr>
                        <a:t>¾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latin typeface="Consolas"/>
                        <a:ea typeface="宋体"/>
                        <a:sym typeface="Consola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648000" algn="l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onsolas"/>
                          <a:ea typeface="宋体"/>
                          <a:sym typeface="Consolas"/>
                        </a:rPr>
                        <a:t>&amp;frac34;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612000" algn="l" fontAlgn="ctr"/>
                      <a:r>
                        <a:rPr lang="zh-CN" altLang="en-US" sz="2000" b="1" i="0" u="none" strike="noStrike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sym typeface="Consolas"/>
                        </a:rPr>
                        <a:t>四分之三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latin typeface="Consolas"/>
                        <a:ea typeface="宋体"/>
                        <a:sym typeface="Consolas"/>
                      </a:endParaRPr>
                    </a:p>
                  </a:txBody>
                  <a:tcPr marL="9525" marR="9525" marT="9525" marB="0" anchor="ctr"/>
                </a:tc>
              </a:tr>
              <a:tr h="2650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smtClean="0">
                          <a:latin typeface="Courier" pitchFamily="1" charset="0"/>
                          <a:ea typeface="宋体" pitchFamily="2" charset="-122"/>
                          <a:sym typeface="Symbol" pitchFamily="18" charset="2"/>
                        </a:rPr>
                        <a:t>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latin typeface="Consolas"/>
                        <a:ea typeface="宋体"/>
                        <a:sym typeface="Consola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648000" algn="l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onsolas"/>
                          <a:ea typeface="宋体"/>
                          <a:sym typeface="Consolas"/>
                        </a:rPr>
                        <a:t>&amp;deg;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612000" algn="l" fontAlgn="ctr"/>
                      <a:r>
                        <a:rPr lang="zh-CN" altLang="en-US" sz="2000" b="1" i="0" u="none" strike="noStrike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sym typeface="Consolas"/>
                        </a:rPr>
                        <a:t>度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latin typeface="Consolas"/>
                        <a:ea typeface="宋体"/>
                        <a:sym typeface="Consolas"/>
                      </a:endParaRPr>
                    </a:p>
                  </a:txBody>
                  <a:tcPr marL="9525" marR="9525" marT="9525" marB="0" anchor="ctr"/>
                </a:tc>
              </a:tr>
              <a:tr h="2434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onsolas"/>
                          <a:ea typeface="宋体"/>
                          <a:sym typeface="Consolas"/>
                        </a:rPr>
                        <a:t>(space)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648000" algn="l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onsolas"/>
                          <a:ea typeface="宋体"/>
                          <a:sym typeface="Consolas"/>
                        </a:rPr>
                        <a:t>&amp;nbsp;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612000" algn="l" fontAlgn="ctr"/>
                      <a:r>
                        <a:rPr lang="zh-CN" altLang="en-US" sz="2000" b="1" i="0" u="none" strike="noStrike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sym typeface="Consolas"/>
                        </a:rPr>
                        <a:t>空格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latin typeface="Consolas"/>
                        <a:ea typeface="宋体"/>
                        <a:sym typeface="Consola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85786" y="5357826"/>
            <a:ext cx="82153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例：</a:t>
            </a:r>
            <a:r>
              <a:rPr lang="en-US" altLang="zh-CN" smtClean="0"/>
              <a:t> &lt;p&gt;if x &amp;gt; y then str = </a:t>
            </a:r>
            <a:r>
              <a:rPr lang="en-US" altLang="zh-CN" smtClean="0">
                <a:solidFill>
                  <a:srgbClr val="000000"/>
                </a:solidFill>
              </a:rPr>
              <a:t>&amp;quot;abc&amp;quot;&lt;/p&gt;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3082" y="5904696"/>
            <a:ext cx="4700620" cy="810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47801" y="2714620"/>
            <a:ext cx="7038975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57158" y="300022"/>
            <a:ext cx="82296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黑体"/>
                <a:cs typeface="+mj-cs"/>
                <a:sym typeface="Consolas"/>
              </a:rPr>
              <a:t>2.1 HTML</a:t>
            </a:r>
            <a:r>
              <a:rPr kumimoji="1" lang="zh-CN" altLang="en-US" sz="360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黑体"/>
                <a:cs typeface="+mj-cs"/>
                <a:sym typeface="Consolas"/>
              </a:rPr>
              <a:t>和</a:t>
            </a:r>
            <a:r>
              <a:rPr kumimoji="1" lang="en-US" altLang="zh-CN" sz="360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黑体"/>
                <a:cs typeface="+mj-cs"/>
                <a:sym typeface="Consolas"/>
              </a:rPr>
              <a:t>XHTML</a:t>
            </a:r>
            <a:r>
              <a:rPr kumimoji="1" lang="zh-CN" altLang="en-US" sz="360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黑体"/>
                <a:cs typeface="+mj-cs"/>
                <a:sym typeface="Consolas"/>
              </a:rPr>
              <a:t>的起源和演变</a:t>
            </a:r>
            <a:endParaRPr kumimoji="1" lang="zh-CN" altLang="en-US" sz="360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/>
              <a:ea typeface="黑体"/>
              <a:cs typeface="+mj-cs"/>
              <a:sym typeface="Consola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47700" y="1155700"/>
            <a:ext cx="7300938" cy="1535805"/>
          </a:xfrm>
        </p:spPr>
        <p:txBody>
          <a:bodyPr wrap="square" anchor="t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altLang="zh-CN" sz="2400" smtClean="0"/>
              <a:t>HTML</a:t>
            </a:r>
            <a:r>
              <a:rPr lang="zh-CN" altLang="en-US" sz="2400" smtClean="0"/>
              <a:t>起源于</a:t>
            </a:r>
            <a:r>
              <a:rPr lang="en-US" altLang="zh-CN" sz="2400" smtClean="0"/>
              <a:t>SGML</a:t>
            </a:r>
          </a:p>
          <a:p>
            <a:r>
              <a:rPr lang="en-US" altLang="zh-CN" sz="2400" smtClean="0"/>
              <a:t>HTML</a:t>
            </a:r>
            <a:r>
              <a:rPr lang="zh-CN" altLang="en-US" sz="2400" smtClean="0"/>
              <a:t>的目标：指定文本显示的细节</a:t>
            </a:r>
            <a:endParaRPr lang="en-US" altLang="zh-CN" sz="2400" smtClean="0"/>
          </a:p>
          <a:p>
            <a:r>
              <a:rPr lang="zh-CN" altLang="en-US" sz="2400" smtClean="0"/>
              <a:t>版本演化</a:t>
            </a:r>
            <a:endParaRPr lang="en-US" altLang="zh-CN" sz="2400" smtClean="0"/>
          </a:p>
        </p:txBody>
      </p:sp>
      <p:sp>
        <p:nvSpPr>
          <p:cNvPr id="5" name="矩形 4"/>
          <p:cNvSpPr/>
          <p:nvPr/>
        </p:nvSpPr>
        <p:spPr>
          <a:xfrm>
            <a:off x="428628" y="6088583"/>
            <a:ext cx="892971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2012</a:t>
            </a:r>
            <a:r>
              <a:rPr lang="zh-CN" altLang="en-US" smtClean="0"/>
              <a:t>年</a:t>
            </a:r>
            <a:r>
              <a:rPr lang="en-US" altLang="zh-CN" smtClean="0"/>
              <a:t>12</a:t>
            </a:r>
            <a:r>
              <a:rPr lang="zh-CN" altLang="en-US" smtClean="0"/>
              <a:t>月</a:t>
            </a:r>
            <a:r>
              <a:rPr lang="en-US" altLang="zh-CN" smtClean="0"/>
              <a:t>17</a:t>
            </a:r>
            <a:r>
              <a:rPr lang="zh-CN" altLang="en-US" smtClean="0"/>
              <a:t>日，万维网联盟</a:t>
            </a:r>
            <a:r>
              <a:rPr lang="en-US" altLang="zh-CN" smtClean="0"/>
              <a:t>(W3C)</a:t>
            </a:r>
            <a:r>
              <a:rPr lang="zh-CN" altLang="en-US" smtClean="0"/>
              <a:t>正式宣布</a:t>
            </a:r>
            <a:r>
              <a:rPr lang="en-US" altLang="zh-CN" smtClean="0"/>
              <a:t>HTML5</a:t>
            </a:r>
            <a:r>
              <a:rPr lang="zh-CN" altLang="en-US" smtClean="0"/>
              <a:t>规范正式定稿。</a:t>
            </a:r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58" y="300022"/>
            <a:ext cx="8229600" cy="9144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600" kern="0" smtClean="0">
                <a:solidFill>
                  <a:srgbClr val="0000FF"/>
                </a:solidFill>
                <a:ea typeface="黑体"/>
              </a:rPr>
              <a:t>2.4 </a:t>
            </a:r>
            <a:r>
              <a:rPr lang="zh-CN" altLang="en-US" sz="3600" kern="0" smtClean="0">
                <a:solidFill>
                  <a:srgbClr val="0000FF"/>
                </a:solidFill>
                <a:ea typeface="黑体"/>
              </a:rPr>
              <a:t>基本的文本标记</a:t>
            </a:r>
            <a:endParaRPr lang="zh-CN" altLang="en-US" sz="3600" kern="0" dirty="0">
              <a:solidFill>
                <a:srgbClr val="0000FF"/>
              </a:solidFill>
              <a:ea typeface="黑体"/>
            </a:endParaRPr>
          </a:p>
        </p:txBody>
      </p:sp>
      <p:sp>
        <p:nvSpPr>
          <p:cNvPr id="8" name="内容占位符 5"/>
          <p:cNvSpPr txBox="1">
            <a:spLocks/>
          </p:cNvSpPr>
          <p:nvPr/>
        </p:nvSpPr>
        <p:spPr>
          <a:xfrm>
            <a:off x="642910" y="1161560"/>
            <a:ext cx="8143932" cy="301005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lvl="0" indent="-342900">
              <a:lnSpc>
                <a:spcPct val="120000"/>
              </a:lnSpc>
              <a:spcAft>
                <a:spcPct val="10000"/>
              </a:spcAft>
            </a:pPr>
            <a:r>
              <a:rPr lang="en-US" altLang="zh-CN" sz="2400" kern="0" smtClean="0">
                <a:solidFill>
                  <a:srgbClr val="0000FF"/>
                </a:solidFill>
                <a:ea typeface="黑体"/>
              </a:rPr>
              <a:t>8.</a:t>
            </a:r>
            <a:r>
              <a:rPr lang="zh-CN" altLang="en-US" sz="2400" kern="0" smtClean="0">
                <a:solidFill>
                  <a:srgbClr val="0000FF"/>
                </a:solidFill>
                <a:ea typeface="黑体"/>
              </a:rPr>
              <a:t>水平线</a:t>
            </a:r>
            <a:r>
              <a:rPr lang="en-US" altLang="zh-CN" sz="2400" kern="0" smtClean="0">
                <a:solidFill>
                  <a:srgbClr val="0000FF"/>
                </a:solidFill>
                <a:ea typeface="黑体"/>
              </a:rPr>
              <a:t>&lt;hr/&gt;</a:t>
            </a:r>
            <a:endParaRPr kumimoji="1" lang="en-US" altLang="zh-CN" sz="2400" i="0" u="none" strike="noStrike" kern="0" cap="none" spc="0" normalizeH="0" baseline="0" noProof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黑体"/>
              <a:cs typeface="+mn-cs"/>
            </a:endParaRPr>
          </a:p>
          <a:p>
            <a:pPr marL="742950" lvl="1" indent="-382588" algn="l">
              <a:buFont typeface="Wingdings" pitchFamily="2" charset="2"/>
              <a:buChar char="p"/>
            </a:pP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绘制一条水平线分开上下文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, 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默认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3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像素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  <a:p>
            <a:pPr>
              <a:spcBef>
                <a:spcPct val="20000"/>
              </a:spcBef>
            </a:pPr>
            <a:r>
              <a:rPr lang="zh-CN" altLang="en-US" smtClean="0"/>
              <a:t>   例：</a:t>
            </a:r>
            <a:endParaRPr lang="en-US" altLang="zh-CN" smtClean="0"/>
          </a:p>
          <a:p>
            <a:r>
              <a:rPr lang="en-US" altLang="zh-CN" smtClean="0"/>
              <a:t>    &lt;body&gt;</a:t>
            </a:r>
          </a:p>
          <a:p>
            <a:r>
              <a:rPr lang="en-US" altLang="zh-CN" smtClean="0"/>
              <a:t>        &lt;p&gt;</a:t>
            </a:r>
            <a:r>
              <a:rPr lang="zh-CN" altLang="en-US" smtClean="0"/>
              <a:t>段落</a:t>
            </a:r>
            <a:r>
              <a:rPr lang="en-US" altLang="zh-CN" smtClean="0"/>
              <a:t>1&lt;/p&gt;  </a:t>
            </a:r>
          </a:p>
          <a:p>
            <a:r>
              <a:rPr lang="en-US" altLang="zh-CN" smtClean="0"/>
              <a:t>        &lt;hr/&gt;</a:t>
            </a:r>
          </a:p>
          <a:p>
            <a:r>
              <a:rPr lang="en-US" altLang="zh-CN" smtClean="0"/>
              <a:t>        &lt;p&gt;</a:t>
            </a:r>
            <a:r>
              <a:rPr lang="zh-CN" altLang="en-US" smtClean="0"/>
              <a:t>段落</a:t>
            </a:r>
            <a:r>
              <a:rPr lang="en-US" altLang="zh-CN" smtClean="0"/>
              <a:t>2&lt;/p&gt;</a:t>
            </a:r>
          </a:p>
          <a:p>
            <a:r>
              <a:rPr lang="en-US" altLang="zh-CN" smtClean="0"/>
              <a:t>    &lt;/body&gt;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64" y="4099443"/>
            <a:ext cx="5143536" cy="2582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58" y="300022"/>
            <a:ext cx="8229600" cy="9144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600" kern="0" smtClean="0">
                <a:solidFill>
                  <a:srgbClr val="0000FF"/>
                </a:solidFill>
                <a:ea typeface="黑体"/>
              </a:rPr>
              <a:t>2.4 </a:t>
            </a:r>
            <a:r>
              <a:rPr lang="zh-CN" altLang="en-US" sz="3600" kern="0" smtClean="0">
                <a:solidFill>
                  <a:srgbClr val="0000FF"/>
                </a:solidFill>
                <a:ea typeface="黑体"/>
              </a:rPr>
              <a:t>基本的文本标记</a:t>
            </a:r>
            <a:endParaRPr lang="zh-CN" altLang="en-US" sz="3600" kern="0" dirty="0">
              <a:solidFill>
                <a:srgbClr val="0000FF"/>
              </a:solidFill>
              <a:ea typeface="黑体"/>
            </a:endParaRPr>
          </a:p>
        </p:txBody>
      </p:sp>
      <p:sp>
        <p:nvSpPr>
          <p:cNvPr id="8" name="内容占位符 5"/>
          <p:cNvSpPr txBox="1">
            <a:spLocks/>
          </p:cNvSpPr>
          <p:nvPr/>
        </p:nvSpPr>
        <p:spPr>
          <a:xfrm>
            <a:off x="642910" y="1161560"/>
            <a:ext cx="8143932" cy="548150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lvl="0" indent="-342900">
              <a:lnSpc>
                <a:spcPct val="120000"/>
              </a:lnSpc>
              <a:spcAft>
                <a:spcPct val="10000"/>
              </a:spcAft>
            </a:pPr>
            <a:r>
              <a:rPr lang="en-US" altLang="zh-CN" sz="2400" kern="0" smtClean="0">
                <a:solidFill>
                  <a:srgbClr val="0000FF"/>
                </a:solidFill>
                <a:ea typeface="黑体"/>
              </a:rPr>
              <a:t>9.&lt;meta/&gt;</a:t>
            </a:r>
            <a:r>
              <a:rPr lang="zh-CN" altLang="en-US" sz="2400" kern="0" smtClean="0">
                <a:solidFill>
                  <a:srgbClr val="0000FF"/>
                </a:solidFill>
                <a:ea typeface="黑体"/>
              </a:rPr>
              <a:t>元素</a:t>
            </a:r>
            <a:endParaRPr kumimoji="1" lang="en-US" altLang="zh-CN" sz="2400" i="0" u="none" strike="noStrike" kern="0" cap="none" spc="0" normalizeH="0" baseline="0" noProof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黑体"/>
              <a:cs typeface="+mn-cs"/>
            </a:endParaRPr>
          </a:p>
          <a:p>
            <a:pPr marL="742950" lvl="1" indent="-382588" algn="l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Char char="p"/>
            </a:pP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为文档提供一些附加信息，可被浏览器、搜索引擎或网页制作工具使用的信息。如文档作者、网页有效期、关键字列表等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  <a:p>
            <a:pPr marL="742950" lvl="1" indent="-382588" algn="l">
              <a:spcBef>
                <a:spcPct val="10000"/>
              </a:spcBef>
              <a:spcAft>
                <a:spcPct val="10000"/>
              </a:spcAft>
              <a:buFont typeface="Wingdings" pitchFamily="2" charset="2"/>
              <a:buChar char="p"/>
            </a:pP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设置格式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/>
            </a:r>
            <a:b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</a:b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&lt;meta name="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参数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"  content="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参数值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"/&gt;</a:t>
            </a:r>
          </a:p>
          <a:p>
            <a:pPr marL="742950" lvl="1" indent="-382588" algn="l">
              <a:spcBef>
                <a:spcPct val="10000"/>
              </a:spcBef>
            </a:pPr>
            <a:r>
              <a:rPr lang="zh-CN" altLang="en-US" sz="2200" kern="0" smtClean="0">
                <a:solidFill>
                  <a:srgbClr val="0000FF"/>
                </a:solidFill>
                <a:latin typeface="Consolas"/>
                <a:ea typeface="黑体"/>
                <a:sym typeface="Consolas"/>
              </a:rPr>
              <a:t>或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  <a:p>
            <a:pPr marL="742950" lvl="1" indent="-382588" algn="l">
              <a:spcBef>
                <a:spcPct val="10000"/>
              </a:spcBef>
            </a:pP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&lt;meta http-equiv="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参数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"  content="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参数值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"/&gt;</a:t>
            </a:r>
          </a:p>
          <a:p>
            <a:pPr>
              <a:spcBef>
                <a:spcPct val="60000"/>
              </a:spcBef>
            </a:pPr>
            <a:r>
              <a:rPr lang="zh-CN" altLang="en-US" smtClean="0"/>
              <a:t> </a:t>
            </a:r>
            <a:r>
              <a:rPr lang="zh-CN" altLang="en-US" sz="700" smtClean="0"/>
              <a:t> </a:t>
            </a:r>
            <a:r>
              <a:rPr lang="zh-CN" altLang="en-US" smtClean="0"/>
              <a:t> 例：</a:t>
            </a:r>
            <a:endParaRPr lang="en-US" altLang="zh-CN" smtClean="0"/>
          </a:p>
          <a:p>
            <a:r>
              <a:rPr lang="en-US" altLang="zh-CN" smtClean="0"/>
              <a:t>    &lt;meta </a:t>
            </a:r>
            <a:r>
              <a:rPr lang="en-US" altLang="zh-CN" smtClean="0">
                <a:solidFill>
                  <a:srgbClr val="FF0000"/>
                </a:solidFill>
              </a:rPr>
              <a:t>name</a:t>
            </a:r>
            <a:r>
              <a:rPr lang="en-US" altLang="zh-CN" smtClean="0"/>
              <a:t>="keywords" </a:t>
            </a:r>
            <a:r>
              <a:rPr lang="en-US" altLang="zh-CN" smtClean="0">
                <a:solidFill>
                  <a:srgbClr val="FF0000"/>
                </a:solidFill>
              </a:rPr>
              <a:t>content</a:t>
            </a:r>
            <a:r>
              <a:rPr lang="en-US" altLang="zh-CN" smtClean="0"/>
              <a:t>="binary trees,</a:t>
            </a:r>
          </a:p>
          <a:p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    linked lists, stacks"/&gt; </a:t>
            </a:r>
            <a:r>
              <a:rPr lang="en-US" altLang="zh-CN" kern="0" smtClean="0">
                <a:solidFill>
                  <a:srgbClr val="008000"/>
                </a:solidFill>
              </a:rPr>
              <a:t>//</a:t>
            </a:r>
            <a:r>
              <a:rPr lang="zh-CN" altLang="en-US" kern="0" smtClean="0">
                <a:solidFill>
                  <a:srgbClr val="008000"/>
                </a:solidFill>
              </a:rPr>
              <a:t>设置关键字</a:t>
            </a:r>
            <a:endParaRPr lang="en-US" altLang="zh-CN" sz="2200" kern="0" smtClean="0">
              <a:solidFill>
                <a:srgbClr val="008000"/>
              </a:solidFill>
              <a:latin typeface="Consolas"/>
              <a:ea typeface="宋体"/>
              <a:sym typeface="Consolas"/>
            </a:endParaRPr>
          </a:p>
          <a:p>
            <a:r>
              <a:rPr lang="en-US" altLang="zh-CN" kern="0" smtClean="0">
                <a:solidFill>
                  <a:schemeClr val="tx1"/>
                </a:solidFill>
              </a:rPr>
              <a:t>    &lt;meta </a:t>
            </a:r>
            <a:r>
              <a:rPr lang="en-US" altLang="zh-CN" kern="0" smtClean="0">
                <a:solidFill>
                  <a:srgbClr val="FF0000"/>
                </a:solidFill>
              </a:rPr>
              <a:t>name</a:t>
            </a:r>
            <a:r>
              <a:rPr lang="en-US" altLang="zh-CN" kern="0" smtClean="0">
                <a:solidFill>
                  <a:schemeClr val="tx1"/>
                </a:solidFill>
              </a:rPr>
              <a:t>="Anthor" </a:t>
            </a:r>
            <a:r>
              <a:rPr lang="en-US" altLang="zh-CN" kern="0" smtClean="0">
                <a:solidFill>
                  <a:srgbClr val="FF0000"/>
                </a:solidFill>
              </a:rPr>
              <a:t>content</a:t>
            </a:r>
            <a:r>
              <a:rPr lang="en-US" altLang="zh-CN" kern="0" smtClean="0">
                <a:solidFill>
                  <a:schemeClr val="tx1"/>
                </a:solidFill>
              </a:rPr>
              <a:t>="carson"/&gt;</a:t>
            </a:r>
            <a:r>
              <a:rPr lang="en-US" altLang="zh-CN" kern="0" smtClean="0">
                <a:solidFill>
                  <a:srgbClr val="008000"/>
                </a:solidFill>
              </a:rPr>
              <a:t>//</a:t>
            </a:r>
            <a:r>
              <a:rPr lang="zh-CN" altLang="en-US" kern="0" smtClean="0">
                <a:solidFill>
                  <a:srgbClr val="008000"/>
                </a:solidFill>
              </a:rPr>
              <a:t>设置作者</a:t>
            </a:r>
            <a:endParaRPr lang="en-US" altLang="zh-CN" kern="0" smtClean="0">
              <a:solidFill>
                <a:srgbClr val="008000"/>
              </a:solidFill>
            </a:endParaRPr>
          </a:p>
          <a:p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&lt;meta </a:t>
            </a:r>
            <a:r>
              <a:rPr lang="en-US" altLang="zh-CN" sz="2200" kern="0" smtClean="0">
                <a:solidFill>
                  <a:srgbClr val="FF0000"/>
                </a:solidFill>
                <a:latin typeface="Consolas"/>
                <a:ea typeface="宋体"/>
                <a:sym typeface="Consolas"/>
              </a:rPr>
              <a:t>name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="Generator" </a:t>
            </a:r>
            <a:r>
              <a:rPr lang="en-US" altLang="zh-CN" sz="2200" kern="0" smtClean="0">
                <a:solidFill>
                  <a:srgbClr val="FF0000"/>
                </a:solidFill>
                <a:latin typeface="Consolas"/>
                <a:ea typeface="宋体"/>
                <a:sym typeface="Consolas"/>
              </a:rPr>
              <a:t>content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="FrontPage"/&gt;</a:t>
            </a:r>
          </a:p>
          <a:p>
            <a:r>
              <a:rPr lang="en-US" altLang="zh-CN" kern="0" smtClean="0">
                <a:solidFill>
                  <a:schemeClr val="tx1"/>
                </a:solidFill>
              </a:rPr>
              <a:t>                                  </a:t>
            </a:r>
            <a:r>
              <a:rPr lang="en-US" altLang="zh-CN" kern="0" smtClean="0">
                <a:solidFill>
                  <a:srgbClr val="008000"/>
                </a:solidFill>
              </a:rPr>
              <a:t>//</a:t>
            </a:r>
            <a:r>
              <a:rPr lang="zh-CN" altLang="en-US" kern="0" smtClean="0">
                <a:solidFill>
                  <a:srgbClr val="008000"/>
                </a:solidFill>
              </a:rPr>
              <a:t>设置网页生成工具</a:t>
            </a:r>
            <a:r>
              <a:rPr lang="en-US" altLang="zh-CN" kern="0" smtClean="0">
                <a:solidFill>
                  <a:srgbClr val="008000"/>
                </a:solidFill>
              </a:rPr>
              <a:t> </a:t>
            </a:r>
            <a:endParaRPr lang="en-US" altLang="zh-CN" sz="2200" kern="0" smtClean="0">
              <a:solidFill>
                <a:srgbClr val="008000"/>
              </a:solidFill>
              <a:latin typeface="Consolas"/>
              <a:ea typeface="宋体"/>
              <a:sym typeface="Consolas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5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5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5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5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5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58" y="300022"/>
            <a:ext cx="8229600" cy="9144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600" kern="0" smtClean="0">
                <a:solidFill>
                  <a:srgbClr val="0000FF"/>
                </a:solidFill>
                <a:ea typeface="黑体"/>
              </a:rPr>
              <a:t>2.4 </a:t>
            </a:r>
            <a:r>
              <a:rPr lang="zh-CN" altLang="en-US" sz="3600" kern="0" smtClean="0">
                <a:solidFill>
                  <a:srgbClr val="0000FF"/>
                </a:solidFill>
                <a:ea typeface="黑体"/>
              </a:rPr>
              <a:t>基本的文本标记</a:t>
            </a:r>
            <a:endParaRPr lang="zh-CN" altLang="en-US" sz="3600" kern="0" dirty="0">
              <a:solidFill>
                <a:srgbClr val="0000FF"/>
              </a:solidFill>
              <a:ea typeface="黑体"/>
            </a:endParaRPr>
          </a:p>
        </p:txBody>
      </p:sp>
      <p:sp>
        <p:nvSpPr>
          <p:cNvPr id="8" name="内容占位符 5"/>
          <p:cNvSpPr txBox="1">
            <a:spLocks/>
          </p:cNvSpPr>
          <p:nvPr/>
        </p:nvSpPr>
        <p:spPr>
          <a:xfrm>
            <a:off x="642910" y="1161560"/>
            <a:ext cx="8143932" cy="528144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lvl="0" indent="-342900">
              <a:lnSpc>
                <a:spcPct val="120000"/>
              </a:lnSpc>
              <a:spcAft>
                <a:spcPct val="10000"/>
              </a:spcAft>
            </a:pPr>
            <a:r>
              <a:rPr lang="en-US" altLang="zh-CN" sz="2400" kern="0" smtClean="0">
                <a:solidFill>
                  <a:srgbClr val="0000FF"/>
                </a:solidFill>
                <a:ea typeface="黑体"/>
              </a:rPr>
              <a:t>9.&lt;meta/&gt;</a:t>
            </a:r>
            <a:r>
              <a:rPr lang="zh-CN" altLang="en-US" sz="2400" kern="0" smtClean="0">
                <a:solidFill>
                  <a:srgbClr val="0000FF"/>
                </a:solidFill>
                <a:ea typeface="黑体"/>
              </a:rPr>
              <a:t>元素</a:t>
            </a:r>
            <a:endParaRPr lang="en-US" altLang="zh-CN" sz="2400" kern="0" smtClean="0">
              <a:solidFill>
                <a:srgbClr val="0000FF"/>
              </a:solidFill>
              <a:ea typeface="黑体"/>
            </a:endParaRPr>
          </a:p>
          <a:p>
            <a:pPr marL="742950" lvl="1" indent="-382588" algn="l">
              <a:spcBef>
                <a:spcPct val="10000"/>
              </a:spcBef>
              <a:spcAft>
                <a:spcPct val="10000"/>
              </a:spcAft>
              <a:buFont typeface="Wingdings" pitchFamily="2" charset="2"/>
              <a:buChar char="p"/>
            </a:pP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http-equiv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和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name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只能二取一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  <a:p>
            <a:pPr marL="742950" lvl="1" indent="-382588" algn="l">
              <a:spcBef>
                <a:spcPct val="10000"/>
              </a:spcBef>
              <a:spcAft>
                <a:spcPct val="10000"/>
              </a:spcAft>
              <a:buFont typeface="Wingdings" pitchFamily="2" charset="2"/>
              <a:buChar char="p"/>
            </a:pP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http-equiv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主要是向浏览器传递一些信息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  <a:p>
            <a:pPr marL="742950" lvl="1" indent="-382588" algn="l">
              <a:spcBef>
                <a:spcPct val="10000"/>
              </a:spcBef>
              <a:spcAft>
                <a:spcPct val="10000"/>
              </a:spcAft>
              <a:buFont typeface="Wingdings" pitchFamily="2" charset="2"/>
              <a:buChar char="p"/>
            </a:pPr>
            <a:r>
              <a:rPr kumimoji="1" lang="en-US" altLang="zh-CN" sz="22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宋体"/>
                <a:cs typeface="+mn-cs"/>
                <a:sym typeface="Consolas"/>
              </a:rPr>
              <a:t>name</a:t>
            </a:r>
            <a:r>
              <a:rPr kumimoji="1" lang="zh-CN" altLang="en-US" sz="22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宋体"/>
                <a:cs typeface="+mn-cs"/>
                <a:sym typeface="Consolas"/>
              </a:rPr>
              <a:t>则向搜索引擎和制作工具提供信息</a:t>
            </a:r>
            <a:endParaRPr kumimoji="1" lang="en-US" altLang="zh-CN" sz="240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>
              <a:spcBef>
                <a:spcPct val="40000"/>
              </a:spcBef>
            </a:pPr>
            <a:r>
              <a:rPr lang="zh-CN" altLang="en-US" smtClean="0"/>
              <a:t>   例：</a:t>
            </a:r>
            <a:endParaRPr lang="en-US" altLang="zh-CN" smtClean="0"/>
          </a:p>
          <a:p>
            <a:r>
              <a:rPr lang="en-US" altLang="zh-CN" kern="0" smtClean="0">
                <a:solidFill>
                  <a:schemeClr val="tx1"/>
                </a:solidFill>
              </a:rPr>
              <a:t>    &lt;meta </a:t>
            </a:r>
            <a:r>
              <a:rPr lang="en-US" altLang="zh-CN" kern="0" smtClean="0">
                <a:solidFill>
                  <a:srgbClr val="FF0000"/>
                </a:solidFill>
              </a:rPr>
              <a:t>http-equiv</a:t>
            </a:r>
            <a:r>
              <a:rPr lang="en-US" altLang="zh-CN" kern="0" smtClean="0">
                <a:solidFill>
                  <a:schemeClr val="tx1"/>
                </a:solidFill>
              </a:rPr>
              <a:t>="Expires" </a:t>
            </a:r>
            <a:r>
              <a:rPr lang="en-US" altLang="zh-CN" kern="0" smtClean="0">
                <a:solidFill>
                  <a:srgbClr val="FF0000"/>
                </a:solidFill>
              </a:rPr>
              <a:t>content</a:t>
            </a:r>
            <a:r>
              <a:rPr lang="en-US" altLang="zh-CN" kern="0" smtClean="0">
                <a:solidFill>
                  <a:schemeClr val="tx1"/>
                </a:solidFill>
              </a:rPr>
              <a:t>="Tue,08 Dec </a:t>
            </a:r>
          </a:p>
          <a:p>
            <a:r>
              <a:rPr lang="en-US" altLang="zh-CN" kern="0" smtClean="0">
                <a:solidFill>
                  <a:schemeClr val="tx1"/>
                </a:solidFill>
              </a:rPr>
              <a:t>          2009 00:00:00GMT"/&gt; </a:t>
            </a:r>
            <a:r>
              <a:rPr lang="en-US" altLang="zh-CN" kern="0" smtClean="0">
                <a:solidFill>
                  <a:srgbClr val="008000"/>
                </a:solidFill>
              </a:rPr>
              <a:t>//</a:t>
            </a:r>
            <a:r>
              <a:rPr lang="zh-CN" altLang="en-US" kern="0" smtClean="0">
                <a:solidFill>
                  <a:srgbClr val="008000"/>
                </a:solidFill>
              </a:rPr>
              <a:t>设置网页过期时间</a:t>
            </a:r>
            <a:endParaRPr lang="en-US" altLang="zh-CN" kern="0" smtClean="0">
              <a:solidFill>
                <a:srgbClr val="008000"/>
              </a:solidFill>
            </a:endParaRPr>
          </a:p>
          <a:p>
            <a:pPr>
              <a:spcBef>
                <a:spcPct val="20000"/>
              </a:spcBef>
            </a:pPr>
            <a:r>
              <a:rPr lang="en-US" altLang="zh-CN" kern="0" smtClean="0">
                <a:solidFill>
                  <a:schemeClr val="tx1"/>
                </a:solidFill>
              </a:rPr>
              <a:t>    &lt;meta </a:t>
            </a:r>
            <a:r>
              <a:rPr lang="en-US" altLang="zh-CN" kern="0" smtClean="0">
                <a:solidFill>
                  <a:srgbClr val="FF0000"/>
                </a:solidFill>
              </a:rPr>
              <a:t>http-equiv</a:t>
            </a:r>
            <a:r>
              <a:rPr lang="en-US" altLang="zh-CN" kern="0" smtClean="0">
                <a:solidFill>
                  <a:schemeClr val="tx1"/>
                </a:solidFill>
              </a:rPr>
              <a:t>="Content-Type" </a:t>
            </a:r>
            <a:br>
              <a:rPr lang="en-US" altLang="zh-CN" kern="0" smtClean="0">
                <a:solidFill>
                  <a:schemeClr val="tx1"/>
                </a:solidFill>
              </a:rPr>
            </a:br>
            <a:r>
              <a:rPr lang="en-US" altLang="zh-CN" kern="0" smtClean="0">
                <a:solidFill>
                  <a:schemeClr val="tx1"/>
                </a:solidFill>
              </a:rPr>
              <a:t>          </a:t>
            </a:r>
            <a:r>
              <a:rPr lang="en-US" altLang="zh-CN" kern="0" smtClean="0">
                <a:solidFill>
                  <a:srgbClr val="FF0000"/>
                </a:solidFill>
              </a:rPr>
              <a:t>content</a:t>
            </a:r>
            <a:r>
              <a:rPr lang="en-US" altLang="zh-CN" kern="0" smtClean="0">
                <a:solidFill>
                  <a:schemeClr val="tx1"/>
                </a:solidFill>
              </a:rPr>
              <a:t>="text/html;charset=gb2312"/&gt; </a:t>
            </a:r>
          </a:p>
          <a:p>
            <a:pPr>
              <a:spcBef>
                <a:spcPct val="20000"/>
              </a:spcBef>
            </a:pPr>
            <a:r>
              <a:rPr lang="en-US" altLang="zh-CN" kern="0" smtClean="0">
                <a:solidFill>
                  <a:schemeClr val="tx1"/>
                </a:solidFill>
              </a:rPr>
              <a:t>          </a:t>
            </a:r>
            <a:r>
              <a:rPr lang="en-US" altLang="zh-CN" kern="0" smtClean="0">
                <a:solidFill>
                  <a:srgbClr val="008000"/>
                </a:solidFill>
              </a:rPr>
              <a:t>//</a:t>
            </a:r>
            <a:r>
              <a:rPr lang="zh-CN" altLang="en-US" kern="0" smtClean="0">
                <a:solidFill>
                  <a:srgbClr val="008000"/>
                </a:solidFill>
              </a:rPr>
              <a:t>告诉浏览器文本档是</a:t>
            </a:r>
            <a:r>
              <a:rPr lang="en-US" altLang="zh-CN" kern="0" smtClean="0">
                <a:solidFill>
                  <a:srgbClr val="008000"/>
                </a:solidFill>
              </a:rPr>
              <a:t>HTML</a:t>
            </a:r>
            <a:r>
              <a:rPr lang="zh-CN" altLang="en-US" kern="0" smtClean="0">
                <a:solidFill>
                  <a:srgbClr val="008000"/>
                </a:solidFill>
              </a:rPr>
              <a:t>文档</a:t>
            </a:r>
            <a:r>
              <a:rPr lang="en-US" altLang="zh-CN" kern="0" smtClean="0">
                <a:solidFill>
                  <a:srgbClr val="008000"/>
                </a:solidFill>
              </a:rPr>
              <a:t>, </a:t>
            </a:r>
            <a:r>
              <a:rPr lang="zh-CN" altLang="en-US" kern="0" smtClean="0">
                <a:solidFill>
                  <a:srgbClr val="008000"/>
                </a:solidFill>
              </a:rPr>
              <a:t>采用</a:t>
            </a:r>
            <a:r>
              <a:rPr lang="en-US" altLang="zh-CN" kern="0" smtClean="0">
                <a:solidFill>
                  <a:srgbClr val="008000"/>
                </a:solidFill>
              </a:rPr>
              <a:t>GB2312</a:t>
            </a:r>
            <a:r>
              <a:rPr lang="zh-CN" altLang="en-US" kern="0" smtClean="0">
                <a:solidFill>
                  <a:srgbClr val="008000"/>
                </a:solidFill>
              </a:rPr>
              <a:t>编码</a:t>
            </a:r>
            <a:endParaRPr lang="en-US" altLang="zh-CN" kern="0" smtClean="0">
              <a:solidFill>
                <a:srgbClr val="008000"/>
              </a:solidFill>
            </a:endParaRPr>
          </a:p>
          <a:p>
            <a:pPr>
              <a:spcBef>
                <a:spcPct val="20000"/>
              </a:spcBef>
            </a:pPr>
            <a:r>
              <a:rPr lang="en-US" altLang="zh-CN" kern="0" smtClean="0">
                <a:solidFill>
                  <a:schemeClr val="tx1"/>
                </a:solidFill>
              </a:rPr>
              <a:t>    &lt;meta </a:t>
            </a:r>
            <a:r>
              <a:rPr lang="en-US" altLang="zh-CN" kern="0" smtClean="0">
                <a:solidFill>
                  <a:srgbClr val="FF0000"/>
                </a:solidFill>
              </a:rPr>
              <a:t>http-equiv</a:t>
            </a:r>
            <a:r>
              <a:rPr lang="en-US" altLang="zh-CN" kern="0" smtClean="0">
                <a:solidFill>
                  <a:schemeClr val="tx1"/>
                </a:solidFill>
              </a:rPr>
              <a:t>="refresh" </a:t>
            </a:r>
            <a:br>
              <a:rPr lang="en-US" altLang="zh-CN" kern="0" smtClean="0">
                <a:solidFill>
                  <a:schemeClr val="tx1"/>
                </a:solidFill>
              </a:rPr>
            </a:br>
            <a:r>
              <a:rPr lang="en-US" altLang="zh-CN" kern="0" smtClean="0">
                <a:solidFill>
                  <a:schemeClr val="tx1"/>
                </a:solidFill>
              </a:rPr>
              <a:t>          </a:t>
            </a:r>
            <a:r>
              <a:rPr lang="en-US" altLang="zh-CN" kern="0" smtClean="0">
                <a:solidFill>
                  <a:srgbClr val="FF0000"/>
                </a:solidFill>
              </a:rPr>
              <a:t>content</a:t>
            </a:r>
            <a:r>
              <a:rPr lang="en-US" altLang="zh-CN" kern="0" smtClean="0">
                <a:solidFill>
                  <a:schemeClr val="tx1"/>
                </a:solidFill>
              </a:rPr>
              <a:t>="5;url=http://www.zhku.edu.cn"/&gt; </a:t>
            </a:r>
          </a:p>
          <a:p>
            <a:pPr>
              <a:spcBef>
                <a:spcPct val="20000"/>
              </a:spcBef>
            </a:pPr>
            <a:r>
              <a:rPr lang="en-US" altLang="zh-CN" kern="0" smtClean="0">
                <a:solidFill>
                  <a:schemeClr val="tx1"/>
                </a:solidFill>
              </a:rPr>
              <a:t>          </a:t>
            </a:r>
            <a:r>
              <a:rPr lang="en-US" altLang="zh-CN" kern="0" smtClean="0">
                <a:solidFill>
                  <a:srgbClr val="008000"/>
                </a:solidFill>
              </a:rPr>
              <a:t>//</a:t>
            </a:r>
            <a:r>
              <a:rPr lang="zh-CN" altLang="en-US" kern="0" smtClean="0">
                <a:solidFill>
                  <a:srgbClr val="008000"/>
                </a:solidFill>
              </a:rPr>
              <a:t>告诉浏览器</a:t>
            </a:r>
            <a:r>
              <a:rPr lang="en-US" altLang="zh-CN" kern="0" smtClean="0">
                <a:solidFill>
                  <a:srgbClr val="008000"/>
                </a:solidFill>
              </a:rPr>
              <a:t>5</a:t>
            </a:r>
            <a:r>
              <a:rPr lang="zh-CN" altLang="en-US" kern="0" smtClean="0">
                <a:solidFill>
                  <a:srgbClr val="008000"/>
                </a:solidFill>
              </a:rPr>
              <a:t>秒后网页刷新到</a:t>
            </a:r>
            <a:r>
              <a:rPr lang="en-US" altLang="zh-CN" kern="0" smtClean="0">
                <a:solidFill>
                  <a:srgbClr val="008000"/>
                </a:solidFill>
              </a:rPr>
              <a:t>zhku</a:t>
            </a:r>
            <a:r>
              <a:rPr lang="zh-CN" altLang="en-US" kern="0" smtClean="0">
                <a:solidFill>
                  <a:srgbClr val="008000"/>
                </a:solidFill>
              </a:rPr>
              <a:t>网站</a:t>
            </a:r>
            <a:endParaRPr lang="en-US" altLang="zh-CN" sz="2200" kern="0" smtClean="0">
              <a:solidFill>
                <a:srgbClr val="008000"/>
              </a:solidFill>
              <a:latin typeface="Consolas"/>
              <a:ea typeface="宋体"/>
              <a:sym typeface="Consolas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5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5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5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5"/>
          <p:cNvSpPr txBox="1">
            <a:spLocks/>
          </p:cNvSpPr>
          <p:nvPr/>
        </p:nvSpPr>
        <p:spPr>
          <a:xfrm>
            <a:off x="642910" y="1161560"/>
            <a:ext cx="8143932" cy="341632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lvl="0" indent="-342900">
              <a:lnSpc>
                <a:spcPct val="120000"/>
              </a:lnSpc>
              <a:spcAft>
                <a:spcPct val="10000"/>
              </a:spcAft>
            </a:pPr>
            <a:r>
              <a:rPr lang="en-US" altLang="zh-CN" sz="2400" kern="0" smtClean="0">
                <a:solidFill>
                  <a:srgbClr val="0000FF"/>
                </a:solidFill>
                <a:ea typeface="黑体"/>
              </a:rPr>
              <a:t>9.&lt;meta/&gt;</a:t>
            </a:r>
            <a:r>
              <a:rPr lang="zh-CN" altLang="en-US" sz="2400" kern="0" smtClean="0">
                <a:solidFill>
                  <a:srgbClr val="0000FF"/>
                </a:solidFill>
                <a:ea typeface="黑体"/>
              </a:rPr>
              <a:t>元素</a:t>
            </a:r>
            <a:endParaRPr lang="en-US" altLang="zh-CN" sz="2400" kern="0" smtClean="0">
              <a:solidFill>
                <a:srgbClr val="0000FF"/>
              </a:solidFill>
              <a:ea typeface="黑体"/>
            </a:endParaRPr>
          </a:p>
          <a:p>
            <a:pPr marL="742950" lvl="1" indent="-382588" algn="l">
              <a:spcBef>
                <a:spcPct val="10000"/>
              </a:spcBef>
              <a:spcAft>
                <a:spcPct val="10000"/>
              </a:spcAft>
              <a:buFont typeface="Wingdings" pitchFamily="2" charset="2"/>
              <a:buChar char="p"/>
            </a:pP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HTML5 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已经简化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charset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写法</a:t>
            </a:r>
            <a:endParaRPr kumimoji="1" lang="en-US" altLang="zh-CN" sz="240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>
              <a:spcBef>
                <a:spcPct val="40000"/>
              </a:spcBef>
            </a:pPr>
            <a:r>
              <a:rPr lang="en-US" altLang="zh-CN" kern="0" smtClean="0">
                <a:solidFill>
                  <a:schemeClr val="tx1"/>
                </a:solidFill>
              </a:rPr>
              <a:t>   &lt;meta </a:t>
            </a:r>
            <a:r>
              <a:rPr lang="en-US" altLang="zh-CN" kern="0" smtClean="0">
                <a:solidFill>
                  <a:srgbClr val="FF0000"/>
                </a:solidFill>
              </a:rPr>
              <a:t>http-equiv</a:t>
            </a:r>
            <a:r>
              <a:rPr lang="en-US" altLang="zh-CN" kern="0" smtClean="0">
                <a:solidFill>
                  <a:schemeClr val="tx1"/>
                </a:solidFill>
              </a:rPr>
              <a:t>="Content-Type" </a:t>
            </a:r>
            <a:br>
              <a:rPr lang="en-US" altLang="zh-CN" kern="0" smtClean="0">
                <a:solidFill>
                  <a:schemeClr val="tx1"/>
                </a:solidFill>
              </a:rPr>
            </a:br>
            <a:r>
              <a:rPr lang="en-US" altLang="zh-CN" kern="0" smtClean="0">
                <a:solidFill>
                  <a:schemeClr val="tx1"/>
                </a:solidFill>
              </a:rPr>
              <a:t>         </a:t>
            </a:r>
            <a:r>
              <a:rPr lang="en-US" altLang="zh-CN" kern="0" smtClean="0">
                <a:solidFill>
                  <a:srgbClr val="FF0000"/>
                </a:solidFill>
              </a:rPr>
              <a:t>content</a:t>
            </a:r>
            <a:r>
              <a:rPr lang="en-US" altLang="zh-CN" kern="0" smtClean="0">
                <a:solidFill>
                  <a:schemeClr val="tx1"/>
                </a:solidFill>
              </a:rPr>
              <a:t>="text/html;charset=gb2312"/&gt; </a:t>
            </a:r>
          </a:p>
          <a:p>
            <a:pPr>
              <a:spcBef>
                <a:spcPct val="20000"/>
              </a:spcBef>
            </a:pPr>
            <a:r>
              <a:rPr lang="en-US" altLang="zh-CN" kern="0" smtClean="0">
                <a:solidFill>
                  <a:schemeClr val="tx1"/>
                </a:solidFill>
              </a:rPr>
              <a:t>   </a:t>
            </a:r>
            <a:r>
              <a:rPr kern="0" smtClean="0">
                <a:solidFill>
                  <a:schemeClr val="tx1"/>
                </a:solidFill>
              </a:rPr>
              <a:t>改为</a:t>
            </a:r>
            <a:endParaRPr lang="en-US" kern="0" smtClean="0">
              <a:solidFill>
                <a:schemeClr val="tx1"/>
              </a:solidFill>
            </a:endParaRPr>
          </a:p>
          <a:p>
            <a:pPr>
              <a:spcBef>
                <a:spcPct val="20000"/>
              </a:spcBef>
            </a:pPr>
            <a:r>
              <a:rPr lang="en-US" altLang="zh-CN" kern="0" smtClean="0">
                <a:solidFill>
                  <a:schemeClr val="tx1"/>
                </a:solidFill>
              </a:rPr>
              <a:t>   &lt;meta </a:t>
            </a:r>
            <a:r>
              <a:rPr lang="en-US" altLang="zh-CN" kern="0" smtClean="0">
                <a:solidFill>
                  <a:srgbClr val="F80000"/>
                </a:solidFill>
              </a:rPr>
              <a:t>charset</a:t>
            </a:r>
            <a:r>
              <a:rPr lang="en-US" altLang="zh-CN" kern="0" smtClean="0">
                <a:solidFill>
                  <a:schemeClr val="tx1"/>
                </a:solidFill>
              </a:rPr>
              <a:t>="gb2312" /&gt; </a:t>
            </a:r>
          </a:p>
          <a:p>
            <a:pPr>
              <a:spcBef>
                <a:spcPct val="20000"/>
              </a:spcBef>
            </a:pPr>
            <a:endParaRPr lang="en-US" altLang="zh-CN" kern="0" smtClean="0">
              <a:solidFill>
                <a:schemeClr val="tx1"/>
              </a:solidFill>
            </a:endParaRPr>
          </a:p>
          <a:p>
            <a:pPr>
              <a:spcBef>
                <a:spcPct val="20000"/>
              </a:spcBef>
            </a:pPr>
            <a:r>
              <a:rPr lang="en-US" altLang="zh-CN" kern="0" smtClean="0">
                <a:solidFill>
                  <a:schemeClr val="tx1"/>
                </a:solidFill>
              </a:rPr>
              <a:t>   </a:t>
            </a:r>
            <a:r>
              <a:rPr kern="0" smtClean="0">
                <a:solidFill>
                  <a:schemeClr val="tx1"/>
                </a:solidFill>
              </a:rPr>
              <a:t>但可能</a:t>
            </a:r>
            <a:r>
              <a:rPr lang="zh-CN" altLang="en-US" kern="0" smtClean="0">
                <a:solidFill>
                  <a:schemeClr val="tx1"/>
                </a:solidFill>
              </a:rPr>
              <a:t>古董</a:t>
            </a:r>
            <a:r>
              <a:rPr kern="0" smtClean="0">
                <a:solidFill>
                  <a:schemeClr val="tx1"/>
                </a:solidFill>
              </a:rPr>
              <a:t>浏览器不一定支持！</a:t>
            </a:r>
            <a:endParaRPr lang="en-US" altLang="zh-CN" kern="0" smtClean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57158" y="300022"/>
            <a:ext cx="8229600" cy="9144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600" kern="0" smtClean="0">
                <a:solidFill>
                  <a:srgbClr val="0000FF"/>
                </a:solidFill>
                <a:ea typeface="黑体"/>
              </a:rPr>
              <a:t>2.4 </a:t>
            </a:r>
            <a:r>
              <a:rPr lang="zh-CN" altLang="en-US" sz="3600" kern="0" smtClean="0">
                <a:solidFill>
                  <a:srgbClr val="0000FF"/>
                </a:solidFill>
                <a:ea typeface="黑体"/>
              </a:rPr>
              <a:t>基本的文本标记</a:t>
            </a:r>
            <a:endParaRPr lang="zh-CN" altLang="en-US" sz="3600" kern="0" dirty="0">
              <a:solidFill>
                <a:srgbClr val="0000FF"/>
              </a:solidFill>
              <a:ea typeface="黑体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58" y="300022"/>
            <a:ext cx="8229600" cy="9144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600" kern="0" smtClean="0">
                <a:solidFill>
                  <a:srgbClr val="0000FF"/>
                </a:solidFill>
                <a:ea typeface="黑体"/>
              </a:rPr>
              <a:t>2.5 </a:t>
            </a:r>
            <a:r>
              <a:rPr lang="zh-CN" altLang="en-US" sz="3600" kern="0" smtClean="0">
                <a:solidFill>
                  <a:srgbClr val="0000FF"/>
                </a:solidFill>
                <a:ea typeface="黑体"/>
              </a:rPr>
              <a:t>图片</a:t>
            </a:r>
            <a:endParaRPr lang="zh-CN" altLang="en-US" sz="3600" kern="0" dirty="0">
              <a:solidFill>
                <a:srgbClr val="0000FF"/>
              </a:solidFill>
              <a:ea typeface="黑体"/>
            </a:endParaRPr>
          </a:p>
        </p:txBody>
      </p:sp>
      <p:sp>
        <p:nvSpPr>
          <p:cNvPr id="8" name="内容占位符 5"/>
          <p:cNvSpPr txBox="1">
            <a:spLocks/>
          </p:cNvSpPr>
          <p:nvPr/>
        </p:nvSpPr>
        <p:spPr>
          <a:xfrm>
            <a:off x="642910" y="1161560"/>
            <a:ext cx="8143932" cy="31116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lvl="0" indent="-342900">
              <a:lnSpc>
                <a:spcPct val="120000"/>
              </a:lnSpc>
              <a:spcAft>
                <a:spcPct val="10000"/>
              </a:spcAft>
            </a:pPr>
            <a:r>
              <a:rPr lang="en-US" altLang="zh-CN" sz="2400" kern="0" smtClean="0">
                <a:solidFill>
                  <a:srgbClr val="0000FF"/>
                </a:solidFill>
                <a:ea typeface="黑体"/>
              </a:rPr>
              <a:t>1.</a:t>
            </a:r>
            <a:r>
              <a:rPr lang="zh-CN" altLang="en-US" sz="2400" kern="0" smtClean="0">
                <a:solidFill>
                  <a:srgbClr val="0000FF"/>
                </a:solidFill>
                <a:ea typeface="黑体"/>
              </a:rPr>
              <a:t>图片格式</a:t>
            </a:r>
            <a:endParaRPr lang="en-US" altLang="zh-CN" sz="2400" kern="0" smtClean="0">
              <a:solidFill>
                <a:srgbClr val="0000FF"/>
              </a:solidFill>
              <a:ea typeface="黑体"/>
            </a:endParaRPr>
          </a:p>
          <a:p>
            <a:pPr marL="742950" lvl="1" indent="-382588" algn="l">
              <a:spcBef>
                <a:spcPct val="10000"/>
              </a:spcBef>
              <a:spcAft>
                <a:spcPct val="10000"/>
              </a:spcAft>
              <a:buFont typeface="Wingdings" pitchFamily="2" charset="2"/>
              <a:buChar char="p"/>
            </a:pP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GIF</a:t>
            </a:r>
          </a:p>
          <a:p>
            <a:pPr marL="742950" lvl="1" indent="-382588" algn="l">
              <a:spcBef>
                <a:spcPct val="10000"/>
              </a:spcBef>
              <a:spcAft>
                <a:spcPct val="10000"/>
              </a:spcAft>
            </a:pP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8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位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256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种颜色，有透明背景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  <a:p>
            <a:pPr marL="742950" lvl="1" indent="-382588" algn="l">
              <a:spcBef>
                <a:spcPct val="30000"/>
              </a:spcBef>
              <a:spcAft>
                <a:spcPct val="10000"/>
              </a:spcAft>
              <a:buFont typeface="Wingdings" pitchFamily="2" charset="2"/>
              <a:buChar char="p"/>
            </a:pP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JPEG</a:t>
            </a:r>
          </a:p>
          <a:p>
            <a:pPr marL="742950" lvl="1" indent="-382588" algn="l">
              <a:spcBef>
                <a:spcPct val="10000"/>
              </a:spcBef>
              <a:spcAft>
                <a:spcPct val="10000"/>
              </a:spcAft>
            </a:pP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24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位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1600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万种颜色，压缩比高，不支持透明颜色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  <a:p>
            <a:pPr marL="742950" lvl="1" indent="-382588" algn="l">
              <a:spcBef>
                <a:spcPct val="30000"/>
              </a:spcBef>
              <a:spcAft>
                <a:spcPct val="10000"/>
              </a:spcAft>
              <a:buFont typeface="Wingdings" pitchFamily="2" charset="2"/>
              <a:buChar char="p"/>
            </a:pPr>
            <a:r>
              <a:rPr kumimoji="1" lang="en-US" altLang="zh-CN" sz="22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宋体"/>
                <a:cs typeface="+mn-cs"/>
                <a:sym typeface="Consolas"/>
              </a:rPr>
              <a:t>PNG</a:t>
            </a:r>
          </a:p>
          <a:p>
            <a:pPr marL="742950" lvl="1" indent="-382588" algn="l">
              <a:spcBef>
                <a:spcPct val="10000"/>
              </a:spcBef>
              <a:spcAft>
                <a:spcPct val="10000"/>
              </a:spcAft>
            </a:pP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拥有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GIF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与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JPEG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的优点，压缩比稍低</a:t>
            </a:r>
            <a:endParaRPr kumimoji="1" lang="en-US" altLang="zh-CN" sz="220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/>
              <a:ea typeface="宋体"/>
              <a:cs typeface="+mn-cs"/>
              <a:sym typeface="Consolas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58" y="300022"/>
            <a:ext cx="8229600" cy="9144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600" kern="0" smtClean="0">
                <a:solidFill>
                  <a:srgbClr val="0000FF"/>
                </a:solidFill>
                <a:ea typeface="黑体"/>
              </a:rPr>
              <a:t>2.5 </a:t>
            </a:r>
            <a:r>
              <a:rPr lang="zh-CN" altLang="en-US" sz="3600" kern="0" smtClean="0">
                <a:solidFill>
                  <a:srgbClr val="0000FF"/>
                </a:solidFill>
                <a:ea typeface="黑体"/>
              </a:rPr>
              <a:t>图片</a:t>
            </a:r>
            <a:endParaRPr lang="zh-CN" altLang="en-US" sz="3600" kern="0" dirty="0">
              <a:solidFill>
                <a:srgbClr val="0000FF"/>
              </a:solidFill>
              <a:ea typeface="黑体"/>
            </a:endParaRPr>
          </a:p>
        </p:txBody>
      </p:sp>
      <p:sp>
        <p:nvSpPr>
          <p:cNvPr id="8" name="内容占位符 5"/>
          <p:cNvSpPr txBox="1">
            <a:spLocks/>
          </p:cNvSpPr>
          <p:nvPr/>
        </p:nvSpPr>
        <p:spPr>
          <a:xfrm>
            <a:off x="642910" y="1161560"/>
            <a:ext cx="8286808" cy="521065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lvl="0" indent="-342900">
              <a:lnSpc>
                <a:spcPct val="120000"/>
              </a:lnSpc>
              <a:spcAft>
                <a:spcPct val="10000"/>
              </a:spcAft>
            </a:pPr>
            <a:r>
              <a:rPr lang="en-US" altLang="zh-CN" sz="2400" kern="0" smtClean="0">
                <a:solidFill>
                  <a:srgbClr val="0000FF"/>
                </a:solidFill>
                <a:ea typeface="黑体"/>
              </a:rPr>
              <a:t>2.&lt;img/&gt;</a:t>
            </a:r>
            <a:r>
              <a:rPr lang="zh-CN" altLang="en-US" sz="2400" kern="0" smtClean="0">
                <a:solidFill>
                  <a:srgbClr val="0000FF"/>
                </a:solidFill>
                <a:ea typeface="黑体"/>
              </a:rPr>
              <a:t>标签</a:t>
            </a:r>
            <a:endParaRPr lang="en-US" altLang="zh-CN" sz="2400" kern="0" smtClean="0">
              <a:solidFill>
                <a:srgbClr val="0000FF"/>
              </a:solidFill>
              <a:ea typeface="黑体"/>
            </a:endParaRPr>
          </a:p>
          <a:p>
            <a:pPr marL="742950" lvl="1" indent="-382588" algn="l">
              <a:spcBef>
                <a:spcPct val="10000"/>
              </a:spcBef>
              <a:spcAft>
                <a:spcPct val="10000"/>
              </a:spcAft>
              <a:buFont typeface="Wingdings" pitchFamily="2" charset="2"/>
              <a:buChar char="p"/>
            </a:pP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行内标签，用于指定显示在文档中的图片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  <a:p>
            <a:pPr marL="742950" lvl="1" indent="-382588" algn="l">
              <a:spcBef>
                <a:spcPct val="10000"/>
              </a:spcBef>
              <a:spcAft>
                <a:spcPct val="10000"/>
              </a:spcAft>
              <a:buFont typeface="Wingdings" pitchFamily="2" charset="2"/>
              <a:buChar char="p"/>
            </a:pP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两个主要属性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src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与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alt</a:t>
            </a:r>
          </a:p>
          <a:p>
            <a:pPr marL="742950" lvl="1" indent="-382588" algn="l">
              <a:spcBef>
                <a:spcPct val="10000"/>
              </a:spcBef>
              <a:spcAft>
                <a:spcPct val="10000"/>
              </a:spcAft>
              <a:buFont typeface="Wingdings" pitchFamily="2" charset="2"/>
              <a:buChar char="p"/>
            </a:pP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还有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30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个其他属性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  <a:p>
            <a:pPr marL="742950" lvl="1" indent="-382588" algn="l">
              <a:spcAft>
                <a:spcPct val="10000"/>
              </a:spcAft>
            </a:pP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</a:t>
            </a:r>
            <a:r>
              <a:rPr lang="en-US" altLang="zh-CN" sz="11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</a:t>
            </a: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http://www.w3.org/TR/html401/index/attributes.html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  <a:p>
            <a:pPr>
              <a:spcBef>
                <a:spcPct val="40000"/>
              </a:spcBef>
            </a:pPr>
            <a:r>
              <a:rPr lang="zh-CN" altLang="en-US" smtClean="0"/>
              <a:t>  例：</a:t>
            </a:r>
            <a:endParaRPr lang="en-US" altLang="zh-CN" smtClean="0"/>
          </a:p>
          <a:p>
            <a:r>
              <a:rPr lang="en-US" altLang="zh-CN" kern="0" smtClean="0">
                <a:solidFill>
                  <a:schemeClr val="tx1"/>
                </a:solidFill>
              </a:rPr>
              <a:t>    &lt;img </a:t>
            </a:r>
            <a:r>
              <a:rPr lang="en-US" altLang="zh-CN" kern="0" smtClean="0">
                <a:solidFill>
                  <a:srgbClr val="FF0000"/>
                </a:solidFill>
              </a:rPr>
              <a:t>src</a:t>
            </a:r>
            <a:r>
              <a:rPr lang="en-US" altLang="zh-CN" kern="0" smtClean="0">
                <a:solidFill>
                  <a:schemeClr val="tx1"/>
                </a:solidFill>
              </a:rPr>
              <a:t>="images/stars.jpg"/&gt; </a:t>
            </a:r>
          </a:p>
          <a:p>
            <a:r>
              <a:rPr lang="en-US" altLang="zh-CN" kern="0" smtClean="0">
                <a:solidFill>
                  <a:schemeClr val="tx1"/>
                </a:solidFill>
              </a:rPr>
              <a:t>    &lt;img </a:t>
            </a:r>
            <a:r>
              <a:rPr lang="en-US" altLang="zh-CN" kern="0" smtClean="0">
                <a:solidFill>
                  <a:srgbClr val="FF0000"/>
                </a:solidFill>
              </a:rPr>
              <a:t>src</a:t>
            </a:r>
            <a:r>
              <a:rPr lang="en-US" altLang="zh-CN" kern="0" smtClean="0">
                <a:solidFill>
                  <a:schemeClr val="tx1"/>
                </a:solidFill>
              </a:rPr>
              <a:t>="images/stars.jpg" </a:t>
            </a:r>
          </a:p>
          <a:p>
            <a:r>
              <a:rPr lang="en-US" altLang="zh-CN" kern="0" smtClean="0">
                <a:solidFill>
                  <a:schemeClr val="tx1"/>
                </a:solidFill>
              </a:rPr>
              <a:t>         </a:t>
            </a:r>
            <a:r>
              <a:rPr lang="en-US" altLang="zh-CN" kern="0" smtClean="0">
                <a:solidFill>
                  <a:srgbClr val="FF0000"/>
                </a:solidFill>
              </a:rPr>
              <a:t>width</a:t>
            </a:r>
            <a:r>
              <a:rPr lang="en-US" altLang="zh-CN" kern="0" smtClean="0">
                <a:solidFill>
                  <a:schemeClr val="tx1"/>
                </a:solidFill>
              </a:rPr>
              <a:t>="200" </a:t>
            </a:r>
            <a:r>
              <a:rPr lang="en-US" altLang="zh-CN" kern="0" smtClean="0">
                <a:solidFill>
                  <a:srgbClr val="FF0000"/>
                </a:solidFill>
              </a:rPr>
              <a:t>height</a:t>
            </a:r>
            <a:r>
              <a:rPr lang="en-US" altLang="zh-CN" kern="0" smtClean="0">
                <a:solidFill>
                  <a:schemeClr val="tx1"/>
                </a:solidFill>
              </a:rPr>
              <a:t>="300" /&gt; </a:t>
            </a:r>
          </a:p>
          <a:p>
            <a:r>
              <a:rPr lang="en-US" altLang="zh-CN" kern="0" smtClean="0">
                <a:solidFill>
                  <a:schemeClr val="tx1"/>
                </a:solidFill>
              </a:rPr>
              <a:t>    &lt;img </a:t>
            </a:r>
            <a:r>
              <a:rPr lang="en-US" altLang="zh-CN" kern="0" smtClean="0">
                <a:solidFill>
                  <a:srgbClr val="FF0000"/>
                </a:solidFill>
              </a:rPr>
              <a:t>src</a:t>
            </a:r>
            <a:r>
              <a:rPr lang="en-US" altLang="zh-CN" kern="0" smtClean="0">
                <a:solidFill>
                  <a:schemeClr val="tx1"/>
                </a:solidFill>
              </a:rPr>
              <a:t>="images/stars.jpg" </a:t>
            </a:r>
          </a:p>
          <a:p>
            <a:r>
              <a:rPr lang="en-US" altLang="zh-CN" kern="0" smtClean="0">
                <a:solidFill>
                  <a:schemeClr val="tx1"/>
                </a:solidFill>
              </a:rPr>
              <a:t>         </a:t>
            </a:r>
            <a:r>
              <a:rPr lang="en-US" altLang="zh-CN" kern="0" smtClean="0">
                <a:solidFill>
                  <a:srgbClr val="FF0000"/>
                </a:solidFill>
              </a:rPr>
              <a:t>alt</a:t>
            </a:r>
            <a:r>
              <a:rPr lang="en-US" altLang="zh-CN" kern="0" smtClean="0">
                <a:solidFill>
                  <a:schemeClr val="tx1"/>
                </a:solidFill>
              </a:rPr>
              <a:t>="</a:t>
            </a:r>
            <a:r>
              <a:rPr lang="zh-CN" altLang="en-US" kern="0" smtClean="0">
                <a:solidFill>
                  <a:schemeClr val="tx1"/>
                </a:solidFill>
              </a:rPr>
              <a:t>图片的提示说明</a:t>
            </a:r>
            <a:r>
              <a:rPr lang="en-US" altLang="zh-CN" kern="0" smtClean="0">
                <a:solidFill>
                  <a:schemeClr val="tx1"/>
                </a:solidFill>
              </a:rPr>
              <a:t>"/&gt; 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kern="0" smtClean="0">
                <a:solidFill>
                  <a:schemeClr val="tx1"/>
                </a:solidFill>
              </a:rPr>
              <a:t>  </a:t>
            </a:r>
            <a:r>
              <a:rPr lang="en-US" altLang="zh-CN" kern="0" smtClean="0">
                <a:solidFill>
                  <a:srgbClr val="FF0000"/>
                </a:solidFill>
              </a:rPr>
              <a:t>alt</a:t>
            </a:r>
            <a:r>
              <a:rPr lang="zh-CN" altLang="en-US" kern="0" smtClean="0">
                <a:solidFill>
                  <a:schemeClr val="tx1"/>
                </a:solidFill>
              </a:rPr>
              <a:t>作用是当网速比较慢或者用户取消图片下载时，</a:t>
            </a:r>
            <a:endParaRPr lang="en-US" altLang="zh-CN" kern="0" smtClean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kern="0" smtClean="0">
                <a:solidFill>
                  <a:schemeClr val="tx1"/>
                </a:solidFill>
              </a:rPr>
              <a:t>     </a:t>
            </a:r>
            <a:r>
              <a:rPr lang="zh-CN" altLang="en-US" kern="0" smtClean="0">
                <a:solidFill>
                  <a:schemeClr val="tx1"/>
                </a:solidFill>
              </a:rPr>
              <a:t>可以在图片位置显示一些相关文本</a:t>
            </a:r>
            <a:r>
              <a:rPr lang="en-US" altLang="zh-CN" kern="0" smtClean="0">
                <a:solidFill>
                  <a:schemeClr val="tx1"/>
                </a:solidFill>
              </a:rPr>
              <a:t>.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5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5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5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25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0820" y="188640"/>
            <a:ext cx="8429652" cy="6571030"/>
          </a:xfrm>
          <a:prstGeom prst="rect">
            <a:avLst/>
          </a:prstGeom>
          <a:noFill/>
          <a:ln w="38100">
            <a:solidFill>
              <a:srgbClr val="0000F8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zh-CN" altLang="en-US" smtClean="0">
                <a:solidFill>
                  <a:srgbClr val="0000FF"/>
                </a:solidFill>
                <a:ea typeface="黑体"/>
              </a:rPr>
              <a:t>图</a:t>
            </a:r>
            <a:r>
              <a:rPr lang="en-US" altLang="zh-CN" smtClean="0">
                <a:solidFill>
                  <a:srgbClr val="0000FF"/>
                </a:solidFill>
                <a:ea typeface="黑体"/>
              </a:rPr>
              <a:t>2-10</a:t>
            </a:r>
          </a:p>
          <a:p>
            <a:pPr latinLnBrk="1"/>
            <a:r>
              <a:rPr lang="en-US" altLang="zh-CN" sz="2100" smtClean="0">
                <a:solidFill>
                  <a:schemeClr val="tx1"/>
                </a:solidFill>
                <a:ea typeface="黑体"/>
              </a:rPr>
              <a:t>&lt;!DOCTYPE html&gt;</a:t>
            </a:r>
          </a:p>
          <a:p>
            <a:pPr latinLnBrk="1"/>
            <a:r>
              <a:rPr lang="en-US" altLang="zh-CN" sz="2100" smtClean="0"/>
              <a:t>&lt;html&gt;</a:t>
            </a:r>
          </a:p>
          <a:p>
            <a:pPr latinLnBrk="1"/>
            <a:r>
              <a:rPr lang="en-US" altLang="zh-CN" sz="2100" smtClean="0"/>
              <a:t>  &lt;head&gt; &lt;title&gt;Images&lt;/title&gt; &lt;/head&gt;</a:t>
            </a:r>
          </a:p>
          <a:p>
            <a:pPr latinLnBrk="1"/>
            <a:r>
              <a:rPr lang="en-US" altLang="zh-CN" sz="2100" smtClean="0"/>
              <a:t>  &lt;body&gt;</a:t>
            </a:r>
          </a:p>
          <a:p>
            <a:pPr latinLnBrk="1"/>
            <a:r>
              <a:rPr lang="en-US" altLang="zh-CN" sz="2100" smtClean="0"/>
              <a:t>    &lt;h1&gt;Aidan's Airplanes&lt;/h1&gt;</a:t>
            </a:r>
          </a:p>
          <a:p>
            <a:pPr latinLnBrk="1"/>
            <a:r>
              <a:rPr lang="en-US" altLang="zh-CN" sz="2100" smtClean="0"/>
              <a:t>    &lt;h2&gt;The best in used airplanes &lt;/h2&gt;</a:t>
            </a:r>
          </a:p>
          <a:p>
            <a:pPr latinLnBrk="1"/>
            <a:r>
              <a:rPr lang="en-US" altLang="zh-CN" sz="2100" smtClean="0"/>
              <a:t>    &lt;h3&gt;"We've got them by the hangarful" &lt;/h3&gt;</a:t>
            </a:r>
          </a:p>
          <a:p>
            <a:pPr latinLnBrk="1"/>
            <a:r>
              <a:rPr lang="en-US" altLang="zh-CN" sz="2100" smtClean="0"/>
              <a:t>    &lt;h2&gt;Special of the month&lt;/h2&gt;</a:t>
            </a:r>
          </a:p>
          <a:p>
            <a:pPr latinLnBrk="1"/>
            <a:r>
              <a:rPr lang="en-US" altLang="zh-CN" sz="2100" smtClean="0"/>
              <a:t>    &lt;p&gt;1960 Cessna 210 &lt;br/&gt;</a:t>
            </a:r>
          </a:p>
          <a:p>
            <a:pPr latinLnBrk="1"/>
            <a:r>
              <a:rPr lang="en-US" altLang="zh-CN" sz="2100" smtClean="0"/>
              <a:t>       577 hours since major engine overhaul   &lt;br/&gt;</a:t>
            </a:r>
          </a:p>
          <a:p>
            <a:pPr latinLnBrk="1"/>
            <a:r>
              <a:rPr lang="en-US" altLang="zh-CN" sz="2100" smtClean="0"/>
              <a:t>       1022 hours since prop overhaul   &lt;br/&gt;&lt;br/&gt;</a:t>
            </a:r>
          </a:p>
          <a:p>
            <a:pPr latinLnBrk="1"/>
            <a:r>
              <a:rPr lang="en-US" altLang="zh-CN" sz="2100" smtClean="0"/>
              <a:t>       &lt;</a:t>
            </a:r>
            <a:r>
              <a:rPr lang="en-US" altLang="zh-CN" sz="2100" smtClean="0">
                <a:solidFill>
                  <a:srgbClr val="F80000"/>
                </a:solidFill>
              </a:rPr>
              <a:t>img src </a:t>
            </a:r>
            <a:r>
              <a:rPr lang="en-US" altLang="zh-CN" sz="2100" smtClean="0"/>
              <a:t>= "c210new.jpg" </a:t>
            </a:r>
          </a:p>
          <a:p>
            <a:pPr latinLnBrk="1"/>
            <a:r>
              <a:rPr lang="en-US" altLang="zh-CN" sz="2100" smtClean="0"/>
              <a:t>            </a:t>
            </a:r>
            <a:r>
              <a:rPr lang="en-US" altLang="zh-CN" sz="2100" smtClean="0">
                <a:solidFill>
                  <a:srgbClr val="F80000"/>
                </a:solidFill>
              </a:rPr>
              <a:t>alt </a:t>
            </a:r>
            <a:r>
              <a:rPr lang="en-US" altLang="zh-CN" sz="2100" smtClean="0"/>
              <a:t>= "Picture of a Cessna 210"/&gt;  &lt;br/&gt;</a:t>
            </a:r>
          </a:p>
          <a:p>
            <a:pPr latinLnBrk="1"/>
            <a:r>
              <a:rPr lang="en-US" altLang="zh-CN" sz="2100" smtClean="0"/>
              <a:t>       Buy this fine airplane today at a </a:t>
            </a:r>
          </a:p>
          <a:p>
            <a:pPr latinLnBrk="1"/>
            <a:r>
              <a:rPr lang="en-US" altLang="zh-CN" sz="2100" smtClean="0"/>
              <a:t>       remarkably low price &lt;br/&gt;</a:t>
            </a:r>
          </a:p>
          <a:p>
            <a:pPr latinLnBrk="1"/>
            <a:r>
              <a:rPr lang="en-US" altLang="zh-CN" sz="2100" smtClean="0"/>
              <a:t>       Call 999-555-1111 today!</a:t>
            </a:r>
          </a:p>
          <a:p>
            <a:pPr latinLnBrk="1"/>
            <a:r>
              <a:rPr lang="en-US" altLang="zh-CN" sz="2100" smtClean="0"/>
              <a:t>    &lt;/p&gt;</a:t>
            </a:r>
          </a:p>
          <a:p>
            <a:pPr latinLnBrk="1"/>
            <a:r>
              <a:rPr lang="en-US" altLang="zh-CN" sz="2100" smtClean="0"/>
              <a:t>  &lt;/body&gt;</a:t>
            </a:r>
          </a:p>
          <a:p>
            <a:pPr latinLnBrk="1"/>
            <a:r>
              <a:rPr lang="en-US" altLang="zh-CN" sz="2100" smtClean="0"/>
              <a:t>&lt;/html&gt;</a:t>
            </a:r>
            <a:endParaRPr lang="zh-CN" altLang="en-US" sz="2100"/>
          </a:p>
        </p:txBody>
      </p:sp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847" y="188639"/>
            <a:ext cx="3177854" cy="4093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58" y="300022"/>
            <a:ext cx="8229600" cy="9144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600" kern="0" smtClean="0">
                <a:solidFill>
                  <a:srgbClr val="0000FF"/>
                </a:solidFill>
                <a:ea typeface="黑体"/>
              </a:rPr>
              <a:t>2.5 </a:t>
            </a:r>
            <a:r>
              <a:rPr lang="zh-CN" altLang="en-US" sz="3600" kern="0" smtClean="0">
                <a:solidFill>
                  <a:srgbClr val="0000FF"/>
                </a:solidFill>
                <a:ea typeface="黑体"/>
              </a:rPr>
              <a:t>图片</a:t>
            </a:r>
            <a:endParaRPr lang="zh-CN" altLang="en-US" sz="3600" kern="0" dirty="0">
              <a:solidFill>
                <a:srgbClr val="0000FF"/>
              </a:solidFill>
              <a:ea typeface="黑体"/>
            </a:endParaRPr>
          </a:p>
        </p:txBody>
      </p:sp>
      <p:sp>
        <p:nvSpPr>
          <p:cNvPr id="8" name="内容占位符 5"/>
          <p:cNvSpPr txBox="1">
            <a:spLocks/>
          </p:cNvSpPr>
          <p:nvPr/>
        </p:nvSpPr>
        <p:spPr>
          <a:xfrm>
            <a:off x="642910" y="1161560"/>
            <a:ext cx="9689730" cy="256993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lvl="0" indent="-342900">
              <a:lnSpc>
                <a:spcPct val="120000"/>
              </a:lnSpc>
              <a:spcAft>
                <a:spcPct val="10000"/>
              </a:spcAft>
            </a:pPr>
            <a:r>
              <a:rPr lang="en-US" altLang="zh-CN" sz="2400" kern="0" smtClean="0">
                <a:solidFill>
                  <a:srgbClr val="0000FF"/>
                </a:solidFill>
                <a:ea typeface="黑体"/>
              </a:rPr>
              <a:t>3.(X)HTML5</a:t>
            </a:r>
            <a:r>
              <a:rPr lang="zh-CN" altLang="en-US" sz="2400" kern="0" smtClean="0">
                <a:solidFill>
                  <a:srgbClr val="0000FF"/>
                </a:solidFill>
                <a:ea typeface="黑体"/>
              </a:rPr>
              <a:t>验证</a:t>
            </a:r>
            <a:endParaRPr lang="en-US" altLang="zh-CN" sz="2400" kern="0" smtClean="0">
              <a:solidFill>
                <a:srgbClr val="0000FF"/>
              </a:solidFill>
              <a:ea typeface="黑体"/>
            </a:endParaRPr>
          </a:p>
          <a:p>
            <a:pPr marL="742950" lvl="1" indent="-382588" algn="l">
              <a:spcBef>
                <a:spcPct val="10000"/>
              </a:spcBef>
              <a:spcAft>
                <a:spcPct val="10000"/>
              </a:spcAft>
              <a:buFont typeface="Wingdings" pitchFamily="2" charset="2"/>
              <a:buChar char="p"/>
            </a:pP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验证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HTML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文档是否符合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XHTML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标准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  <a:p>
            <a:pPr marL="742950" lvl="1" indent="-382588" algn="l">
              <a:spcBef>
                <a:spcPct val="10000"/>
              </a:spcBef>
              <a:spcAft>
                <a:spcPct val="10000"/>
              </a:spcAft>
              <a:buFont typeface="Wingdings" pitchFamily="2" charset="2"/>
              <a:buChar char="p"/>
            </a:pP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https</a:t>
            </a:r>
            <a:r>
              <a:rPr lang="en-US" altLang="zh-CN" sz="2200" ker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://</a:t>
            </a:r>
            <a:r>
              <a:rPr lang="en-US" altLang="zh-CN" sz="2200" ker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validator.whatwg.org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/</a:t>
            </a:r>
          </a:p>
          <a:p>
            <a:pPr marL="742950" lvl="1" indent="-382588" algn="l">
              <a:spcBef>
                <a:spcPct val="10000"/>
              </a:spcBef>
              <a:spcAft>
                <a:spcPct val="10000"/>
              </a:spcAft>
              <a:buFont typeface="Wingdings" pitchFamily="2" charset="2"/>
              <a:buChar char="p"/>
            </a:pPr>
            <a:r>
              <a:rPr lang="en-US" altLang="zh-CN" sz="2200" ker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http://www.freeformatter.com/html-validator.html</a:t>
            </a:r>
          </a:p>
          <a:p>
            <a:pPr marL="742950" lvl="1" indent="-382588" algn="l">
              <a:spcBef>
                <a:spcPct val="10000"/>
              </a:spcBef>
              <a:spcAft>
                <a:spcPct val="10000"/>
              </a:spcAft>
              <a:buFont typeface="Wingdings" pitchFamily="2" charset="2"/>
              <a:buChar char="p"/>
            </a:pP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firefox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下载插件 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  <a:hlinkClick r:id="rId3"/>
              </a:rPr>
              <a:t>html-5-validator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  <a:p>
            <a:pPr marL="360362" lvl="1" algn="l">
              <a:spcBef>
                <a:spcPct val="10000"/>
              </a:spcBef>
              <a:spcAft>
                <a:spcPct val="10000"/>
              </a:spcAft>
            </a:pP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71600" y="3427253"/>
            <a:ext cx="7543100" cy="3170099"/>
          </a:xfrm>
          <a:prstGeom prst="rect">
            <a:avLst/>
          </a:prstGeom>
          <a:ln w="38100">
            <a:solidFill>
              <a:srgbClr val="0000F8"/>
            </a:solidFill>
          </a:ln>
        </p:spPr>
        <p:txBody>
          <a:bodyPr wrap="square">
            <a:spAutoFit/>
          </a:bodyPr>
          <a:lstStyle/>
          <a:p>
            <a:pPr latinLnBrk="1">
              <a:spcBef>
                <a:spcPts val="0"/>
              </a:spcBef>
            </a:pPr>
            <a:r>
              <a:rPr lang="en-US" altLang="zh-CN" sz="2000" smtClean="0"/>
              <a:t>&lt;!DOCTYPE html&gt;</a:t>
            </a:r>
          </a:p>
          <a:p>
            <a:pPr latinLnBrk="1">
              <a:spcBef>
                <a:spcPts val="0"/>
              </a:spcBef>
            </a:pPr>
            <a:r>
              <a:rPr lang="en-US" altLang="zh-CN" sz="2000" smtClean="0"/>
              <a:t>&lt;html lang="zh"&gt;</a:t>
            </a:r>
          </a:p>
          <a:p>
            <a:pPr latinLnBrk="1">
              <a:spcBef>
                <a:spcPts val="0"/>
              </a:spcBef>
            </a:pPr>
            <a:r>
              <a:rPr lang="en-US" altLang="zh-CN" sz="2000" smtClean="0"/>
              <a:t>    &lt;head&gt;</a:t>
            </a:r>
          </a:p>
          <a:p>
            <a:pPr latinLnBrk="1">
              <a:spcBef>
                <a:spcPts val="0"/>
              </a:spcBef>
            </a:pPr>
            <a:r>
              <a:rPr lang="en-US" altLang="zh-CN" sz="2000" smtClean="0"/>
              <a:t>       &lt;meta charset</a:t>
            </a:r>
            <a:r>
              <a:rPr lang="en-US" altLang="zh-CN" sz="2000" smtClean="0"/>
              <a:t>="</a:t>
            </a:r>
            <a:r>
              <a:rPr lang="en-US" altLang="zh-CN" sz="2000" smtClean="0">
                <a:solidFill>
                  <a:srgbClr val="F80000"/>
                </a:solidFill>
              </a:rPr>
              <a:t>UTF-8</a:t>
            </a:r>
            <a:r>
              <a:rPr lang="en-US" altLang="zh-CN" sz="2000" smtClean="0"/>
              <a:t>"/&gt;</a:t>
            </a:r>
          </a:p>
          <a:p>
            <a:pPr latinLnBrk="1">
              <a:spcBef>
                <a:spcPts val="0"/>
              </a:spcBef>
            </a:pPr>
            <a:r>
              <a:rPr lang="en-US" altLang="zh-CN" sz="2000" smtClean="0"/>
              <a:t>        &lt;title&gt;</a:t>
            </a:r>
            <a:r>
              <a:rPr lang="zh-CN" altLang="en-US" sz="2000" smtClean="0"/>
              <a:t>标题内容</a:t>
            </a:r>
            <a:r>
              <a:rPr lang="en-US" altLang="zh-CN" sz="2000" smtClean="0"/>
              <a:t>&lt;/title&gt;</a:t>
            </a:r>
          </a:p>
          <a:p>
            <a:pPr latinLnBrk="1">
              <a:spcBef>
                <a:spcPts val="0"/>
              </a:spcBef>
            </a:pPr>
            <a:r>
              <a:rPr lang="en-US" altLang="zh-CN" sz="2000" smtClean="0"/>
              <a:t>    &lt;/head&gt;</a:t>
            </a:r>
          </a:p>
          <a:p>
            <a:pPr latinLnBrk="1">
              <a:spcBef>
                <a:spcPts val="0"/>
              </a:spcBef>
            </a:pPr>
            <a:r>
              <a:rPr lang="en-US" altLang="zh-CN" sz="2000" smtClean="0"/>
              <a:t>    &lt;body&gt;</a:t>
            </a:r>
          </a:p>
          <a:p>
            <a:pPr latinLnBrk="1">
              <a:spcBef>
                <a:spcPts val="0"/>
              </a:spcBef>
            </a:pPr>
            <a:r>
              <a:rPr lang="en-US" altLang="zh-CN" sz="2000" smtClean="0"/>
              <a:t>        &lt;p&gt;</a:t>
            </a:r>
            <a:r>
              <a:rPr lang="zh-CN" altLang="en-US" sz="2000" smtClean="0"/>
              <a:t>仲恺农业工程学院</a:t>
            </a:r>
            <a:r>
              <a:rPr lang="en-US" altLang="zh-CN" sz="2000" smtClean="0"/>
              <a:t>&lt;/p&gt;</a:t>
            </a:r>
          </a:p>
          <a:p>
            <a:pPr latinLnBrk="1">
              <a:spcBef>
                <a:spcPts val="0"/>
              </a:spcBef>
            </a:pPr>
            <a:r>
              <a:rPr lang="en-US" altLang="zh-CN" sz="2000" smtClean="0"/>
              <a:t>    &lt;/body&gt;</a:t>
            </a:r>
          </a:p>
          <a:p>
            <a:pPr latinLnBrk="1">
              <a:spcBef>
                <a:spcPts val="0"/>
              </a:spcBef>
            </a:pPr>
            <a:r>
              <a:rPr lang="en-US" altLang="zh-CN" sz="2000" smtClean="0"/>
              <a:t>&lt;/html&gt;</a:t>
            </a:r>
            <a:endParaRPr lang="en-US" altLang="zh-CN" sz="200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58" y="300022"/>
            <a:ext cx="8229600" cy="9144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600" kern="0" smtClean="0">
                <a:solidFill>
                  <a:srgbClr val="0000FF"/>
                </a:solidFill>
                <a:ea typeface="黑体"/>
              </a:rPr>
              <a:t>2.6 </a:t>
            </a:r>
            <a:r>
              <a:rPr lang="zh-CN" altLang="en-US" sz="3600" kern="0" smtClean="0">
                <a:solidFill>
                  <a:srgbClr val="0000FF"/>
                </a:solidFill>
                <a:ea typeface="黑体"/>
              </a:rPr>
              <a:t>超链接</a:t>
            </a:r>
            <a:endParaRPr lang="zh-CN" altLang="en-US" sz="3600" kern="0" dirty="0">
              <a:solidFill>
                <a:srgbClr val="0000FF"/>
              </a:solidFill>
              <a:ea typeface="黑体"/>
            </a:endParaRPr>
          </a:p>
        </p:txBody>
      </p:sp>
      <p:sp>
        <p:nvSpPr>
          <p:cNvPr id="8" name="内容占位符 5"/>
          <p:cNvSpPr txBox="1">
            <a:spLocks/>
          </p:cNvSpPr>
          <p:nvPr/>
        </p:nvSpPr>
        <p:spPr>
          <a:xfrm>
            <a:off x="642910" y="1161560"/>
            <a:ext cx="8286808" cy="375487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lvl="0" indent="-342900">
              <a:lnSpc>
                <a:spcPct val="120000"/>
              </a:lnSpc>
              <a:spcAft>
                <a:spcPct val="10000"/>
              </a:spcAft>
            </a:pPr>
            <a:r>
              <a:rPr lang="en-US" altLang="zh-CN" sz="2400" kern="0" smtClean="0">
                <a:solidFill>
                  <a:srgbClr val="0000FF"/>
                </a:solidFill>
                <a:ea typeface="黑体"/>
              </a:rPr>
              <a:t>1.</a:t>
            </a:r>
            <a:r>
              <a:rPr lang="zh-CN" altLang="en-US" sz="2400" kern="0" smtClean="0">
                <a:solidFill>
                  <a:srgbClr val="0000FF"/>
                </a:solidFill>
                <a:ea typeface="黑体"/>
              </a:rPr>
              <a:t>锚标签</a:t>
            </a:r>
            <a:r>
              <a:rPr lang="en-US" altLang="zh-CN" sz="2400" kern="0" smtClean="0">
                <a:solidFill>
                  <a:srgbClr val="0000FF"/>
                </a:solidFill>
                <a:ea typeface="黑体"/>
              </a:rPr>
              <a:t>&lt;a&gt;</a:t>
            </a:r>
          </a:p>
          <a:p>
            <a:pPr marL="742950" lvl="1" indent="-382588" algn="l">
              <a:buFont typeface="Wingdings" pitchFamily="2" charset="2"/>
              <a:buChar char="p"/>
            </a:pP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行内标签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, 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链接地址由属性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href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指定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  <a:p>
            <a:pPr marL="742950" lvl="1" indent="-382588" algn="l">
              <a:spcBef>
                <a:spcPct val="20000"/>
              </a:spcBef>
              <a:buFont typeface="Wingdings" pitchFamily="2" charset="2"/>
              <a:buChar char="p"/>
            </a:pP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链接目标可以是</a:t>
            </a:r>
            <a:r>
              <a:rPr lang="zh-CN" altLang="en-US" sz="2200" kern="0" smtClean="0">
                <a:solidFill>
                  <a:srgbClr val="F80000"/>
                </a:solidFill>
                <a:latin typeface="Consolas"/>
                <a:ea typeface="黑体"/>
                <a:sym typeface="Consolas"/>
              </a:rPr>
              <a:t>其他网页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或者</a:t>
            </a:r>
            <a:r>
              <a:rPr lang="zh-CN" altLang="en-US" sz="2200" kern="0" smtClean="0">
                <a:solidFill>
                  <a:srgbClr val="F80000"/>
                </a:solidFill>
                <a:latin typeface="Consolas"/>
                <a:ea typeface="黑体"/>
                <a:sym typeface="Consolas"/>
              </a:rPr>
              <a:t>源文档的某个位置</a:t>
            </a:r>
            <a:endParaRPr lang="en-US" altLang="zh-CN" sz="2200" kern="0" smtClean="0">
              <a:solidFill>
                <a:srgbClr val="F80000"/>
              </a:solidFill>
              <a:latin typeface="Consolas"/>
              <a:ea typeface="黑体"/>
              <a:sym typeface="Consolas"/>
            </a:endParaRPr>
          </a:p>
          <a:p>
            <a:pPr marL="742950" lvl="1" indent="-382588" algn="l">
              <a:spcBef>
                <a:spcPct val="30000"/>
              </a:spcBef>
            </a:pP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链接其他网页的格式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  <a:p>
            <a:pPr marL="742950" lvl="1" indent="-382588" algn="l"/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&lt;a </a:t>
            </a:r>
            <a:r>
              <a:rPr lang="en-US" altLang="zh-CN" sz="2200" kern="0" smtClean="0">
                <a:solidFill>
                  <a:srgbClr val="F80000"/>
                </a:solidFill>
                <a:latin typeface="Consolas"/>
                <a:ea typeface="宋体"/>
                <a:sym typeface="Consolas"/>
              </a:rPr>
              <a:t>href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="×××.html"&gt;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链接文本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&lt;/a&gt;</a:t>
            </a:r>
          </a:p>
          <a:p>
            <a:pPr marL="742950" lvl="1" indent="-382588" algn="l"/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&lt;a </a:t>
            </a:r>
            <a:r>
              <a:rPr lang="en-US" altLang="zh-CN" sz="2200" kern="0" smtClean="0">
                <a:solidFill>
                  <a:srgbClr val="F80000"/>
                </a:solidFill>
                <a:latin typeface="Consolas"/>
                <a:ea typeface="宋体"/>
                <a:sym typeface="Consolas"/>
              </a:rPr>
              <a:t>href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="www.zhku.edu.cn"&gt;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链接文本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&lt;/a&gt;   </a:t>
            </a:r>
          </a:p>
          <a:p>
            <a:pPr marL="742950" lvl="1" indent="-382588" algn="l"/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例：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  <a:p>
            <a:pPr marL="742950" lvl="1" indent="-382588" algn="l"/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&lt;p&gt; 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仲恺农业工程学院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  <a:p>
            <a:pPr marL="742950" lvl="1" indent="-382588" algn="l"/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&lt;a </a:t>
            </a:r>
            <a:r>
              <a:rPr lang="en-US" altLang="zh-CN" sz="2200" kern="0" smtClean="0">
                <a:solidFill>
                  <a:srgbClr val="F80000"/>
                </a:solidFill>
                <a:latin typeface="Consolas"/>
                <a:ea typeface="宋体"/>
                <a:sym typeface="Consolas"/>
              </a:rPr>
              <a:t>href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="jskx.html"&gt;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计算科学学院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&lt;/a&gt;</a:t>
            </a:r>
          </a:p>
          <a:p>
            <a:pPr marL="742950" lvl="1" indent="-382588" algn="l"/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&lt;/p&gt;</a:t>
            </a:r>
          </a:p>
        </p:txBody>
      </p:sp>
      <p:pic>
        <p:nvPicPr>
          <p:cNvPr id="2050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0496" y="4560994"/>
            <a:ext cx="4071966" cy="2297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5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5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5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58" y="300022"/>
            <a:ext cx="8229600" cy="9144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600" kern="0" smtClean="0">
                <a:solidFill>
                  <a:srgbClr val="0000FF"/>
                </a:solidFill>
                <a:ea typeface="黑体"/>
              </a:rPr>
              <a:t>2.6 </a:t>
            </a:r>
            <a:r>
              <a:rPr lang="zh-CN" altLang="en-US" sz="3600" kern="0" smtClean="0">
                <a:solidFill>
                  <a:srgbClr val="0000FF"/>
                </a:solidFill>
                <a:ea typeface="黑体"/>
              </a:rPr>
              <a:t>超链接</a:t>
            </a:r>
            <a:endParaRPr lang="zh-CN" altLang="en-US" sz="3600" kern="0" dirty="0">
              <a:solidFill>
                <a:srgbClr val="0000FF"/>
              </a:solidFill>
              <a:ea typeface="黑体"/>
            </a:endParaRPr>
          </a:p>
        </p:txBody>
      </p:sp>
      <p:sp>
        <p:nvSpPr>
          <p:cNvPr id="8" name="内容占位符 5"/>
          <p:cNvSpPr txBox="1">
            <a:spLocks/>
          </p:cNvSpPr>
          <p:nvPr/>
        </p:nvSpPr>
        <p:spPr>
          <a:xfrm>
            <a:off x="642910" y="1161560"/>
            <a:ext cx="8215370" cy="537993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lvl="0" indent="-342900">
              <a:lnSpc>
                <a:spcPct val="120000"/>
              </a:lnSpc>
              <a:spcAft>
                <a:spcPct val="10000"/>
              </a:spcAft>
            </a:pPr>
            <a:r>
              <a:rPr lang="en-US" altLang="zh-CN" sz="2400" kern="0" smtClean="0">
                <a:solidFill>
                  <a:srgbClr val="0000FF"/>
                </a:solidFill>
                <a:ea typeface="黑体"/>
              </a:rPr>
              <a:t>2.</a:t>
            </a:r>
            <a:r>
              <a:rPr lang="zh-CN" altLang="en-US" sz="2400" kern="0" smtClean="0">
                <a:solidFill>
                  <a:srgbClr val="0000FF"/>
                </a:solidFill>
                <a:ea typeface="黑体"/>
              </a:rPr>
              <a:t>位于文档内部的目标</a:t>
            </a:r>
            <a:endParaRPr lang="en-US" altLang="zh-CN" sz="2400" kern="0" smtClean="0">
              <a:solidFill>
                <a:srgbClr val="0000FF"/>
              </a:solidFill>
              <a:ea typeface="黑体"/>
            </a:endParaRPr>
          </a:p>
          <a:p>
            <a:pPr marL="742950" lvl="1" indent="-382588" algn="l">
              <a:spcBef>
                <a:spcPct val="10000"/>
              </a:spcBef>
              <a:spcAft>
                <a:spcPct val="10000"/>
              </a:spcAft>
            </a:pPr>
            <a:r>
              <a:rPr lang="zh-CN" altLang="en-US" sz="2200" kern="0" smtClean="0">
                <a:solidFill>
                  <a:srgbClr val="0000FF"/>
                </a:solidFill>
                <a:latin typeface="Consolas"/>
                <a:ea typeface="宋体"/>
                <a:sym typeface="Consolas"/>
                <a:hlinkClick r:id="rId2" action="ppaction://hlinkfile"/>
              </a:rPr>
              <a:t>例</a:t>
            </a:r>
            <a:r>
              <a:rPr lang="zh-CN" altLang="en-US" sz="2200" kern="0" smtClean="0">
                <a:solidFill>
                  <a:srgbClr val="0000FF"/>
                </a:solidFill>
                <a:latin typeface="Consolas"/>
                <a:ea typeface="宋体"/>
                <a:sym typeface="Consolas"/>
              </a:rPr>
              <a:t>：</a:t>
            </a:r>
            <a:endParaRPr lang="en-US" altLang="zh-CN" sz="2200" kern="0" smtClean="0">
              <a:solidFill>
                <a:srgbClr val="0000FF"/>
              </a:solidFill>
              <a:latin typeface="Consolas"/>
              <a:ea typeface="宋体"/>
              <a:sym typeface="Consolas"/>
            </a:endParaRPr>
          </a:p>
          <a:p>
            <a:pPr marL="742950" lvl="1" indent="-742950" algn="l">
              <a:spcBef>
                <a:spcPct val="10000"/>
              </a:spcBef>
            </a:pP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&lt;h2 </a:t>
            </a:r>
            <a:r>
              <a:rPr lang="en-US" altLang="zh-CN" sz="2000" kern="0" smtClean="0">
                <a:solidFill>
                  <a:srgbClr val="F80000"/>
                </a:solidFill>
                <a:latin typeface="Consolas"/>
                <a:ea typeface="宋体"/>
                <a:sym typeface="Consolas"/>
              </a:rPr>
              <a:t>id="haizhu"</a:t>
            </a: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&gt;</a:t>
            </a:r>
            <a:r>
              <a:rPr lang="zh-CN" altLang="en-US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仲恺农业工程学院海珠校区介绍</a:t>
            </a: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&lt;/h2&gt;</a:t>
            </a:r>
          </a:p>
          <a:p>
            <a:pPr marL="742950" lvl="1" indent="-742950" algn="l">
              <a:spcBef>
                <a:spcPct val="10000"/>
              </a:spcBef>
            </a:pP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&lt;p&gt;</a:t>
            </a:r>
            <a:r>
              <a:rPr lang="zh-CN" altLang="en-US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海珠校区占地</a:t>
            </a: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17.78</a:t>
            </a:r>
            <a:r>
              <a:rPr lang="zh-CN" altLang="en-US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万平方米</a:t>
            </a: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……    &lt;/p&gt;</a:t>
            </a:r>
          </a:p>
          <a:p>
            <a:pPr marL="742950" lvl="1" indent="-742950" algn="l">
              <a:spcBef>
                <a:spcPct val="10000"/>
              </a:spcBef>
            </a:pP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&lt;p&gt; </a:t>
            </a:r>
          </a:p>
          <a:p>
            <a:pPr marL="742950" lvl="1" indent="-742950" algn="l">
              <a:spcBef>
                <a:spcPct val="10000"/>
              </a:spcBef>
            </a:pP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&lt;a </a:t>
            </a:r>
            <a:r>
              <a:rPr lang="en-US" altLang="zh-CN" sz="2000" kern="0" smtClean="0">
                <a:solidFill>
                  <a:srgbClr val="F80000"/>
                </a:solidFill>
                <a:latin typeface="Consolas"/>
                <a:ea typeface="宋体"/>
                <a:sym typeface="Consolas"/>
              </a:rPr>
              <a:t>href="#haizhu"</a:t>
            </a: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&gt;</a:t>
            </a:r>
            <a:r>
              <a:rPr lang="zh-CN" altLang="en-US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海珠校区</a:t>
            </a: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&lt;/a&gt;</a:t>
            </a:r>
          </a:p>
          <a:p>
            <a:pPr marL="742950" lvl="1" indent="-742950" algn="l">
              <a:spcBef>
                <a:spcPct val="10000"/>
              </a:spcBef>
            </a:pP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&lt;a </a:t>
            </a:r>
            <a:r>
              <a:rPr lang="en-US" altLang="zh-CN" sz="2000" kern="0" smtClean="0">
                <a:solidFill>
                  <a:srgbClr val="F80000"/>
                </a:solidFill>
                <a:latin typeface="Consolas"/>
                <a:ea typeface="宋体"/>
                <a:sym typeface="Consolas"/>
              </a:rPr>
              <a:t>href="#baiyun"</a:t>
            </a: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&gt;</a:t>
            </a:r>
            <a:r>
              <a:rPr lang="zh-CN" altLang="en-US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白云校区</a:t>
            </a: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&lt;/a&gt;</a:t>
            </a:r>
          </a:p>
          <a:p>
            <a:pPr marL="742950" lvl="1" indent="-742950" algn="l">
              <a:spcBef>
                <a:spcPct val="10000"/>
              </a:spcBef>
            </a:pP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&lt;/p&gt;</a:t>
            </a:r>
          </a:p>
          <a:p>
            <a:pPr marL="742950" lvl="1" indent="-742950" algn="l">
              <a:spcBef>
                <a:spcPct val="10000"/>
              </a:spcBef>
            </a:pP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&lt;h2 </a:t>
            </a:r>
            <a:r>
              <a:rPr lang="en-US" altLang="zh-CN" sz="2000" kern="0" smtClean="0">
                <a:solidFill>
                  <a:srgbClr val="F80000"/>
                </a:solidFill>
                <a:latin typeface="Consolas"/>
                <a:ea typeface="宋体"/>
                <a:sym typeface="Consolas"/>
              </a:rPr>
              <a:t>id="baiyun"</a:t>
            </a: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&gt;</a:t>
            </a:r>
            <a:r>
              <a:rPr lang="zh-CN" altLang="en-US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仲恺农业工程学院白云校区介绍</a:t>
            </a: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&lt;/h2&gt; </a:t>
            </a:r>
          </a:p>
          <a:p>
            <a:pPr marL="742950" lvl="1" indent="-742950" algn="l">
              <a:spcBef>
                <a:spcPct val="10000"/>
              </a:spcBef>
            </a:pP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&lt;p&gt;</a:t>
            </a:r>
            <a:r>
              <a:rPr lang="zh-CN" altLang="en-US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白云校区占地</a:t>
            </a: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60.34</a:t>
            </a:r>
            <a:r>
              <a:rPr lang="zh-CN" altLang="en-US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万平方米</a:t>
            </a: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……&lt;/p&gt;</a:t>
            </a:r>
          </a:p>
          <a:p>
            <a:pPr marL="742950" lvl="1" indent="-382588" algn="l">
              <a:spcBef>
                <a:spcPct val="90000"/>
              </a:spcBef>
              <a:spcAft>
                <a:spcPct val="10000"/>
              </a:spcAft>
              <a:buFont typeface="Wingdings" pitchFamily="2" charset="2"/>
              <a:buChar char="p"/>
            </a:pP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也可以链接到其他网页的内部目标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  <a:p>
            <a:pPr marL="742950" lvl="1" indent="-742950" algn="l"/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&lt;p&gt; </a:t>
            </a:r>
          </a:p>
          <a:p>
            <a:pPr marL="742950" lvl="1" indent="-742950" algn="l"/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&lt;a </a:t>
            </a:r>
            <a:r>
              <a:rPr lang="en-US" altLang="zh-CN" sz="2000" kern="0" smtClean="0">
                <a:solidFill>
                  <a:srgbClr val="F80000"/>
                </a:solidFill>
                <a:latin typeface="Consolas"/>
                <a:ea typeface="宋体"/>
                <a:sym typeface="Consolas"/>
              </a:rPr>
              <a:t>href="index.html#haizhu"</a:t>
            </a: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&gt;</a:t>
            </a:r>
            <a:r>
              <a:rPr lang="zh-CN" altLang="en-US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海珠校区</a:t>
            </a: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&lt;/a&gt;</a:t>
            </a:r>
          </a:p>
          <a:p>
            <a:pPr marL="742950" lvl="1" indent="-742950" algn="l"/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&lt;/p&gt;</a:t>
            </a:r>
          </a:p>
        </p:txBody>
      </p:sp>
      <p:pic>
        <p:nvPicPr>
          <p:cNvPr id="2050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72330" y="4822930"/>
            <a:ext cx="2271706" cy="2035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圆角矩形标注 4"/>
          <p:cNvSpPr/>
          <p:nvPr/>
        </p:nvSpPr>
        <p:spPr bwMode="auto">
          <a:xfrm>
            <a:off x="6000792" y="214290"/>
            <a:ext cx="3000364" cy="1600438"/>
          </a:xfrm>
          <a:prstGeom prst="wedgeRoundRectCallout">
            <a:avLst>
              <a:gd name="adj1" fmla="val -69958"/>
              <a:gd name="adj2" fmla="val 48730"/>
              <a:gd name="adj3" fmla="val 16667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i="0" u="none" strike="noStrike" cap="none" normalizeH="0" baseline="0" smtClean="0">
                <a:ln>
                  <a:noFill/>
                </a:ln>
                <a:solidFill>
                  <a:srgbClr val="F80000"/>
                </a:solidFill>
                <a:effectLst/>
                <a:ea typeface="黑体"/>
              </a:rPr>
              <a:t>当</a:t>
            </a:r>
            <a:r>
              <a:rPr kumimoji="1" lang="en-US" altLang="zh-CN" i="0" u="none" strike="noStrike" cap="none" normalizeH="0" baseline="0" smtClean="0">
                <a:ln>
                  <a:noFill/>
                </a:ln>
                <a:solidFill>
                  <a:srgbClr val="F80000"/>
                </a:solidFill>
                <a:effectLst/>
                <a:ea typeface="黑体"/>
              </a:rPr>
              <a:t>href="#"</a:t>
            </a:r>
            <a:r>
              <a:rPr kumimoji="1" lang="zh-CN" altLang="en-US" i="0" u="none" strike="noStrike" cap="none" normalizeH="0" baseline="0" smtClean="0">
                <a:ln>
                  <a:noFill/>
                </a:ln>
                <a:solidFill>
                  <a:srgbClr val="F80000"/>
                </a:solidFill>
                <a:effectLst/>
                <a:ea typeface="黑体"/>
              </a:rPr>
              <a:t>时</a:t>
            </a:r>
            <a:r>
              <a:rPr kumimoji="1" lang="en-US" altLang="zh-CN" i="0" u="none" strike="noStrike" cap="none" normalizeH="0" baseline="0" smtClean="0">
                <a:ln>
                  <a:noFill/>
                </a:ln>
                <a:solidFill>
                  <a:srgbClr val="F80000"/>
                </a:solidFill>
                <a:effectLst/>
                <a:ea typeface="黑体"/>
              </a:rPr>
              <a:t>,</a:t>
            </a:r>
            <a:r>
              <a:rPr kumimoji="1" lang="zh-CN" altLang="en-US" i="0" u="none" strike="noStrike" cap="none" normalizeH="0" baseline="0" smtClean="0">
                <a:ln>
                  <a:noFill/>
                </a:ln>
                <a:solidFill>
                  <a:srgbClr val="F80000"/>
                </a:solidFill>
                <a:effectLst/>
                <a:ea typeface="黑体"/>
              </a:rPr>
              <a:t>相当于跳转到网页顶端</a:t>
            </a:r>
            <a:r>
              <a:rPr kumimoji="1" lang="en-US" altLang="zh-CN" i="0" u="none" strike="noStrike" cap="none" normalizeH="0" baseline="0" smtClean="0">
                <a:ln>
                  <a:noFill/>
                </a:ln>
                <a:solidFill>
                  <a:srgbClr val="F80000"/>
                </a:solidFill>
                <a:effectLst/>
                <a:ea typeface="黑体"/>
              </a:rPr>
              <a:t>,</a:t>
            </a:r>
            <a:r>
              <a:rPr lang="zh-CN" altLang="en-US" smtClean="0">
                <a:solidFill>
                  <a:srgbClr val="F80000"/>
                </a:solidFill>
                <a:ea typeface="黑体"/>
              </a:rPr>
              <a:t>常用于</a:t>
            </a:r>
            <a:r>
              <a:rPr lang="en-US" altLang="zh-CN" smtClean="0">
                <a:solidFill>
                  <a:srgbClr val="F80000"/>
                </a:solidFill>
                <a:ea typeface="黑体"/>
              </a:rPr>
              <a:t>javascript</a:t>
            </a:r>
            <a:r>
              <a:rPr lang="zh-CN" altLang="en-US" smtClean="0">
                <a:solidFill>
                  <a:srgbClr val="F80000"/>
                </a:solidFill>
                <a:ea typeface="黑体"/>
              </a:rPr>
              <a:t>脚本控制无连接情况</a:t>
            </a:r>
            <a:endParaRPr kumimoji="1" lang="en-US" altLang="zh-CN" i="0" u="none" strike="noStrike" cap="none" normalizeH="0" baseline="0" smtClean="0">
              <a:ln>
                <a:noFill/>
              </a:ln>
              <a:solidFill>
                <a:srgbClr val="F80000"/>
              </a:solidFill>
              <a:effectLst/>
              <a:ea typeface="黑体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5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75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5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5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25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25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57158" y="300022"/>
            <a:ext cx="82296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黑体"/>
                <a:cs typeface="+mj-cs"/>
                <a:sym typeface="Consolas"/>
              </a:rPr>
              <a:t>2.1 HTML</a:t>
            </a:r>
            <a:r>
              <a:rPr kumimoji="1" lang="zh-CN" altLang="en-US" sz="360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黑体"/>
                <a:cs typeface="+mj-cs"/>
                <a:sym typeface="Consolas"/>
              </a:rPr>
              <a:t>和</a:t>
            </a:r>
            <a:r>
              <a:rPr kumimoji="1" lang="en-US" altLang="zh-CN" sz="360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黑体"/>
                <a:cs typeface="+mj-cs"/>
                <a:sym typeface="Consolas"/>
              </a:rPr>
              <a:t>XHTML</a:t>
            </a:r>
            <a:r>
              <a:rPr kumimoji="1" lang="zh-CN" altLang="en-US" sz="360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黑体"/>
                <a:cs typeface="+mj-cs"/>
                <a:sym typeface="Consolas"/>
              </a:rPr>
              <a:t>的起源和演变</a:t>
            </a:r>
            <a:endParaRPr kumimoji="1" lang="zh-CN" altLang="en-US" sz="360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/>
              <a:ea typeface="黑体"/>
              <a:cs typeface="+mj-cs"/>
              <a:sym typeface="Consola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47700" y="1155700"/>
            <a:ext cx="7300938" cy="5152180"/>
          </a:xfrm>
        </p:spPr>
        <p:txBody>
          <a:bodyPr wrap="square" anchor="t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ct val="10000"/>
              </a:spcAft>
              <a:buSzTx/>
            </a:pPr>
            <a:r>
              <a:rPr lang="en-US" altLang="zh-CN" sz="2400" smtClean="0"/>
              <a:t>XHTML</a:t>
            </a:r>
            <a:r>
              <a:rPr lang="zh-CN" altLang="en-US" sz="2400" smtClean="0"/>
              <a:t>可扩展超文本标记语言由</a:t>
            </a:r>
            <a:r>
              <a:rPr lang="en-US" altLang="zh-CN" sz="2400" smtClean="0"/>
              <a:t>W3C</a:t>
            </a:r>
            <a:r>
              <a:rPr lang="zh-CN" altLang="en-US" sz="2400" smtClean="0"/>
              <a:t>组织推出</a:t>
            </a:r>
            <a:endParaRPr lang="en-US" altLang="zh-CN" sz="2400" smtClean="0"/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10000"/>
              </a:spcAft>
              <a:buSzTx/>
              <a:buNone/>
            </a:pPr>
            <a:r>
              <a:rPr lang="en-US" altLang="zh-CN" sz="2400" smtClean="0"/>
              <a:t>  (eXtensible Hypertext Markup Language)</a:t>
            </a:r>
          </a:p>
          <a:p>
            <a:pPr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SzTx/>
            </a:pPr>
            <a:r>
              <a:rPr lang="en-US" altLang="zh-CN" sz="2400" smtClean="0"/>
              <a:t>XHTML</a:t>
            </a:r>
            <a:r>
              <a:rPr lang="zh-CN" altLang="en-US" sz="2400" smtClean="0"/>
              <a:t>的目标是取代</a:t>
            </a:r>
            <a:r>
              <a:rPr lang="en-US" altLang="zh-CN" sz="2400" smtClean="0"/>
              <a:t>HTML4.01</a:t>
            </a:r>
          </a:p>
          <a:p>
            <a:pPr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SzTx/>
            </a:pPr>
            <a:r>
              <a:rPr lang="en-US" altLang="zh-CN" sz="2400" smtClean="0"/>
              <a:t>XHTML</a:t>
            </a:r>
            <a:r>
              <a:rPr lang="zh-CN" altLang="en-US" sz="2400" smtClean="0"/>
              <a:t>与</a:t>
            </a:r>
            <a:r>
              <a:rPr lang="en-US" altLang="zh-CN" sz="2400" smtClean="0"/>
              <a:t>HTML4.01</a:t>
            </a:r>
            <a:r>
              <a:rPr lang="zh-CN" altLang="en-US" sz="2400" smtClean="0"/>
              <a:t>几乎完全一样</a:t>
            </a:r>
            <a:endParaRPr lang="en-US" altLang="zh-CN" sz="2400" smtClean="0"/>
          </a:p>
          <a:p>
            <a:pPr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SzTx/>
            </a:pPr>
            <a:r>
              <a:rPr lang="en-US" altLang="zh-CN" sz="2400" smtClean="0"/>
              <a:t>XHTML</a:t>
            </a:r>
            <a:r>
              <a:rPr lang="zh-CN" altLang="en-US" sz="2400" smtClean="0"/>
              <a:t>是更严格更纯净的</a:t>
            </a:r>
            <a:r>
              <a:rPr lang="en-US" altLang="zh-CN" sz="2400" smtClean="0"/>
              <a:t>HTML</a:t>
            </a:r>
            <a:r>
              <a:rPr lang="zh-CN" altLang="en-US" sz="2400" smtClean="0"/>
              <a:t>版本</a:t>
            </a:r>
            <a:endParaRPr lang="en-US" altLang="zh-CN" sz="2400" smtClean="0"/>
          </a:p>
          <a:p>
            <a:pPr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SzTx/>
            </a:pPr>
            <a:r>
              <a:rPr lang="en-US" altLang="zh-CN" sz="2400" smtClean="0"/>
              <a:t>XHTML</a:t>
            </a:r>
            <a:r>
              <a:rPr lang="zh-CN" altLang="en-US" sz="2400" smtClean="0"/>
              <a:t>是作为一种</a:t>
            </a:r>
            <a:r>
              <a:rPr lang="en-US" altLang="zh-CN" sz="2400" smtClean="0"/>
              <a:t>XML</a:t>
            </a:r>
            <a:r>
              <a:rPr lang="zh-CN" altLang="en-US" sz="2400" smtClean="0"/>
              <a:t>应用重新定义的</a:t>
            </a:r>
            <a:r>
              <a:rPr lang="en-US" altLang="zh-CN" sz="2400" smtClean="0"/>
              <a:t>HTML</a:t>
            </a:r>
          </a:p>
          <a:p>
            <a:pPr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SzTx/>
            </a:pPr>
            <a:r>
              <a:rPr lang="zh-CN" altLang="en-US" sz="2400" smtClean="0"/>
              <a:t>另外一个</a:t>
            </a:r>
            <a:r>
              <a:rPr lang="en-US" altLang="zh-CN" sz="2400" smtClean="0"/>
              <a:t>WHAT</a:t>
            </a:r>
            <a:r>
              <a:rPr lang="zh-CN" altLang="en-US" sz="2400" smtClean="0"/>
              <a:t>工作组开发基于</a:t>
            </a:r>
            <a:r>
              <a:rPr lang="en-US" altLang="zh-CN" sz="2400" smtClean="0"/>
              <a:t>HTML</a:t>
            </a:r>
            <a:r>
              <a:rPr lang="zh-CN" altLang="en-US" sz="2400" smtClean="0"/>
              <a:t>新版本</a:t>
            </a:r>
            <a:endParaRPr lang="en-US" altLang="zh-CN" sz="2400" smtClean="0"/>
          </a:p>
          <a:p>
            <a:pPr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SzTx/>
            </a:pPr>
            <a:r>
              <a:rPr lang="zh-CN" altLang="en-US" sz="2400" smtClean="0"/>
              <a:t>后来两个组织合作，共同推出</a:t>
            </a:r>
            <a:r>
              <a:rPr lang="en-US" altLang="zh-CN" sz="2400" smtClean="0"/>
              <a:t>HTML5</a:t>
            </a:r>
          </a:p>
          <a:p>
            <a:pPr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SzTx/>
            </a:pPr>
            <a:endParaRPr lang="en-US" altLang="zh-CN" sz="2400"/>
          </a:p>
          <a:p>
            <a:pPr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SzTx/>
            </a:pPr>
            <a:endParaRPr lang="en-US" altLang="zh-CN" sz="2400" smtClean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58" y="300022"/>
            <a:ext cx="8229600" cy="9144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600" kern="0" smtClean="0">
                <a:solidFill>
                  <a:srgbClr val="0000FF"/>
                </a:solidFill>
                <a:ea typeface="黑体"/>
              </a:rPr>
              <a:t>2.6 </a:t>
            </a:r>
            <a:r>
              <a:rPr lang="zh-CN" altLang="en-US" sz="3600" kern="0" smtClean="0">
                <a:solidFill>
                  <a:srgbClr val="0000FF"/>
                </a:solidFill>
                <a:ea typeface="黑体"/>
              </a:rPr>
              <a:t>超链接</a:t>
            </a:r>
            <a:endParaRPr lang="zh-CN" altLang="en-US" sz="3600" kern="0" dirty="0">
              <a:solidFill>
                <a:srgbClr val="0000FF"/>
              </a:solidFill>
              <a:ea typeface="黑体"/>
            </a:endParaRPr>
          </a:p>
        </p:txBody>
      </p:sp>
      <p:sp>
        <p:nvSpPr>
          <p:cNvPr id="8" name="内容占位符 5"/>
          <p:cNvSpPr txBox="1">
            <a:spLocks/>
          </p:cNvSpPr>
          <p:nvPr/>
        </p:nvSpPr>
        <p:spPr>
          <a:xfrm>
            <a:off x="642910" y="1161560"/>
            <a:ext cx="8715436" cy="509985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lvl="0" indent="-342900">
              <a:lnSpc>
                <a:spcPct val="120000"/>
              </a:lnSpc>
              <a:spcAft>
                <a:spcPct val="10000"/>
              </a:spcAft>
            </a:pPr>
            <a:r>
              <a:rPr lang="en-US" altLang="zh-CN" sz="2400" kern="0" smtClean="0">
                <a:solidFill>
                  <a:srgbClr val="0000FF"/>
                </a:solidFill>
                <a:ea typeface="黑体"/>
              </a:rPr>
              <a:t>3.target</a:t>
            </a:r>
            <a:r>
              <a:rPr lang="zh-CN" altLang="en-US" sz="2400" kern="0" smtClean="0">
                <a:solidFill>
                  <a:srgbClr val="0000FF"/>
                </a:solidFill>
                <a:ea typeface="黑体"/>
              </a:rPr>
              <a:t>属性</a:t>
            </a:r>
            <a:endParaRPr lang="en-US" altLang="zh-CN" sz="2400" kern="0" smtClean="0">
              <a:solidFill>
                <a:srgbClr val="0000FF"/>
              </a:solidFill>
              <a:ea typeface="黑体"/>
            </a:endParaRPr>
          </a:p>
          <a:p>
            <a:pPr marL="742950" lvl="1" indent="-382588" algn="l">
              <a:spcBef>
                <a:spcPct val="10000"/>
              </a:spcBef>
            </a:pP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target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属性指定超链接目标的打开窗口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  <a:p>
            <a:pPr marL="723900" lvl="1" indent="-363538" algn="l">
              <a:spcBef>
                <a:spcPct val="10000"/>
              </a:spcBef>
              <a:buSzPct val="95000"/>
              <a:buFont typeface="Wingdings" pitchFamily="2" charset="2"/>
              <a:buChar char="p"/>
            </a:pP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_self     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本地窗口打开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(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默认值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)</a:t>
            </a:r>
          </a:p>
          <a:p>
            <a:pPr marL="723900" lvl="1" indent="-363538" algn="l">
              <a:spcBef>
                <a:spcPct val="10000"/>
              </a:spcBef>
              <a:buSzPct val="95000"/>
              <a:buFont typeface="Wingdings" pitchFamily="2" charset="2"/>
              <a:buChar char="p"/>
            </a:pP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_</a:t>
            </a:r>
            <a:r>
              <a:rPr lang="en-US" altLang="zh-CN" sz="2200" smtClean="0">
                <a:latin typeface="Consolas"/>
                <a:ea typeface="宋体"/>
                <a:sym typeface="Consolas"/>
              </a:rPr>
              <a:t>blank    </a:t>
            </a:r>
            <a:r>
              <a:rPr lang="zh-CN" altLang="en-US" sz="2200" smtClean="0">
                <a:latin typeface="Consolas"/>
                <a:ea typeface="宋体"/>
                <a:sym typeface="Consolas"/>
              </a:rPr>
              <a:t>在新窗口打开</a:t>
            </a:r>
            <a:endParaRPr lang="en-US" altLang="zh-CN" sz="2200" smtClean="0">
              <a:latin typeface="Consolas"/>
              <a:ea typeface="宋体"/>
              <a:sym typeface="Consolas"/>
            </a:endParaRPr>
          </a:p>
          <a:p>
            <a:pPr marL="723900" lvl="1" indent="-363538" algn="l">
              <a:spcBef>
                <a:spcPct val="10000"/>
              </a:spcBef>
              <a:buSzPct val="95000"/>
              <a:buFont typeface="Wingdings" pitchFamily="2" charset="2"/>
              <a:buChar char="p"/>
            </a:pP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_parent   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当前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frame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的父级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frame(FRAMESET parent)</a:t>
            </a:r>
          </a:p>
          <a:p>
            <a:pPr marL="723900" lvl="1" indent="-363538" algn="l">
              <a:spcBef>
                <a:spcPct val="10000"/>
              </a:spcBef>
              <a:buSzPct val="95000"/>
              <a:buFont typeface="Wingdings" pitchFamily="2" charset="2"/>
              <a:buChar char="p"/>
            </a:pP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_top      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当前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frame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的最顶级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frame</a:t>
            </a:r>
          </a:p>
          <a:p>
            <a:pPr marL="723900" lvl="1" indent="-363538" algn="l">
              <a:spcBef>
                <a:spcPct val="10000"/>
              </a:spcBef>
              <a:buSzPct val="95000"/>
              <a:buFont typeface="Wingdings" pitchFamily="2" charset="2"/>
              <a:buChar char="p"/>
            </a:pP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窗口名字  </a:t>
            </a:r>
            <a:r>
              <a:rPr lang="zh-CN" altLang="en-US" sz="14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已打开的某个有名字的窗口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(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没有则新建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)</a:t>
            </a:r>
            <a:endParaRPr lang="en-US" altLang="zh-CN" sz="2200" smtClean="0">
              <a:latin typeface="Consolas"/>
              <a:ea typeface="宋体"/>
              <a:sym typeface="Consolas"/>
            </a:endParaRPr>
          </a:p>
          <a:p>
            <a:pPr marL="742950" lvl="1" indent="-382588" algn="l">
              <a:spcBef>
                <a:spcPct val="40000"/>
              </a:spcBef>
              <a:spcAft>
                <a:spcPct val="10000"/>
              </a:spcAft>
            </a:pP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例：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  <a:p>
            <a:pPr marL="742950" lvl="1" indent="-382588" algn="l">
              <a:spcAft>
                <a:spcPct val="10000"/>
              </a:spcAft>
            </a:pP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&lt;p&gt; </a:t>
            </a:r>
          </a:p>
          <a:p>
            <a:pPr marL="742950" lvl="1" indent="-382588" algn="l"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&lt;a href="http://g.cn" </a:t>
            </a:r>
            <a:r>
              <a:rPr lang="en-US" altLang="zh-CN" sz="2000" kern="0" smtClean="0">
                <a:solidFill>
                  <a:srgbClr val="F80000"/>
                </a:solidFill>
                <a:latin typeface="Consolas"/>
                <a:ea typeface="宋体"/>
                <a:sym typeface="Consolas"/>
              </a:rPr>
              <a:t>target</a:t>
            </a: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="_self"&gt;</a:t>
            </a:r>
            <a:r>
              <a:rPr lang="zh-CN" altLang="en-US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计算科学学院</a:t>
            </a: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&lt;/a&gt;</a:t>
            </a:r>
          </a:p>
          <a:p>
            <a:pPr marL="742950" lvl="1" indent="-382588" algn="l"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&lt;a href="http://g.cn" </a:t>
            </a:r>
            <a:r>
              <a:rPr lang="en-US" altLang="zh-CN" sz="2000" kern="0" smtClean="0">
                <a:solidFill>
                  <a:srgbClr val="F80000"/>
                </a:solidFill>
                <a:latin typeface="Consolas"/>
                <a:ea typeface="宋体"/>
                <a:sym typeface="Consolas"/>
              </a:rPr>
              <a:t>target</a:t>
            </a: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="_blank"&gt;</a:t>
            </a:r>
            <a:r>
              <a:rPr lang="zh-CN" altLang="en-US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计算科学学院</a:t>
            </a: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&lt;/a&gt;</a:t>
            </a:r>
          </a:p>
          <a:p>
            <a:pPr marL="742950" lvl="1" indent="-382588" algn="l"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&lt;a href="http://g.cn" </a:t>
            </a:r>
            <a:r>
              <a:rPr lang="en-US" altLang="zh-CN" sz="2000" kern="0" smtClean="0">
                <a:solidFill>
                  <a:srgbClr val="F80000"/>
                </a:solidFill>
                <a:latin typeface="Consolas"/>
                <a:ea typeface="宋体"/>
                <a:sym typeface="Consolas"/>
              </a:rPr>
              <a:t>target</a:t>
            </a: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="myName"&gt;</a:t>
            </a:r>
            <a:r>
              <a:rPr lang="zh-CN" altLang="en-US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计算科学学院</a:t>
            </a: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&lt;/a&gt;</a:t>
            </a:r>
          </a:p>
          <a:p>
            <a:pPr marL="742950" lvl="1" indent="-382588" algn="l"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&lt;/p&gt;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</p:txBody>
      </p:sp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57884" y="-1"/>
            <a:ext cx="3286116" cy="1814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5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5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5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5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25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5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58" y="300022"/>
            <a:ext cx="8229600" cy="9144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600" kern="0" smtClean="0">
                <a:solidFill>
                  <a:srgbClr val="0000FF"/>
                </a:solidFill>
                <a:ea typeface="黑体"/>
              </a:rPr>
              <a:t>2.6 </a:t>
            </a:r>
            <a:r>
              <a:rPr lang="zh-CN" altLang="en-US" sz="3600" kern="0" smtClean="0">
                <a:solidFill>
                  <a:srgbClr val="0000FF"/>
                </a:solidFill>
                <a:ea typeface="黑体"/>
              </a:rPr>
              <a:t>超链接</a:t>
            </a:r>
            <a:endParaRPr lang="zh-CN" altLang="en-US" sz="3600" kern="0" dirty="0">
              <a:solidFill>
                <a:srgbClr val="0000FF"/>
              </a:solidFill>
              <a:ea typeface="黑体"/>
            </a:endParaRPr>
          </a:p>
        </p:txBody>
      </p:sp>
      <p:sp>
        <p:nvSpPr>
          <p:cNvPr id="8" name="内容占位符 5"/>
          <p:cNvSpPr txBox="1">
            <a:spLocks/>
          </p:cNvSpPr>
          <p:nvPr/>
        </p:nvSpPr>
        <p:spPr>
          <a:xfrm>
            <a:off x="642910" y="1161560"/>
            <a:ext cx="8215370" cy="544149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400" kern="0" smtClean="0">
                <a:solidFill>
                  <a:srgbClr val="0000FF"/>
                </a:solidFill>
                <a:ea typeface="黑体"/>
              </a:rPr>
              <a:t>4.</a:t>
            </a:r>
            <a:r>
              <a:rPr lang="zh-CN" altLang="en-US" sz="2400" kern="0" smtClean="0">
                <a:solidFill>
                  <a:srgbClr val="0000FF"/>
                </a:solidFill>
                <a:ea typeface="黑体"/>
              </a:rPr>
              <a:t>图片的链接</a:t>
            </a:r>
            <a:endParaRPr lang="en-US" altLang="zh-CN" sz="2400" kern="0" smtClean="0">
              <a:solidFill>
                <a:srgbClr val="0000FF"/>
              </a:solidFill>
              <a:ea typeface="黑体"/>
            </a:endParaRPr>
          </a:p>
          <a:p>
            <a:pPr marL="742950" lvl="1" indent="-742950" algn="l">
              <a:spcBef>
                <a:spcPct val="10000"/>
              </a:spcBef>
            </a:pP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&lt;p&gt; </a:t>
            </a:r>
          </a:p>
          <a:p>
            <a:pPr marL="742950" lvl="1" indent="-742950" algn="l">
              <a:spcBef>
                <a:spcPct val="10000"/>
              </a:spcBef>
            </a:pP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&lt;a href="abc.html"&gt;&lt;</a:t>
            </a:r>
            <a:r>
              <a:rPr lang="en-US" altLang="zh-CN" sz="2000" kern="0" smtClean="0">
                <a:solidFill>
                  <a:srgbClr val="F80000"/>
                </a:solidFill>
                <a:latin typeface="Consolas"/>
                <a:ea typeface="宋体"/>
                <a:sym typeface="Consolas"/>
              </a:rPr>
              <a:t>img </a:t>
            </a: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src="abc.jpg"/&gt;&lt;/a&gt;</a:t>
            </a:r>
          </a:p>
          <a:p>
            <a:pPr marL="742950" lvl="1" indent="-742950" algn="l">
              <a:spcBef>
                <a:spcPct val="10000"/>
              </a:spcBef>
            </a:pP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&lt;/p&gt;</a:t>
            </a:r>
            <a:endParaRPr lang="en-US" altLang="zh-CN" sz="2400" kern="0" smtClean="0">
              <a:solidFill>
                <a:schemeClr val="tx1"/>
              </a:solidFill>
            </a:endParaRPr>
          </a:p>
          <a:p>
            <a:pPr marL="342900" indent="-342900">
              <a:spcBef>
                <a:spcPct val="70000"/>
              </a:spcBef>
            </a:pPr>
            <a:r>
              <a:rPr lang="en-US" altLang="zh-CN" sz="2400" kern="0" smtClean="0">
                <a:solidFill>
                  <a:srgbClr val="0000FF"/>
                </a:solidFill>
              </a:rPr>
              <a:t>5.Email</a:t>
            </a:r>
            <a:r>
              <a:rPr lang="zh-CN" altLang="en-US" sz="2400" kern="0" smtClean="0">
                <a:solidFill>
                  <a:srgbClr val="0000FF"/>
                </a:solidFill>
              </a:rPr>
              <a:t>链接</a:t>
            </a:r>
            <a:endParaRPr lang="en-US" altLang="zh-CN" sz="2400" kern="0" smtClean="0">
              <a:solidFill>
                <a:srgbClr val="0000FF"/>
              </a:solidFill>
            </a:endParaRPr>
          </a:p>
          <a:p>
            <a:pPr marL="342900" indent="-342900"/>
            <a:r>
              <a:rPr lang="en-US" altLang="zh-CN" sz="2000" kern="0" smtClean="0">
                <a:solidFill>
                  <a:schemeClr val="tx1"/>
                </a:solidFill>
              </a:rPr>
              <a:t>   &lt;p&gt;</a:t>
            </a:r>
            <a:br>
              <a:rPr lang="en-US" altLang="zh-CN" sz="2000" kern="0" smtClean="0">
                <a:solidFill>
                  <a:schemeClr val="tx1"/>
                </a:solidFill>
              </a:rPr>
            </a:br>
            <a:r>
              <a:rPr lang="en-US" altLang="zh-CN" sz="2000" kern="0" smtClean="0">
                <a:solidFill>
                  <a:schemeClr val="tx1"/>
                </a:solidFill>
              </a:rPr>
              <a:t>   </a:t>
            </a:r>
            <a:r>
              <a:rPr lang="pt-BR" altLang="zh-CN" sz="2000" kern="0" smtClean="0">
                <a:solidFill>
                  <a:schemeClr val="tx1"/>
                </a:solidFill>
              </a:rPr>
              <a:t>&lt;a href="</a:t>
            </a:r>
            <a:r>
              <a:rPr lang="pt-BR" altLang="zh-CN" sz="2000" kern="0" smtClean="0">
                <a:solidFill>
                  <a:srgbClr val="F80000"/>
                </a:solidFill>
              </a:rPr>
              <a:t>mailto</a:t>
            </a:r>
            <a:r>
              <a:rPr lang="pt-BR" altLang="zh-CN" sz="2000" kern="0" smtClean="0">
                <a:solidFill>
                  <a:schemeClr val="tx1"/>
                </a:solidFill>
              </a:rPr>
              <a:t>:email@zhku.edu.cn"&gt;</a:t>
            </a:r>
          </a:p>
          <a:p>
            <a:pPr marL="342900" indent="-342900"/>
            <a:r>
              <a:rPr lang="pt-BR" altLang="zh-CN" sz="2000" kern="0" smtClean="0">
                <a:solidFill>
                  <a:schemeClr val="tx1"/>
                </a:solidFill>
              </a:rPr>
              <a:t>        </a:t>
            </a:r>
            <a:r>
              <a:rPr lang="zh-CN" altLang="pt-BR" sz="2000" kern="0" smtClean="0">
                <a:solidFill>
                  <a:schemeClr val="tx1"/>
                </a:solidFill>
              </a:rPr>
              <a:t>联系我们</a:t>
            </a:r>
            <a:r>
              <a:rPr lang="pt-BR" altLang="zh-CN" sz="2000" kern="0" smtClean="0">
                <a:solidFill>
                  <a:schemeClr val="tx1"/>
                </a:solidFill>
              </a:rPr>
              <a:t>&lt;/a&gt;</a:t>
            </a:r>
            <a:r>
              <a:rPr lang="en-US" altLang="zh-CN" sz="2000" kern="0" smtClean="0">
                <a:solidFill>
                  <a:schemeClr val="tx1"/>
                </a:solidFill>
              </a:rPr>
              <a:t>  </a:t>
            </a:r>
          </a:p>
          <a:p>
            <a:pPr marL="342900" indent="-342900"/>
            <a:r>
              <a:rPr lang="en-US" altLang="zh-CN" sz="2000" kern="0" smtClean="0">
                <a:solidFill>
                  <a:schemeClr val="tx1"/>
                </a:solidFill>
              </a:rPr>
              <a:t>      </a:t>
            </a:r>
            <a:r>
              <a:rPr lang="pt-BR" altLang="zh-CN" sz="2000" kern="0" smtClean="0">
                <a:solidFill>
                  <a:schemeClr val="tx1"/>
                </a:solidFill>
              </a:rPr>
              <a:t>&lt;a href="</a:t>
            </a:r>
            <a:r>
              <a:rPr lang="pt-BR" altLang="zh-CN" sz="2000" kern="0" smtClean="0">
                <a:solidFill>
                  <a:srgbClr val="F80000"/>
                </a:solidFill>
              </a:rPr>
              <a:t>mailto</a:t>
            </a:r>
            <a:r>
              <a:rPr lang="pt-BR" altLang="zh-CN" sz="2000" kern="0" smtClean="0">
                <a:solidFill>
                  <a:schemeClr val="tx1"/>
                </a:solidFill>
              </a:rPr>
              <a:t>:email@zhku.edu.cn?subject=</a:t>
            </a:r>
            <a:r>
              <a:rPr lang="zh-CN" altLang="pt-BR" sz="2000" kern="0" smtClean="0">
                <a:solidFill>
                  <a:schemeClr val="tx1"/>
                </a:solidFill>
              </a:rPr>
              <a:t>招生查询</a:t>
            </a:r>
            <a:r>
              <a:rPr lang="pt-BR" altLang="zh-CN" sz="2000" kern="0" smtClean="0">
                <a:solidFill>
                  <a:schemeClr val="tx1"/>
                </a:solidFill>
              </a:rPr>
              <a:t>"&gt;</a:t>
            </a:r>
          </a:p>
          <a:p>
            <a:pPr marL="342900" indent="-342900"/>
            <a:r>
              <a:rPr lang="pt-BR" altLang="zh-CN" sz="2000" kern="0" smtClean="0">
                <a:solidFill>
                  <a:schemeClr val="tx1"/>
                </a:solidFill>
              </a:rPr>
              <a:t>        </a:t>
            </a:r>
            <a:r>
              <a:rPr lang="zh-CN" altLang="pt-BR" sz="2000" kern="0" smtClean="0">
                <a:solidFill>
                  <a:schemeClr val="tx1"/>
                </a:solidFill>
              </a:rPr>
              <a:t>联系我们</a:t>
            </a:r>
            <a:r>
              <a:rPr lang="pt-BR" altLang="zh-CN" sz="2000" kern="0" smtClean="0">
                <a:solidFill>
                  <a:schemeClr val="tx1"/>
                </a:solidFill>
              </a:rPr>
              <a:t>&lt;/a&gt;</a:t>
            </a:r>
          </a:p>
          <a:p>
            <a:pPr marL="342900" indent="-342900"/>
            <a:r>
              <a:rPr lang="en-US" altLang="zh-CN" sz="2000" kern="0" smtClean="0">
                <a:solidFill>
                  <a:schemeClr val="tx1"/>
                </a:solidFill>
              </a:rPr>
              <a:t>   &lt;/p&gt;</a:t>
            </a:r>
          </a:p>
          <a:p>
            <a:pPr marL="342900" indent="-342900">
              <a:spcBef>
                <a:spcPct val="10000"/>
              </a:spcBef>
            </a:pPr>
            <a:endParaRPr lang="en-US" altLang="zh-CN" kern="0" smtClean="0">
              <a:solidFill>
                <a:schemeClr val="tx1"/>
              </a:solidFill>
            </a:endParaRPr>
          </a:p>
          <a:p>
            <a:pPr marL="342900" indent="-342900">
              <a:spcBef>
                <a:spcPct val="10000"/>
              </a:spcBef>
            </a:pPr>
            <a:r>
              <a:rPr lang="en-US" altLang="zh-CN" kern="0" smtClean="0">
                <a:solidFill>
                  <a:schemeClr val="tx1"/>
                </a:solidFill>
              </a:rPr>
              <a:t>   </a:t>
            </a:r>
            <a:r>
              <a:rPr lang="zh-CN" altLang="en-US" kern="0" smtClean="0">
                <a:solidFill>
                  <a:schemeClr val="tx1"/>
                </a:solidFill>
              </a:rPr>
              <a:t>将会弹出</a:t>
            </a:r>
            <a:r>
              <a:rPr lang="en-US" altLang="zh-CN" kern="0" smtClean="0">
                <a:solidFill>
                  <a:schemeClr val="tx1"/>
                </a:solidFill>
              </a:rPr>
              <a:t>Outlook</a:t>
            </a:r>
            <a:r>
              <a:rPr lang="zh-CN" altLang="en-US" kern="0" smtClean="0">
                <a:solidFill>
                  <a:schemeClr val="tx1"/>
                </a:solidFill>
              </a:rPr>
              <a:t>或默认邮件收发软件的写信界面，</a:t>
            </a:r>
            <a:r>
              <a:rPr lang="en-US" altLang="zh-CN" kern="0" smtClean="0">
                <a:solidFill>
                  <a:schemeClr val="tx1"/>
                </a:solidFill>
              </a:rPr>
              <a:t>   </a:t>
            </a:r>
          </a:p>
          <a:p>
            <a:pPr marL="342900" indent="-342900">
              <a:spcBef>
                <a:spcPct val="10000"/>
              </a:spcBef>
            </a:pPr>
            <a:r>
              <a:rPr lang="zh-CN" altLang="en-US" kern="0" smtClean="0">
                <a:solidFill>
                  <a:schemeClr val="tx1"/>
                </a:solidFill>
              </a:rPr>
              <a:t>   其中</a:t>
            </a:r>
            <a:r>
              <a:rPr lang="en-US" altLang="zh-CN" kern="0" smtClean="0">
                <a:solidFill>
                  <a:schemeClr val="tx1"/>
                </a:solidFill>
              </a:rPr>
              <a:t>subject</a:t>
            </a:r>
            <a:r>
              <a:rPr lang="zh-CN" altLang="en-US" kern="0" smtClean="0">
                <a:solidFill>
                  <a:schemeClr val="tx1"/>
                </a:solidFill>
              </a:rPr>
              <a:t>是</a:t>
            </a:r>
            <a:r>
              <a:rPr lang="en-US" altLang="zh-CN" kern="0" smtClean="0">
                <a:solidFill>
                  <a:schemeClr val="tx1"/>
                </a:solidFill>
              </a:rPr>
              <a:t>Email</a:t>
            </a:r>
            <a:r>
              <a:rPr lang="zh-CN" altLang="en-US" kern="0" smtClean="0">
                <a:solidFill>
                  <a:schemeClr val="tx1"/>
                </a:solidFill>
              </a:rPr>
              <a:t>的标题</a:t>
            </a:r>
            <a:r>
              <a:rPr lang="en-US" altLang="zh-CN" kern="0" smtClean="0">
                <a:solidFill>
                  <a:schemeClr val="tx1"/>
                </a:solidFill>
              </a:rPr>
              <a:t>, </a:t>
            </a:r>
            <a:r>
              <a:rPr lang="zh-CN" altLang="en-US" kern="0" smtClean="0">
                <a:solidFill>
                  <a:schemeClr val="tx1"/>
                </a:solidFill>
              </a:rPr>
              <a:t>可写可不写</a:t>
            </a:r>
            <a:r>
              <a:rPr lang="en-US" altLang="zh-CN" kern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spcBef>
                <a:spcPct val="10000"/>
              </a:spcBef>
            </a:pP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5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5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5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25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58" y="300022"/>
            <a:ext cx="8229600" cy="9144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600" kern="0" smtClean="0">
                <a:solidFill>
                  <a:srgbClr val="0000FF"/>
                </a:solidFill>
                <a:ea typeface="黑体"/>
              </a:rPr>
              <a:t>2.7 </a:t>
            </a:r>
            <a:r>
              <a:rPr lang="zh-CN" altLang="en-US" sz="3600" kern="0" smtClean="0">
                <a:solidFill>
                  <a:srgbClr val="0000FF"/>
                </a:solidFill>
                <a:ea typeface="黑体"/>
              </a:rPr>
              <a:t>列表</a:t>
            </a:r>
            <a:endParaRPr lang="zh-CN" altLang="en-US" sz="3600" kern="0" dirty="0">
              <a:solidFill>
                <a:srgbClr val="0000FF"/>
              </a:solidFill>
              <a:ea typeface="黑体"/>
            </a:endParaRPr>
          </a:p>
        </p:txBody>
      </p:sp>
      <p:sp>
        <p:nvSpPr>
          <p:cNvPr id="8" name="内容占位符 5"/>
          <p:cNvSpPr txBox="1">
            <a:spLocks/>
          </p:cNvSpPr>
          <p:nvPr/>
        </p:nvSpPr>
        <p:spPr>
          <a:xfrm>
            <a:off x="642910" y="1161560"/>
            <a:ext cx="8715436" cy="572156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lvl="0" indent="-342900">
              <a:lnSpc>
                <a:spcPct val="120000"/>
              </a:lnSpc>
              <a:spcAft>
                <a:spcPct val="10000"/>
              </a:spcAft>
            </a:pPr>
            <a:r>
              <a:rPr lang="en-US" altLang="zh-CN" sz="2400" kern="0" smtClean="0">
                <a:solidFill>
                  <a:srgbClr val="0000FF"/>
                </a:solidFill>
                <a:ea typeface="黑体"/>
              </a:rPr>
              <a:t>1.</a:t>
            </a:r>
            <a:r>
              <a:rPr lang="zh-CN" altLang="en-US" sz="2400" kern="0" smtClean="0">
                <a:solidFill>
                  <a:srgbClr val="F80000"/>
                </a:solidFill>
                <a:ea typeface="黑体"/>
              </a:rPr>
              <a:t>无</a:t>
            </a:r>
            <a:r>
              <a:rPr lang="zh-CN" altLang="en-US" sz="2400" kern="0" smtClean="0">
                <a:solidFill>
                  <a:srgbClr val="0000FF"/>
                </a:solidFill>
                <a:ea typeface="黑体"/>
              </a:rPr>
              <a:t>序列表标签</a:t>
            </a:r>
            <a:r>
              <a:rPr lang="en-US" altLang="zh-CN" sz="2400" kern="0" smtClean="0">
                <a:solidFill>
                  <a:srgbClr val="0000FF"/>
                </a:solidFill>
                <a:ea typeface="黑体"/>
              </a:rPr>
              <a:t>&lt;ul&gt;&lt;li&gt;</a:t>
            </a:r>
          </a:p>
          <a:p>
            <a:pPr marL="742950" lvl="1" indent="-382588" algn="l">
              <a:buFont typeface="Wingdings" pitchFamily="2" charset="2"/>
              <a:buChar char="p"/>
            </a:pP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type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属性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: disc(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默认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), circle, square</a:t>
            </a:r>
          </a:p>
          <a:p>
            <a:pPr marL="742950" lvl="1" indent="-382588" algn="l">
              <a:spcBef>
                <a:spcPct val="10000"/>
              </a:spcBef>
              <a:spcAft>
                <a:spcPct val="10000"/>
              </a:spcAft>
            </a:pP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  <a:hlinkClick r:id="rId2" action="ppaction://hlinkfile"/>
              </a:rPr>
              <a:t>例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：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  <a:p>
            <a:pPr marL="742950" lvl="1" indent="-382588" algn="l">
              <a:spcAft>
                <a:spcPct val="10000"/>
              </a:spcAft>
            </a:pP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&lt;h3&gt;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水果列表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&lt;/h3&gt;</a:t>
            </a:r>
          </a:p>
          <a:p>
            <a:pPr marL="742950" lvl="1" indent="-382588" algn="l"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</a:t>
            </a:r>
            <a:r>
              <a:rPr lang="en-US" altLang="zh-CN" sz="2000" kern="0" smtClean="0">
                <a:solidFill>
                  <a:srgbClr val="F80000"/>
                </a:solidFill>
                <a:latin typeface="Consolas"/>
                <a:ea typeface="宋体"/>
                <a:sym typeface="Consolas"/>
              </a:rPr>
              <a:t>ul</a:t>
            </a: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&gt; </a:t>
            </a:r>
          </a:p>
          <a:p>
            <a:pPr marL="742950" lvl="1" indent="-382588" algn="l"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&lt;</a:t>
            </a:r>
            <a:r>
              <a:rPr lang="en-US" altLang="zh-CN" sz="2000" kern="0" smtClean="0">
                <a:solidFill>
                  <a:srgbClr val="F80000"/>
                </a:solidFill>
                <a:latin typeface="Consolas"/>
                <a:ea typeface="宋体"/>
                <a:sym typeface="Consolas"/>
              </a:rPr>
              <a:t>li</a:t>
            </a: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&gt;</a:t>
            </a:r>
            <a:r>
              <a:rPr lang="zh-CN" altLang="en-US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苹果</a:t>
            </a: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&lt;/li&gt;</a:t>
            </a:r>
          </a:p>
          <a:p>
            <a:pPr marL="742950" lvl="1" indent="-382588" algn="l"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&lt;li&gt;</a:t>
            </a:r>
            <a:r>
              <a:rPr lang="zh-CN" altLang="en-US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雪梨</a:t>
            </a: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&lt;/li&gt;</a:t>
            </a:r>
          </a:p>
          <a:p>
            <a:pPr marL="742950" lvl="1" indent="-382588" algn="l"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&lt;li&gt;</a:t>
            </a:r>
            <a:r>
              <a:rPr lang="zh-CN" altLang="en-US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西瓜</a:t>
            </a: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&lt;/li&gt;</a:t>
            </a:r>
          </a:p>
          <a:p>
            <a:pPr marL="742950" lvl="1" indent="-382588" algn="l"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&lt;/ul&gt; </a:t>
            </a:r>
          </a:p>
          <a:p>
            <a:pPr marL="742950" lvl="1" indent="-382588" algn="l"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&lt;hr/&gt;</a:t>
            </a:r>
          </a:p>
          <a:p>
            <a:pPr marL="742950" lvl="1" indent="-382588" algn="l"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&lt;ul </a:t>
            </a:r>
            <a:r>
              <a:rPr lang="en-US" altLang="zh-CN" sz="2000" kern="0" smtClean="0">
                <a:solidFill>
                  <a:srgbClr val="F80000"/>
                </a:solidFill>
                <a:latin typeface="Consolas"/>
                <a:ea typeface="宋体"/>
                <a:sym typeface="Consolas"/>
              </a:rPr>
              <a:t>type="circle"</a:t>
            </a: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&gt; </a:t>
            </a:r>
          </a:p>
          <a:p>
            <a:pPr marL="742950" lvl="1" indent="-382588" algn="l"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&lt;li&gt;</a:t>
            </a:r>
            <a:r>
              <a:rPr lang="zh-CN" altLang="en-US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苹果</a:t>
            </a: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&lt;/li&gt;</a:t>
            </a:r>
          </a:p>
          <a:p>
            <a:pPr marL="742950" lvl="1" indent="-382588" algn="l"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&lt;li&gt;</a:t>
            </a:r>
            <a:r>
              <a:rPr lang="zh-CN" altLang="en-US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雪梨</a:t>
            </a: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&lt;/li&gt;</a:t>
            </a:r>
          </a:p>
          <a:p>
            <a:pPr marL="742950" lvl="1" indent="-382588" algn="l"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&lt;li </a:t>
            </a:r>
            <a:r>
              <a:rPr lang="en-US" altLang="zh-CN" sz="2000" kern="0" smtClean="0">
                <a:solidFill>
                  <a:srgbClr val="F80000"/>
                </a:solidFill>
                <a:latin typeface="Consolas"/>
                <a:ea typeface="宋体"/>
                <a:sym typeface="Consolas"/>
              </a:rPr>
              <a:t>type="square"</a:t>
            </a: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&gt;</a:t>
            </a:r>
            <a:r>
              <a:rPr lang="zh-CN" altLang="en-US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西瓜</a:t>
            </a: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&lt;/li&gt;</a:t>
            </a:r>
          </a:p>
          <a:p>
            <a:pPr marL="742950" lvl="1" indent="-382588" algn="l"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&lt;/ul&gt;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</p:txBody>
      </p:sp>
      <p:pic>
        <p:nvPicPr>
          <p:cNvPr id="1028" name="Picture 4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9322" y="2312257"/>
            <a:ext cx="2928958" cy="454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5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5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5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5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25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5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5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25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5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58" y="300022"/>
            <a:ext cx="8229600" cy="9144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600" kern="0" smtClean="0">
                <a:solidFill>
                  <a:srgbClr val="0000FF"/>
                </a:solidFill>
                <a:ea typeface="黑体"/>
              </a:rPr>
              <a:t>2.7 </a:t>
            </a:r>
            <a:r>
              <a:rPr lang="zh-CN" altLang="en-US" sz="3600" kern="0" smtClean="0">
                <a:solidFill>
                  <a:srgbClr val="0000FF"/>
                </a:solidFill>
                <a:ea typeface="黑体"/>
              </a:rPr>
              <a:t>列表</a:t>
            </a:r>
            <a:endParaRPr lang="zh-CN" altLang="en-US" sz="3600" kern="0" dirty="0">
              <a:solidFill>
                <a:srgbClr val="0000FF"/>
              </a:solidFill>
              <a:ea typeface="黑体"/>
            </a:endParaRPr>
          </a:p>
        </p:txBody>
      </p:sp>
      <p:sp>
        <p:nvSpPr>
          <p:cNvPr id="8" name="内容占位符 5"/>
          <p:cNvSpPr txBox="1">
            <a:spLocks/>
          </p:cNvSpPr>
          <p:nvPr/>
        </p:nvSpPr>
        <p:spPr>
          <a:xfrm>
            <a:off x="642910" y="1161560"/>
            <a:ext cx="8715436" cy="568463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lvl="0" indent="-342900">
              <a:lnSpc>
                <a:spcPct val="120000"/>
              </a:lnSpc>
              <a:spcAft>
                <a:spcPct val="10000"/>
              </a:spcAft>
            </a:pPr>
            <a:r>
              <a:rPr lang="en-US" altLang="zh-CN" sz="2400" kern="0" smtClean="0">
                <a:solidFill>
                  <a:srgbClr val="0000FF"/>
                </a:solidFill>
                <a:ea typeface="黑体"/>
              </a:rPr>
              <a:t>2.</a:t>
            </a:r>
            <a:r>
              <a:rPr lang="zh-CN" altLang="en-US" sz="2400" kern="0" smtClean="0">
                <a:solidFill>
                  <a:srgbClr val="F80000"/>
                </a:solidFill>
                <a:ea typeface="黑体"/>
              </a:rPr>
              <a:t>有</a:t>
            </a:r>
            <a:r>
              <a:rPr lang="zh-CN" altLang="en-US" sz="2400" kern="0" smtClean="0">
                <a:solidFill>
                  <a:srgbClr val="0000FF"/>
                </a:solidFill>
                <a:ea typeface="黑体"/>
              </a:rPr>
              <a:t>序列表标签</a:t>
            </a:r>
            <a:r>
              <a:rPr lang="en-US" altLang="zh-CN" sz="2400" kern="0" smtClean="0">
                <a:solidFill>
                  <a:srgbClr val="0000FF"/>
                </a:solidFill>
                <a:ea typeface="黑体"/>
              </a:rPr>
              <a:t>&lt;ol&gt;&lt;li&gt;</a:t>
            </a:r>
          </a:p>
          <a:p>
            <a:pPr marL="742950" lvl="1" indent="-382588" algn="l">
              <a:buFont typeface="Wingdings" pitchFamily="2" charset="2"/>
              <a:buChar char="p"/>
            </a:pP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type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属性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: 1(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默认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), A, a, I, i,</a:t>
            </a:r>
          </a:p>
          <a:p>
            <a:pPr marL="742950" lvl="1" indent="-382588" algn="l">
              <a:spcAft>
                <a:spcPct val="10000"/>
              </a:spcAft>
            </a:pP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例：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  <a:p>
            <a:pPr marL="742950" lvl="1" indent="-742950" algn="l">
              <a:spcBef>
                <a:spcPct val="10000"/>
              </a:spcBef>
            </a:pP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&lt;h3&gt;</a:t>
            </a:r>
            <a:r>
              <a:rPr lang="zh-CN" altLang="en-US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水果列表</a:t>
            </a: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&lt;/h3&gt;</a:t>
            </a:r>
          </a:p>
          <a:p>
            <a:pPr marL="742950" lvl="1" indent="-742950" algn="l">
              <a:spcBef>
                <a:spcPct val="10000"/>
              </a:spcBef>
            </a:pP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&lt;</a:t>
            </a:r>
            <a:r>
              <a:rPr lang="en-US" altLang="zh-CN" sz="2000" kern="0" smtClean="0">
                <a:solidFill>
                  <a:srgbClr val="F80000"/>
                </a:solidFill>
                <a:latin typeface="Consolas"/>
                <a:ea typeface="宋体"/>
                <a:sym typeface="Consolas"/>
              </a:rPr>
              <a:t>ol</a:t>
            </a: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&gt; </a:t>
            </a:r>
          </a:p>
          <a:p>
            <a:pPr marL="742950" lvl="1" indent="-742950" algn="l">
              <a:spcBef>
                <a:spcPct val="10000"/>
              </a:spcBef>
            </a:pP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&lt;</a:t>
            </a:r>
            <a:r>
              <a:rPr lang="en-US" altLang="zh-CN" sz="2000" kern="0" smtClean="0">
                <a:solidFill>
                  <a:srgbClr val="F80000"/>
                </a:solidFill>
                <a:latin typeface="Consolas"/>
                <a:ea typeface="宋体"/>
                <a:sym typeface="Consolas"/>
              </a:rPr>
              <a:t>li</a:t>
            </a: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&gt;</a:t>
            </a:r>
            <a:r>
              <a:rPr lang="zh-CN" altLang="en-US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苹果</a:t>
            </a: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&lt;/li&gt;</a:t>
            </a:r>
          </a:p>
          <a:p>
            <a:pPr marL="742950" lvl="1" indent="-742950" algn="l">
              <a:spcBef>
                <a:spcPct val="10000"/>
              </a:spcBef>
            </a:pP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&lt;li&gt;</a:t>
            </a:r>
            <a:r>
              <a:rPr lang="zh-CN" altLang="en-US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雪梨</a:t>
            </a: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&lt;/li&gt;</a:t>
            </a:r>
          </a:p>
          <a:p>
            <a:pPr marL="742950" lvl="1" indent="-742950" algn="l">
              <a:spcBef>
                <a:spcPct val="10000"/>
              </a:spcBef>
            </a:pP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&lt;li&gt;</a:t>
            </a:r>
            <a:r>
              <a:rPr lang="zh-CN" altLang="en-US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西瓜</a:t>
            </a: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&lt;/li&gt;</a:t>
            </a:r>
          </a:p>
          <a:p>
            <a:pPr marL="742950" lvl="1" indent="-742950" algn="l">
              <a:spcBef>
                <a:spcPct val="10000"/>
              </a:spcBef>
            </a:pP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&lt;/ol&gt;</a:t>
            </a:r>
          </a:p>
          <a:p>
            <a:pPr marL="742950" lvl="1" indent="-742950" algn="l">
              <a:spcBef>
                <a:spcPct val="10000"/>
              </a:spcBef>
            </a:pPr>
            <a:r>
              <a:rPr lang="it-IT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&lt;hr/&gt;		</a:t>
            </a:r>
          </a:p>
          <a:p>
            <a:pPr marL="742950" lvl="1" indent="-742950" algn="l">
              <a:spcBef>
                <a:spcPct val="10000"/>
              </a:spcBef>
            </a:pPr>
            <a:r>
              <a:rPr lang="it-IT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&lt;h3&gt;</a:t>
            </a:r>
            <a:r>
              <a:rPr lang="zh-CN" altLang="it-IT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水果列表</a:t>
            </a:r>
            <a:r>
              <a:rPr lang="it-IT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&lt;/h3&gt;</a:t>
            </a:r>
          </a:p>
          <a:p>
            <a:pPr marL="742950" lvl="1" indent="-742950" algn="l">
              <a:spcBef>
                <a:spcPct val="10000"/>
              </a:spcBef>
            </a:pPr>
            <a:r>
              <a:rPr lang="it-IT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&lt;ol </a:t>
            </a:r>
            <a:r>
              <a:rPr lang="it-IT" altLang="zh-CN" sz="2000" kern="0" smtClean="0">
                <a:solidFill>
                  <a:srgbClr val="F80000"/>
                </a:solidFill>
                <a:latin typeface="Consolas"/>
                <a:ea typeface="宋体"/>
                <a:sym typeface="Consolas"/>
              </a:rPr>
              <a:t>type="A"</a:t>
            </a:r>
            <a:r>
              <a:rPr lang="it-IT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&gt; </a:t>
            </a:r>
          </a:p>
          <a:p>
            <a:pPr marL="742950" lvl="1" indent="-742950" algn="l">
              <a:spcBef>
                <a:spcPct val="10000"/>
              </a:spcBef>
            </a:pPr>
            <a:r>
              <a:rPr lang="it-IT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&lt;li&gt;</a:t>
            </a:r>
            <a:r>
              <a:rPr lang="zh-CN" altLang="it-IT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苹果</a:t>
            </a:r>
            <a:r>
              <a:rPr lang="it-IT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&lt;/li&gt;</a:t>
            </a:r>
          </a:p>
          <a:p>
            <a:pPr marL="742950" lvl="1" indent="-742950" algn="l">
              <a:spcBef>
                <a:spcPct val="10000"/>
              </a:spcBef>
            </a:pPr>
            <a:r>
              <a:rPr lang="it-IT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&lt;li&gt;</a:t>
            </a:r>
            <a:r>
              <a:rPr lang="zh-CN" altLang="it-IT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雪梨</a:t>
            </a:r>
            <a:r>
              <a:rPr lang="it-IT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&lt;/li&gt;</a:t>
            </a:r>
          </a:p>
          <a:p>
            <a:pPr marL="742950" lvl="1" indent="-742950" algn="l">
              <a:spcBef>
                <a:spcPct val="10000"/>
              </a:spcBef>
            </a:pPr>
            <a:r>
              <a:rPr lang="it-IT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&lt;li </a:t>
            </a:r>
            <a:r>
              <a:rPr lang="it-IT" altLang="zh-CN" sz="2000" kern="0" smtClean="0">
                <a:solidFill>
                  <a:srgbClr val="F80000"/>
                </a:solidFill>
                <a:latin typeface="Consolas"/>
                <a:ea typeface="宋体"/>
                <a:sym typeface="Consolas"/>
              </a:rPr>
              <a:t>type="i"</a:t>
            </a:r>
            <a:r>
              <a:rPr lang="it-IT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&gt;</a:t>
            </a:r>
            <a:r>
              <a:rPr lang="zh-CN" altLang="it-IT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西瓜</a:t>
            </a:r>
            <a:r>
              <a:rPr lang="it-IT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&lt;/li&gt;</a:t>
            </a:r>
          </a:p>
          <a:p>
            <a:pPr marL="742950" lvl="1" indent="-742950" algn="l">
              <a:spcBef>
                <a:spcPct val="10000"/>
              </a:spcBef>
            </a:pPr>
            <a:r>
              <a:rPr lang="it-IT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&lt;/ol&gt;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</p:txBody>
      </p:sp>
      <p:pic>
        <p:nvPicPr>
          <p:cNvPr id="1027" name="Picture 3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72132" y="2285991"/>
            <a:ext cx="2420955" cy="4357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5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5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5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5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25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5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5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25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5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25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25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58" y="300022"/>
            <a:ext cx="8229600" cy="9144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600" kern="0" smtClean="0">
                <a:solidFill>
                  <a:srgbClr val="0000FF"/>
                </a:solidFill>
                <a:ea typeface="黑体"/>
              </a:rPr>
              <a:t>2.7 </a:t>
            </a:r>
            <a:r>
              <a:rPr lang="zh-CN" altLang="en-US" sz="3600" kern="0" smtClean="0">
                <a:solidFill>
                  <a:srgbClr val="0000FF"/>
                </a:solidFill>
                <a:ea typeface="黑体"/>
              </a:rPr>
              <a:t>列表</a:t>
            </a:r>
            <a:endParaRPr lang="zh-CN" altLang="en-US" sz="3600" kern="0" dirty="0">
              <a:solidFill>
                <a:srgbClr val="0000FF"/>
              </a:solidFill>
              <a:ea typeface="黑体"/>
            </a:endParaRPr>
          </a:p>
        </p:txBody>
      </p:sp>
      <p:sp>
        <p:nvSpPr>
          <p:cNvPr id="8" name="内容占位符 5"/>
          <p:cNvSpPr txBox="1">
            <a:spLocks/>
          </p:cNvSpPr>
          <p:nvPr/>
        </p:nvSpPr>
        <p:spPr>
          <a:xfrm>
            <a:off x="642910" y="1161560"/>
            <a:ext cx="5429288" cy="562000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lvl="0" indent="-342900">
              <a:lnSpc>
                <a:spcPct val="120000"/>
              </a:lnSpc>
              <a:spcAft>
                <a:spcPct val="10000"/>
              </a:spcAft>
            </a:pPr>
            <a:r>
              <a:rPr lang="en-US" altLang="zh-CN" sz="2400" kern="0" smtClean="0">
                <a:solidFill>
                  <a:srgbClr val="0000FF"/>
                </a:solidFill>
                <a:ea typeface="黑体"/>
              </a:rPr>
              <a:t>3.</a:t>
            </a:r>
            <a:r>
              <a:rPr lang="zh-CN" altLang="en-US" sz="2400" kern="0" smtClean="0">
                <a:solidFill>
                  <a:srgbClr val="0000FF"/>
                </a:solidFill>
                <a:ea typeface="黑体"/>
              </a:rPr>
              <a:t>列表的</a:t>
            </a:r>
            <a:r>
              <a:rPr lang="zh-CN" altLang="en-US" sz="2400" kern="0" smtClean="0">
                <a:solidFill>
                  <a:srgbClr val="F80000"/>
                </a:solidFill>
                <a:ea typeface="黑体"/>
              </a:rPr>
              <a:t>嵌套</a:t>
            </a:r>
            <a:endParaRPr lang="en-US" altLang="zh-CN" sz="2400" kern="0" smtClean="0">
              <a:solidFill>
                <a:srgbClr val="F80000"/>
              </a:solidFill>
              <a:ea typeface="黑体"/>
            </a:endParaRPr>
          </a:p>
          <a:p>
            <a:pPr marL="742950" lvl="1" indent="-382588" algn="l"/>
            <a:r>
              <a:rPr lang="zh-CN" altLang="en-US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例：</a:t>
            </a:r>
            <a:endParaRPr lang="en-US" altLang="zh-CN" sz="20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  <a:p>
            <a:pPr marL="742950" lvl="1" indent="-382588" algn="l"/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&lt;h3&gt;</a:t>
            </a:r>
            <a:r>
              <a:rPr lang="zh-CN" altLang="en-US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水果列表</a:t>
            </a: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&lt;/h3&gt;</a:t>
            </a:r>
          </a:p>
          <a:p>
            <a:pPr marL="742950" lvl="1" indent="-382588" algn="l"/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</a:t>
            </a:r>
            <a:r>
              <a:rPr lang="en-US" altLang="zh-CN" sz="2000" kern="0" smtClean="0">
                <a:solidFill>
                  <a:srgbClr val="F80000"/>
                </a:solidFill>
                <a:latin typeface="Consolas"/>
                <a:ea typeface="宋体"/>
                <a:sym typeface="Consolas"/>
              </a:rPr>
              <a:t>ol</a:t>
            </a: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&gt; </a:t>
            </a:r>
          </a:p>
          <a:p>
            <a:pPr marL="742950" lvl="1" indent="-382588" algn="l"/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&lt;</a:t>
            </a:r>
            <a:r>
              <a:rPr lang="en-US" altLang="zh-CN" sz="2000" kern="0" smtClean="0">
                <a:solidFill>
                  <a:srgbClr val="F80000"/>
                </a:solidFill>
                <a:latin typeface="Consolas"/>
                <a:ea typeface="宋体"/>
                <a:sym typeface="Consolas"/>
              </a:rPr>
              <a:t>li</a:t>
            </a: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&gt;</a:t>
            </a:r>
            <a:r>
              <a:rPr lang="zh-CN" altLang="en-US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苹果</a:t>
            </a:r>
            <a:endParaRPr lang="en-US" altLang="zh-CN" sz="20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  <a:p>
            <a:pPr marL="742950" lvl="1" indent="-382588" algn="l"/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&lt;</a:t>
            </a:r>
            <a:r>
              <a:rPr lang="en-US" altLang="zh-CN" sz="2000" kern="0" smtClean="0">
                <a:solidFill>
                  <a:srgbClr val="F80000"/>
                </a:solidFill>
                <a:latin typeface="Consolas"/>
                <a:ea typeface="宋体"/>
                <a:sym typeface="Consolas"/>
              </a:rPr>
              <a:t>ul</a:t>
            </a: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&gt;</a:t>
            </a:r>
          </a:p>
          <a:p>
            <a:pPr marL="742950" lvl="1" indent="-382588" algn="l"/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&lt;</a:t>
            </a:r>
            <a:r>
              <a:rPr lang="en-US" altLang="zh-CN" sz="2000" kern="0" smtClean="0">
                <a:solidFill>
                  <a:srgbClr val="F80000"/>
                </a:solidFill>
                <a:latin typeface="Consolas"/>
                <a:ea typeface="宋体"/>
                <a:sym typeface="Consolas"/>
              </a:rPr>
              <a:t>li</a:t>
            </a: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&gt;</a:t>
            </a:r>
            <a:r>
              <a:rPr lang="zh-CN" altLang="en-US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红苹果</a:t>
            </a: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&lt;/li&gt;</a:t>
            </a:r>
          </a:p>
          <a:p>
            <a:pPr marL="742950" lvl="1" indent="-382588" algn="l"/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&lt;li&gt;</a:t>
            </a:r>
            <a:r>
              <a:rPr lang="zh-CN" altLang="en-US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绿苹果</a:t>
            </a: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&lt;/li&gt;</a:t>
            </a:r>
          </a:p>
          <a:p>
            <a:pPr marL="742950" lvl="1" indent="-382588" algn="l"/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&lt;/ul&gt;</a:t>
            </a:r>
          </a:p>
          <a:p>
            <a:pPr marL="742950" lvl="1" indent="-382588" algn="l"/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&lt;/li&gt;</a:t>
            </a:r>
          </a:p>
          <a:p>
            <a:pPr marL="742950" lvl="1" indent="-382588" algn="l">
              <a:spcBef>
                <a:spcPct val="50000"/>
              </a:spcBef>
            </a:pP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&lt;li&gt;</a:t>
            </a:r>
            <a:r>
              <a:rPr lang="zh-CN" altLang="en-US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雪梨</a:t>
            </a:r>
            <a:endParaRPr lang="en-US" altLang="zh-CN" sz="20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  <a:p>
            <a:pPr marL="742950" lvl="1" indent="-382588" algn="l"/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&lt;ol&gt;</a:t>
            </a:r>
          </a:p>
          <a:p>
            <a:pPr marL="742950" lvl="1" indent="-382588" algn="l"/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&lt;li&gt;</a:t>
            </a:r>
            <a:r>
              <a:rPr lang="zh-CN" altLang="en-US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水晶梨</a:t>
            </a: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&lt;/li&gt;</a:t>
            </a:r>
          </a:p>
          <a:p>
            <a:pPr marL="742950" lvl="1" indent="-382588" algn="l"/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&lt;li&gt;</a:t>
            </a:r>
            <a:r>
              <a:rPr lang="zh-CN" altLang="en-US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大鸭梨</a:t>
            </a: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&lt;/li&gt;</a:t>
            </a:r>
          </a:p>
          <a:p>
            <a:pPr marL="742950" lvl="1" indent="-382588" algn="l"/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&lt;/ol&gt;</a:t>
            </a:r>
          </a:p>
          <a:p>
            <a:pPr marL="742950" lvl="1" indent="-382588" algn="l"/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&lt;/li&gt;</a:t>
            </a:r>
          </a:p>
          <a:p>
            <a:pPr marL="742950" lvl="1" indent="-382588" algn="l"/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&lt;/ol&gt;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</p:txBody>
      </p:sp>
      <p:pic>
        <p:nvPicPr>
          <p:cNvPr id="5123" name="Picture 3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0562" y="2285992"/>
            <a:ext cx="4152929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5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5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5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5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5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5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25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75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5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58" y="300022"/>
            <a:ext cx="8229600" cy="9144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600" kern="0" smtClean="0">
                <a:solidFill>
                  <a:srgbClr val="0000FF"/>
                </a:solidFill>
                <a:ea typeface="黑体"/>
              </a:rPr>
              <a:t>2.7 </a:t>
            </a:r>
            <a:r>
              <a:rPr lang="zh-CN" altLang="en-US" sz="3600" kern="0" smtClean="0">
                <a:solidFill>
                  <a:srgbClr val="0000FF"/>
                </a:solidFill>
                <a:ea typeface="黑体"/>
              </a:rPr>
              <a:t>列表</a:t>
            </a:r>
            <a:endParaRPr lang="zh-CN" altLang="en-US" sz="3600" kern="0" dirty="0">
              <a:solidFill>
                <a:srgbClr val="0000FF"/>
              </a:solidFill>
              <a:ea typeface="黑体"/>
            </a:endParaRPr>
          </a:p>
        </p:txBody>
      </p:sp>
      <p:sp>
        <p:nvSpPr>
          <p:cNvPr id="8" name="内容占位符 5"/>
          <p:cNvSpPr txBox="1">
            <a:spLocks/>
          </p:cNvSpPr>
          <p:nvPr/>
        </p:nvSpPr>
        <p:spPr>
          <a:xfrm>
            <a:off x="642910" y="1161560"/>
            <a:ext cx="4786346" cy="537377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lvl="0" indent="-342900">
              <a:lnSpc>
                <a:spcPct val="120000"/>
              </a:lnSpc>
              <a:spcAft>
                <a:spcPct val="10000"/>
              </a:spcAft>
            </a:pPr>
            <a:r>
              <a:rPr lang="en-US" altLang="zh-CN" sz="2400" kern="0" smtClean="0">
                <a:solidFill>
                  <a:srgbClr val="0000FF"/>
                </a:solidFill>
                <a:ea typeface="黑体"/>
              </a:rPr>
              <a:t>4.</a:t>
            </a:r>
            <a:r>
              <a:rPr lang="zh-CN" altLang="en-US" sz="2400" kern="0" smtClean="0">
                <a:solidFill>
                  <a:srgbClr val="0000FF"/>
                </a:solidFill>
                <a:ea typeface="黑体"/>
              </a:rPr>
              <a:t>定义列表</a:t>
            </a:r>
            <a:r>
              <a:rPr lang="en-US" altLang="zh-CN" sz="2400" kern="0" smtClean="0">
                <a:solidFill>
                  <a:srgbClr val="0000FF"/>
                </a:solidFill>
                <a:ea typeface="黑体"/>
              </a:rPr>
              <a:t>&lt;dl&gt;&lt;dt&gt;&lt;dd&gt;</a:t>
            </a:r>
          </a:p>
          <a:p>
            <a:pPr marL="742950" lvl="1" indent="-382588" algn="l"/>
            <a:r>
              <a:rPr lang="zh-CN" altLang="en-US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例：</a:t>
            </a:r>
            <a:endParaRPr lang="en-US" altLang="zh-CN" sz="20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  <a:p>
            <a:pPr marL="742950" lvl="1" indent="-382588" algn="l"/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&lt;h3&gt;</a:t>
            </a:r>
            <a:r>
              <a:rPr lang="zh-CN" altLang="en-US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水果列表</a:t>
            </a: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&lt;/h3&gt;</a:t>
            </a:r>
          </a:p>
          <a:p>
            <a:pPr marL="742950" lvl="1" indent="-382588" algn="l"/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</a:t>
            </a:r>
            <a:r>
              <a:rPr lang="en-US" altLang="zh-CN" sz="2000" kern="0" smtClean="0">
                <a:solidFill>
                  <a:srgbClr val="F80000"/>
                </a:solidFill>
                <a:latin typeface="Consolas"/>
                <a:ea typeface="宋体"/>
                <a:sym typeface="Consolas"/>
              </a:rPr>
              <a:t>dl</a:t>
            </a: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&gt; </a:t>
            </a:r>
          </a:p>
          <a:p>
            <a:pPr marL="742950" lvl="1" indent="-382588" algn="l"/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&lt;</a:t>
            </a:r>
            <a:r>
              <a:rPr lang="en-US" altLang="zh-CN" sz="2000" kern="0" smtClean="0">
                <a:solidFill>
                  <a:srgbClr val="F80000"/>
                </a:solidFill>
                <a:latin typeface="Consolas"/>
                <a:ea typeface="宋体"/>
                <a:sym typeface="Consolas"/>
              </a:rPr>
              <a:t>dt</a:t>
            </a: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&gt;</a:t>
            </a:r>
            <a:r>
              <a:rPr lang="zh-CN" altLang="en-US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苹果</a:t>
            </a: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&lt;/dt&gt;</a:t>
            </a:r>
          </a:p>
          <a:p>
            <a:pPr marL="742950" lvl="1" indent="-382588" algn="l"/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&lt;</a:t>
            </a:r>
            <a:r>
              <a:rPr lang="en-US" altLang="zh-CN" sz="2000" kern="0" smtClean="0">
                <a:solidFill>
                  <a:srgbClr val="F80000"/>
                </a:solidFill>
                <a:latin typeface="Consolas"/>
                <a:ea typeface="宋体"/>
                <a:sym typeface="Consolas"/>
              </a:rPr>
              <a:t>dd</a:t>
            </a: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&gt;</a:t>
            </a:r>
            <a:r>
              <a:rPr lang="zh-CN" altLang="en-US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落叶乔木，叶子椭圆形，花白色带有红晕。</a:t>
            </a: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&lt;/dd&gt;</a:t>
            </a:r>
          </a:p>
          <a:p>
            <a:pPr marL="742950" lvl="1" indent="-382588" algn="l">
              <a:spcBef>
                <a:spcPct val="30000"/>
              </a:spcBef>
            </a:pP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&lt;</a:t>
            </a:r>
            <a:r>
              <a:rPr lang="en-US" altLang="zh-CN" sz="2000" kern="0" smtClean="0">
                <a:solidFill>
                  <a:srgbClr val="0000FF"/>
                </a:solidFill>
                <a:latin typeface="Consolas"/>
                <a:ea typeface="宋体"/>
                <a:sym typeface="Consolas"/>
              </a:rPr>
              <a:t>dt</a:t>
            </a: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&gt;</a:t>
            </a:r>
            <a:r>
              <a:rPr lang="zh-CN" altLang="en-US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雪梨</a:t>
            </a: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&lt;/dt&gt;</a:t>
            </a:r>
          </a:p>
          <a:p>
            <a:pPr marL="742950" lvl="1" indent="-382588" algn="l"/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&lt;</a:t>
            </a:r>
            <a:r>
              <a:rPr lang="en-US" altLang="zh-CN" sz="2000" kern="0" smtClean="0">
                <a:solidFill>
                  <a:srgbClr val="0000FF"/>
                </a:solidFill>
                <a:latin typeface="Consolas"/>
                <a:ea typeface="宋体"/>
                <a:sym typeface="Consolas"/>
              </a:rPr>
              <a:t>dd</a:t>
            </a: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&gt;</a:t>
            </a:r>
            <a:r>
              <a:rPr lang="zh-CN" altLang="en-US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本意是一种常见的水果，具生津润燥、清热化痰之功效，特别适合秋天食用。</a:t>
            </a: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&lt;/dd&gt;</a:t>
            </a:r>
          </a:p>
          <a:p>
            <a:pPr marL="742950" lvl="1" indent="-382588" algn="l">
              <a:spcBef>
                <a:spcPct val="40000"/>
              </a:spcBef>
            </a:pP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&lt;</a:t>
            </a:r>
            <a:r>
              <a:rPr lang="en-US" altLang="zh-CN" sz="2000" kern="0" smtClean="0">
                <a:solidFill>
                  <a:srgbClr val="F80000"/>
                </a:solidFill>
                <a:latin typeface="Consolas"/>
                <a:ea typeface="宋体"/>
                <a:sym typeface="Consolas"/>
              </a:rPr>
              <a:t>dt</a:t>
            </a: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&gt;</a:t>
            </a:r>
            <a:r>
              <a:rPr lang="zh-CN" altLang="en-US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西瓜</a:t>
            </a: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&lt;/dt&gt;</a:t>
            </a:r>
          </a:p>
          <a:p>
            <a:pPr marL="742950" lvl="1" indent="-382588" algn="l"/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&lt;</a:t>
            </a:r>
            <a:r>
              <a:rPr lang="en-US" altLang="zh-CN" sz="2000" kern="0" smtClean="0">
                <a:solidFill>
                  <a:srgbClr val="F80000"/>
                </a:solidFill>
                <a:latin typeface="Consolas"/>
                <a:ea typeface="宋体"/>
                <a:sym typeface="Consolas"/>
              </a:rPr>
              <a:t>dd</a:t>
            </a: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&gt;</a:t>
            </a:r>
            <a:r>
              <a:rPr lang="zh-CN" altLang="en-US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属葫芦科，原产于非洲。西瓜是一种双子叶开花植物，形状像藤蔓，叶子呈羽毛状。</a:t>
            </a: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&lt;/dd&gt;</a:t>
            </a:r>
          </a:p>
          <a:p>
            <a:pPr marL="742950" lvl="1" indent="-382588" algn="l"/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&lt;/</a:t>
            </a:r>
            <a:r>
              <a:rPr lang="en-US" altLang="zh-CN" sz="2000" kern="0" smtClean="0">
                <a:solidFill>
                  <a:srgbClr val="F80000"/>
                </a:solidFill>
                <a:latin typeface="Consolas"/>
                <a:ea typeface="宋体"/>
                <a:sym typeface="Consolas"/>
              </a:rPr>
              <a:t>dl</a:t>
            </a: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&gt;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</p:txBody>
      </p:sp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72132" y="1857364"/>
            <a:ext cx="3428992" cy="4519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圆角矩形标注 1"/>
          <p:cNvSpPr/>
          <p:nvPr/>
        </p:nvSpPr>
        <p:spPr bwMode="auto">
          <a:xfrm>
            <a:off x="5796136" y="1090107"/>
            <a:ext cx="2790622" cy="551640"/>
          </a:xfrm>
          <a:prstGeom prst="wedgeRoundRectCallout">
            <a:avLst>
              <a:gd name="adj1" fmla="val -20898"/>
              <a:gd name="adj2" fmla="val 399745"/>
              <a:gd name="adj3" fmla="val 16667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i="0" u="none" strike="noStrike" cap="none" normalizeH="0" baseline="0" smtClean="0">
                <a:ln>
                  <a:noFill/>
                </a:ln>
                <a:solidFill>
                  <a:srgbClr val="F80000"/>
                </a:solidFill>
                <a:effectLst/>
                <a:ea typeface="黑体"/>
              </a:rPr>
              <a:t>在下方缩进显示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5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5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5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25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25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58" y="300022"/>
            <a:ext cx="8229600" cy="9144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600" kern="0" smtClean="0">
                <a:solidFill>
                  <a:srgbClr val="0000FF"/>
                </a:solidFill>
                <a:ea typeface="黑体"/>
              </a:rPr>
              <a:t>2.8 </a:t>
            </a:r>
            <a:r>
              <a:rPr lang="zh-CN" altLang="en-US" sz="3600" kern="0" smtClean="0">
                <a:solidFill>
                  <a:srgbClr val="0000FF"/>
                </a:solidFill>
                <a:ea typeface="黑体"/>
              </a:rPr>
              <a:t>表格</a:t>
            </a:r>
            <a:endParaRPr lang="zh-CN" altLang="en-US" sz="3600" kern="0" dirty="0">
              <a:solidFill>
                <a:srgbClr val="0000FF"/>
              </a:solidFill>
              <a:ea typeface="黑体"/>
            </a:endParaRPr>
          </a:p>
        </p:txBody>
      </p:sp>
      <p:sp>
        <p:nvSpPr>
          <p:cNvPr id="8" name="内容占位符 5"/>
          <p:cNvSpPr txBox="1">
            <a:spLocks/>
          </p:cNvSpPr>
          <p:nvPr/>
        </p:nvSpPr>
        <p:spPr>
          <a:xfrm>
            <a:off x="642910" y="1161560"/>
            <a:ext cx="8072494" cy="280692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lvl="0" indent="-342900">
              <a:lnSpc>
                <a:spcPct val="120000"/>
              </a:lnSpc>
              <a:spcAft>
                <a:spcPct val="10000"/>
              </a:spcAft>
            </a:pPr>
            <a:r>
              <a:rPr lang="en-US" altLang="zh-CN" sz="2400" kern="0" smtClean="0">
                <a:solidFill>
                  <a:srgbClr val="0000FF"/>
                </a:solidFill>
                <a:ea typeface="黑体"/>
              </a:rPr>
              <a:t>1.</a:t>
            </a:r>
            <a:r>
              <a:rPr lang="zh-CN" altLang="en-US" sz="2400" kern="0" smtClean="0">
                <a:solidFill>
                  <a:srgbClr val="0000FF"/>
                </a:solidFill>
                <a:ea typeface="黑体"/>
              </a:rPr>
              <a:t>基本表格标签</a:t>
            </a:r>
            <a:endParaRPr lang="en-US" altLang="zh-CN" sz="2400" kern="0" smtClean="0">
              <a:solidFill>
                <a:srgbClr val="0000FF"/>
              </a:solidFill>
              <a:ea typeface="黑体"/>
            </a:endParaRPr>
          </a:p>
          <a:p>
            <a:pPr marL="742950" lvl="1" indent="-382588" algn="l">
              <a:spcBef>
                <a:spcPct val="10000"/>
              </a:spcBef>
              <a:spcAft>
                <a:spcPct val="10000"/>
              </a:spcAft>
              <a:buFont typeface="Wingdings" pitchFamily="2" charset="2"/>
              <a:buChar char="p"/>
            </a:pP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表格是单元格构成的矩阵，单元格可以包含各种元素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  <a:p>
            <a:pPr marL="742950" lvl="1" indent="-382588" algn="l">
              <a:spcAft>
                <a:spcPct val="10000"/>
              </a:spcAft>
              <a:buFont typeface="Wingdings" pitchFamily="2" charset="2"/>
              <a:buChar char="p"/>
            </a:pP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&lt;table&gt;&lt;/table&gt; 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定义表格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  <a:p>
            <a:pPr marL="742950" lvl="1" indent="-382588" algn="l">
              <a:spcAft>
                <a:spcPct val="10000"/>
              </a:spcAft>
              <a:buFont typeface="Wingdings" pitchFamily="2" charset="2"/>
              <a:buChar char="p"/>
            </a:pP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&lt;tr&gt;&lt;/tr&gt; 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定义行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  <a:p>
            <a:pPr marL="742950" lvl="1" indent="-382588" algn="l">
              <a:spcAft>
                <a:spcPct val="10000"/>
              </a:spcAft>
              <a:buFont typeface="Wingdings" pitchFamily="2" charset="2"/>
              <a:buChar char="p"/>
            </a:pP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&lt;th&gt;&lt;/th&gt; 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定义表头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  <a:p>
            <a:pPr marL="742950" lvl="1" indent="-382588" algn="l">
              <a:spcAft>
                <a:spcPct val="10000"/>
              </a:spcAft>
              <a:buFont typeface="Wingdings" pitchFamily="2" charset="2"/>
              <a:buChar char="p"/>
            </a:pP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&lt;td&gt;&lt;/td&gt; 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定义单元格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  <a:p>
            <a:pPr marL="742950" lvl="1" indent="-382588" algn="l">
              <a:spcAft>
                <a:spcPct val="10000"/>
              </a:spcAft>
              <a:buFont typeface="Wingdings" pitchFamily="2" charset="2"/>
              <a:buChar char="p"/>
            </a:pP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&lt;caption&gt;&lt;/caption&gt; 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定义表格标题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00232" y="4071942"/>
            <a:ext cx="4913347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标注 1"/>
          <p:cNvSpPr/>
          <p:nvPr/>
        </p:nvSpPr>
        <p:spPr bwMode="auto">
          <a:xfrm>
            <a:off x="4211960" y="337560"/>
            <a:ext cx="3312368" cy="1001125"/>
          </a:xfrm>
          <a:prstGeom prst="wedgeRoundRectCallout">
            <a:avLst>
              <a:gd name="adj1" fmla="val -62301"/>
              <a:gd name="adj2" fmla="val 164008"/>
              <a:gd name="adj3" fmla="val 16667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>
                <a:solidFill>
                  <a:srgbClr val="F80000"/>
                </a:solidFill>
                <a:ea typeface="黑体"/>
              </a:rPr>
              <a:t>该</a:t>
            </a:r>
            <a:r>
              <a:rPr lang="zh-CN" altLang="en-US" sz="2400" smtClean="0">
                <a:solidFill>
                  <a:srgbClr val="F80000"/>
                </a:solidFill>
                <a:ea typeface="黑体"/>
              </a:rPr>
              <a:t>属性在</a:t>
            </a:r>
            <a:r>
              <a:rPr lang="en-US" altLang="zh-CN" sz="2400" smtClean="0">
                <a:solidFill>
                  <a:srgbClr val="F80000"/>
                </a:solidFill>
                <a:ea typeface="黑体"/>
              </a:rPr>
              <a:t>html5</a:t>
            </a:r>
            <a:r>
              <a:rPr lang="zh-CN" altLang="en-US" sz="2400" smtClean="0">
                <a:solidFill>
                  <a:srgbClr val="F80000"/>
                </a:solidFill>
                <a:ea typeface="黑体"/>
              </a:rPr>
              <a:t>不再支持，通过</a:t>
            </a:r>
            <a:r>
              <a:rPr lang="en-US" altLang="zh-CN" sz="2400" smtClean="0">
                <a:solidFill>
                  <a:srgbClr val="F80000"/>
                </a:solidFill>
                <a:ea typeface="黑体"/>
              </a:rPr>
              <a:t>CSS</a:t>
            </a:r>
            <a:r>
              <a:rPr lang="zh-CN" altLang="en-US" sz="2400" smtClean="0">
                <a:solidFill>
                  <a:srgbClr val="F80000"/>
                </a:solidFill>
                <a:ea typeface="黑体"/>
              </a:rPr>
              <a:t>控制</a:t>
            </a:r>
            <a:endParaRPr kumimoji="1" lang="zh-CN" altLang="en-US" sz="2400" i="0" u="none" strike="noStrike" cap="none" normalizeH="0" baseline="0" smtClean="0">
              <a:ln>
                <a:noFill/>
              </a:ln>
              <a:solidFill>
                <a:srgbClr val="F80000"/>
              </a:solidFill>
              <a:effectLst/>
              <a:ea typeface="黑体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58" y="300022"/>
            <a:ext cx="8229600" cy="9144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600" kern="0" smtClean="0">
                <a:solidFill>
                  <a:srgbClr val="0000FF"/>
                </a:solidFill>
                <a:ea typeface="黑体"/>
              </a:rPr>
              <a:t>2.8 </a:t>
            </a:r>
            <a:r>
              <a:rPr lang="zh-CN" altLang="en-US" sz="3600" kern="0" smtClean="0">
                <a:solidFill>
                  <a:srgbClr val="0000FF"/>
                </a:solidFill>
                <a:ea typeface="黑体"/>
              </a:rPr>
              <a:t>表格</a:t>
            </a:r>
            <a:endParaRPr lang="zh-CN" altLang="en-US" sz="3600" kern="0" dirty="0">
              <a:solidFill>
                <a:srgbClr val="0000FF"/>
              </a:solidFill>
              <a:ea typeface="黑体"/>
            </a:endParaRPr>
          </a:p>
        </p:txBody>
      </p:sp>
      <p:sp>
        <p:nvSpPr>
          <p:cNvPr id="8" name="内容占位符 5"/>
          <p:cNvSpPr txBox="1">
            <a:spLocks/>
          </p:cNvSpPr>
          <p:nvPr/>
        </p:nvSpPr>
        <p:spPr>
          <a:xfrm>
            <a:off x="642910" y="1161560"/>
            <a:ext cx="7786742" cy="246836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lvl="0" indent="-342900">
              <a:lnSpc>
                <a:spcPct val="120000"/>
              </a:lnSpc>
              <a:spcAft>
                <a:spcPct val="10000"/>
              </a:spcAft>
            </a:pPr>
            <a:r>
              <a:rPr lang="en-US" altLang="zh-CN" sz="2400" kern="0" smtClean="0">
                <a:solidFill>
                  <a:srgbClr val="0000FF"/>
                </a:solidFill>
                <a:ea typeface="黑体"/>
              </a:rPr>
              <a:t>1.</a:t>
            </a:r>
            <a:r>
              <a:rPr lang="zh-CN" altLang="en-US" sz="2400" kern="0" smtClean="0">
                <a:solidFill>
                  <a:srgbClr val="0000FF"/>
                </a:solidFill>
                <a:ea typeface="黑体"/>
              </a:rPr>
              <a:t>基本表格标签</a:t>
            </a:r>
            <a:endParaRPr lang="en-US" altLang="zh-CN" sz="2400" kern="0" smtClean="0">
              <a:solidFill>
                <a:srgbClr val="0000FF"/>
              </a:solidFill>
              <a:ea typeface="黑体"/>
            </a:endParaRPr>
          </a:p>
          <a:p>
            <a:pPr marL="742950" lvl="1" indent="-382588" algn="l">
              <a:spcBef>
                <a:spcPct val="10000"/>
              </a:spcBef>
              <a:spcAft>
                <a:spcPct val="10000"/>
              </a:spcAft>
              <a:buFont typeface="Wingdings" pitchFamily="2" charset="2"/>
              <a:buChar char="p"/>
            </a:pP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表格有两种线：边框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(border)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与分割线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(rules)</a:t>
            </a:r>
          </a:p>
          <a:p>
            <a:pPr marL="742950" lvl="1" indent="-382588" algn="l">
              <a:spcBef>
                <a:spcPct val="10000"/>
              </a:spcBef>
              <a:spcAft>
                <a:spcPct val="10000"/>
              </a:spcAft>
              <a:buFont typeface="Wingdings" pitchFamily="2" charset="2"/>
              <a:buChar char="p"/>
            </a:pP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边框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(border)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属性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  <a:p>
            <a:pPr marL="742950" lvl="1" indent="-382588" algn="l"/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&lt;table </a:t>
            </a:r>
            <a:r>
              <a:rPr lang="en-US" altLang="zh-CN" sz="2200" kern="0" smtClean="0">
                <a:solidFill>
                  <a:srgbClr val="F80000"/>
                </a:solidFill>
                <a:latin typeface="Consolas"/>
                <a:ea typeface="宋体"/>
                <a:sym typeface="Consolas"/>
              </a:rPr>
              <a:t>border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="3"&gt; …… &lt;/table&gt;</a:t>
            </a:r>
          </a:p>
          <a:p>
            <a:pPr marL="742950" lvl="1" indent="-382588" algn="l"/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    0-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表示无网格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, 3-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表示边框宽度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3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像素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, </a:t>
            </a:r>
          </a:p>
          <a:p>
            <a:pPr marL="742950" lvl="1" indent="-382588" algn="l"/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   </a:t>
            </a:r>
            <a:r>
              <a:rPr lang="en-US" altLang="zh-CN" sz="14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border-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默认宽度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t="50000"/>
          <a:stretch>
            <a:fillRect/>
          </a:stretch>
        </p:blipFill>
        <p:spPr bwMode="auto">
          <a:xfrm>
            <a:off x="4929190" y="4071942"/>
            <a:ext cx="3420000" cy="2210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b="54000"/>
          <a:stretch>
            <a:fillRect/>
          </a:stretch>
        </p:blipFill>
        <p:spPr bwMode="auto">
          <a:xfrm>
            <a:off x="714348" y="4181796"/>
            <a:ext cx="3420000" cy="2033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uiExpand="1" build="p" bldLvl="2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58" y="300022"/>
            <a:ext cx="8229600" cy="9144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600" kern="0" smtClean="0">
                <a:solidFill>
                  <a:srgbClr val="0000FF"/>
                </a:solidFill>
                <a:ea typeface="黑体"/>
              </a:rPr>
              <a:t>2.8 </a:t>
            </a:r>
            <a:r>
              <a:rPr lang="zh-CN" altLang="en-US" sz="3600" kern="0" smtClean="0">
                <a:solidFill>
                  <a:srgbClr val="0000FF"/>
                </a:solidFill>
                <a:ea typeface="黑体"/>
              </a:rPr>
              <a:t>表格</a:t>
            </a:r>
            <a:endParaRPr lang="zh-CN" altLang="en-US" sz="3600" kern="0" dirty="0">
              <a:solidFill>
                <a:srgbClr val="0000FF"/>
              </a:solidFill>
              <a:ea typeface="黑体"/>
            </a:endParaRPr>
          </a:p>
        </p:txBody>
      </p:sp>
      <p:sp>
        <p:nvSpPr>
          <p:cNvPr id="8" name="内容占位符 5"/>
          <p:cNvSpPr txBox="1">
            <a:spLocks/>
          </p:cNvSpPr>
          <p:nvPr/>
        </p:nvSpPr>
        <p:spPr>
          <a:xfrm>
            <a:off x="642910" y="1161560"/>
            <a:ext cx="6715172" cy="5355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lvl="0" indent="-342900">
              <a:lnSpc>
                <a:spcPct val="120000"/>
              </a:lnSpc>
              <a:spcAft>
                <a:spcPct val="10000"/>
              </a:spcAft>
            </a:pPr>
            <a:r>
              <a:rPr lang="en-US" altLang="zh-CN" sz="2400" kern="0" smtClean="0">
                <a:solidFill>
                  <a:srgbClr val="0000FF"/>
                </a:solidFill>
                <a:ea typeface="黑体"/>
              </a:rPr>
              <a:t>1.</a:t>
            </a:r>
            <a:r>
              <a:rPr lang="zh-CN" altLang="en-US" sz="2400" kern="0" smtClean="0">
                <a:solidFill>
                  <a:srgbClr val="0000FF"/>
                </a:solidFill>
                <a:ea typeface="黑体"/>
              </a:rPr>
              <a:t>基本表格标签</a:t>
            </a:r>
            <a:endParaRPr lang="en-US" altLang="zh-CN" sz="2400" kern="0" smtClean="0">
              <a:solidFill>
                <a:srgbClr val="0000FF"/>
              </a:solidFill>
              <a:ea typeface="黑体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285852" y="2071678"/>
            <a:ext cx="7786710" cy="4553210"/>
            <a:chOff x="500034" y="2143116"/>
            <a:chExt cx="7500990" cy="4553210"/>
          </a:xfrm>
        </p:grpSpPr>
        <p:sp>
          <p:nvSpPr>
            <p:cNvPr id="9" name="TextBox 8"/>
            <p:cNvSpPr txBox="1"/>
            <p:nvPr/>
          </p:nvSpPr>
          <p:spPr>
            <a:xfrm>
              <a:off x="500034" y="2143116"/>
              <a:ext cx="7500990" cy="4553210"/>
            </a:xfrm>
            <a:prstGeom prst="rect">
              <a:avLst/>
            </a:prstGeom>
            <a:noFill/>
            <a:ln w="38100">
              <a:solidFill>
                <a:srgbClr val="0000F8"/>
              </a:solidFill>
            </a:ln>
          </p:spPr>
          <p:txBody>
            <a:bodyPr wrap="square" numCol="2" spcCol="36000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sz="2000" smtClean="0"/>
                <a:t>&lt;body&gt;</a:t>
              </a:r>
            </a:p>
            <a:p>
              <a:pPr>
                <a:lnSpc>
                  <a:spcPts val="2000"/>
                </a:lnSpc>
              </a:pPr>
              <a:r>
                <a:rPr lang="en-US" altLang="zh-CN" sz="2000" smtClean="0"/>
                <a:t>  &lt;table border="border"&gt;</a:t>
              </a:r>
            </a:p>
            <a:p>
              <a:pPr>
                <a:lnSpc>
                  <a:spcPts val="2000"/>
                </a:lnSpc>
              </a:pPr>
              <a:r>
                <a:rPr lang="en-US" altLang="zh-CN" sz="2000" smtClean="0"/>
                <a:t>    &lt;</a:t>
              </a:r>
              <a:r>
                <a:rPr lang="en-US" altLang="zh-CN" sz="2000" smtClean="0">
                  <a:solidFill>
                    <a:srgbClr val="F80000"/>
                  </a:solidFill>
                </a:rPr>
                <a:t>caption</a:t>
              </a:r>
              <a:r>
                <a:rPr lang="en-US" altLang="zh-CN" sz="2000" smtClean="0"/>
                <a:t>&gt;</a:t>
              </a:r>
              <a:r>
                <a:rPr lang="zh-CN" altLang="en-US" sz="2000" smtClean="0"/>
                <a:t>水果饮料供应</a:t>
              </a:r>
              <a:endParaRPr lang="en-US" altLang="zh-CN" sz="2000" smtClean="0"/>
            </a:p>
            <a:p>
              <a:pPr>
                <a:lnSpc>
                  <a:spcPts val="2000"/>
                </a:lnSpc>
              </a:pPr>
              <a:r>
                <a:rPr lang="en-US" altLang="zh-CN" sz="2000" smtClean="0"/>
                <a:t>    &lt;/caption&gt;	</a:t>
              </a:r>
            </a:p>
            <a:p>
              <a:pPr>
                <a:lnSpc>
                  <a:spcPts val="2000"/>
                </a:lnSpc>
              </a:pPr>
              <a:r>
                <a:rPr lang="en-US" altLang="zh-CN" sz="2000" smtClean="0"/>
                <a:t>      &lt;</a:t>
              </a:r>
              <a:r>
                <a:rPr lang="en-US" altLang="zh-CN" sz="2000" smtClean="0">
                  <a:solidFill>
                    <a:srgbClr val="F80000"/>
                  </a:solidFill>
                </a:rPr>
                <a:t>tr</a:t>
              </a:r>
              <a:r>
                <a:rPr lang="en-US" altLang="zh-CN" sz="2000" smtClean="0"/>
                <a:t>&gt;</a:t>
              </a:r>
            </a:p>
            <a:p>
              <a:pPr>
                <a:lnSpc>
                  <a:spcPts val="2000"/>
                </a:lnSpc>
              </a:pPr>
              <a:r>
                <a:rPr lang="en-US" altLang="zh-CN" sz="2000" smtClean="0"/>
                <a:t>        &lt;</a:t>
              </a:r>
              <a:r>
                <a:rPr lang="en-US" altLang="zh-CN" sz="2000" smtClean="0">
                  <a:solidFill>
                    <a:srgbClr val="F80000"/>
                  </a:solidFill>
                </a:rPr>
                <a:t>th</a:t>
              </a:r>
              <a:r>
                <a:rPr lang="en-US" altLang="zh-CN" sz="2000" smtClean="0"/>
                <a:t>&gt;&lt;/th&gt;</a:t>
              </a:r>
            </a:p>
            <a:p>
              <a:pPr>
                <a:lnSpc>
                  <a:spcPts val="2000"/>
                </a:lnSpc>
              </a:pPr>
              <a:r>
                <a:rPr lang="en-US" altLang="zh-CN" sz="2000" smtClean="0"/>
                <a:t>        &lt;th&gt;</a:t>
              </a:r>
              <a:r>
                <a:rPr lang="zh-CN" altLang="en-US" sz="2000" smtClean="0"/>
                <a:t>苹果汁</a:t>
              </a:r>
              <a:r>
                <a:rPr lang="en-US" altLang="zh-CN" sz="2000" smtClean="0"/>
                <a:t>&lt;/th&gt;</a:t>
              </a:r>
            </a:p>
            <a:p>
              <a:pPr>
                <a:lnSpc>
                  <a:spcPts val="2000"/>
                </a:lnSpc>
              </a:pPr>
              <a:r>
                <a:rPr lang="en-US" altLang="zh-CN" sz="2000" smtClean="0"/>
                <a:t>        &lt;th&gt;</a:t>
              </a:r>
              <a:r>
                <a:rPr lang="zh-CN" altLang="en-US" sz="2000" smtClean="0"/>
                <a:t>橙汁</a:t>
              </a:r>
              <a:r>
                <a:rPr lang="en-US" altLang="zh-CN" sz="2000" smtClean="0"/>
                <a:t>&lt;/th&gt;</a:t>
              </a:r>
            </a:p>
            <a:p>
              <a:pPr>
                <a:lnSpc>
                  <a:spcPts val="2000"/>
                </a:lnSpc>
              </a:pPr>
              <a:r>
                <a:rPr lang="en-US" altLang="zh-CN" sz="2000" smtClean="0"/>
                <a:t>        &lt;th&gt;</a:t>
              </a:r>
              <a:r>
                <a:rPr lang="zh-CN" altLang="en-US" sz="2000" smtClean="0"/>
                <a:t>鸡尾酒</a:t>
              </a:r>
              <a:r>
                <a:rPr lang="en-US" altLang="zh-CN" sz="2000" smtClean="0"/>
                <a:t>&lt;/th&gt;</a:t>
              </a:r>
            </a:p>
            <a:p>
              <a:pPr>
                <a:lnSpc>
                  <a:spcPts val="2000"/>
                </a:lnSpc>
              </a:pPr>
              <a:r>
                <a:rPr lang="en-US" altLang="zh-CN" sz="2000" smtClean="0"/>
                <a:t>      &lt;/</a:t>
              </a:r>
              <a:r>
                <a:rPr lang="en-US" altLang="zh-CN" sz="2000" smtClean="0">
                  <a:solidFill>
                    <a:srgbClr val="F80000"/>
                  </a:solidFill>
                </a:rPr>
                <a:t>tr</a:t>
              </a:r>
              <a:r>
                <a:rPr lang="en-US" altLang="zh-CN" sz="2000" smtClean="0"/>
                <a:t>&gt;</a:t>
              </a:r>
            </a:p>
            <a:p>
              <a:pPr>
                <a:lnSpc>
                  <a:spcPts val="2000"/>
                </a:lnSpc>
              </a:pPr>
              <a:r>
                <a:rPr lang="en-US" altLang="zh-CN" sz="2000" smtClean="0"/>
                <a:t>      &lt;</a:t>
              </a:r>
              <a:r>
                <a:rPr lang="en-US" altLang="zh-CN" sz="2000" smtClean="0">
                  <a:solidFill>
                    <a:srgbClr val="F80000"/>
                  </a:solidFill>
                </a:rPr>
                <a:t>tr</a:t>
              </a:r>
              <a:r>
                <a:rPr lang="en-US" altLang="zh-CN" sz="2000" smtClean="0"/>
                <a:t>&gt;</a:t>
              </a:r>
            </a:p>
            <a:p>
              <a:pPr>
                <a:lnSpc>
                  <a:spcPts val="2000"/>
                </a:lnSpc>
              </a:pPr>
              <a:r>
                <a:rPr lang="en-US" altLang="zh-CN" sz="2000" smtClean="0"/>
                <a:t>         &lt;</a:t>
              </a:r>
              <a:r>
                <a:rPr lang="en-US" altLang="zh-CN" sz="2000" smtClean="0">
                  <a:solidFill>
                    <a:srgbClr val="F80000"/>
                  </a:solidFill>
                </a:rPr>
                <a:t>th</a:t>
              </a:r>
              <a:r>
                <a:rPr lang="en-US" altLang="zh-CN" sz="2000" smtClean="0"/>
                <a:t>&gt;</a:t>
              </a:r>
              <a:r>
                <a:rPr lang="zh-CN" altLang="en-US" sz="2000" smtClean="0"/>
                <a:t>早餐</a:t>
              </a:r>
              <a:r>
                <a:rPr lang="en-US" altLang="zh-CN" sz="2000" smtClean="0"/>
                <a:t>&lt;/th&gt;</a:t>
              </a:r>
            </a:p>
            <a:p>
              <a:pPr>
                <a:lnSpc>
                  <a:spcPts val="2000"/>
                </a:lnSpc>
              </a:pPr>
              <a:r>
                <a:rPr lang="en-US" altLang="zh-CN" sz="2000" smtClean="0"/>
                <a:t>         &lt;</a:t>
              </a:r>
              <a:r>
                <a:rPr lang="en-US" altLang="zh-CN" sz="2000" smtClean="0">
                  <a:solidFill>
                    <a:srgbClr val="F80000"/>
                  </a:solidFill>
                </a:rPr>
                <a:t>td</a:t>
              </a:r>
              <a:r>
                <a:rPr lang="en-US" altLang="zh-CN" sz="2000" smtClean="0"/>
                <a:t>&gt;0&lt;/td&gt;</a:t>
              </a:r>
            </a:p>
            <a:p>
              <a:pPr>
                <a:lnSpc>
                  <a:spcPts val="2000"/>
                </a:lnSpc>
              </a:pPr>
              <a:r>
                <a:rPr lang="en-US" altLang="zh-CN" sz="2000" smtClean="0"/>
                <a:t>         &lt;td&gt;1&lt;/td&gt;</a:t>
              </a:r>
            </a:p>
            <a:p>
              <a:pPr>
                <a:lnSpc>
                  <a:spcPts val="2000"/>
                </a:lnSpc>
              </a:pPr>
              <a:r>
                <a:rPr lang="en-US" altLang="zh-CN" sz="2000" smtClean="0"/>
                <a:t>         &lt;td&gt;0&lt;/td&gt;</a:t>
              </a:r>
            </a:p>
            <a:p>
              <a:pPr>
                <a:lnSpc>
                  <a:spcPts val="2000"/>
                </a:lnSpc>
              </a:pPr>
              <a:r>
                <a:rPr lang="en-US" altLang="zh-CN" sz="2000" smtClean="0"/>
                <a:t>      &lt;/</a:t>
              </a:r>
              <a:r>
                <a:rPr lang="en-US" altLang="zh-CN" sz="2000" smtClean="0">
                  <a:solidFill>
                    <a:srgbClr val="F80000"/>
                  </a:solidFill>
                </a:rPr>
                <a:t>tr</a:t>
              </a:r>
              <a:r>
                <a:rPr lang="en-US" altLang="zh-CN" sz="2000" smtClean="0"/>
                <a:t>&gt;		</a:t>
              </a:r>
            </a:p>
            <a:p>
              <a:pPr>
                <a:lnSpc>
                  <a:spcPts val="2000"/>
                </a:lnSpc>
              </a:pPr>
              <a:r>
                <a:rPr lang="en-US" altLang="zh-CN" sz="2000" smtClean="0"/>
                <a:t>      &lt;tr&gt;</a:t>
              </a:r>
            </a:p>
            <a:p>
              <a:pPr>
                <a:lnSpc>
                  <a:spcPts val="2000"/>
                </a:lnSpc>
              </a:pPr>
              <a:r>
                <a:rPr lang="en-US" altLang="zh-CN" sz="2000" smtClean="0"/>
                <a:t>         &lt;th&gt;</a:t>
              </a:r>
              <a:r>
                <a:rPr lang="zh-CN" altLang="en-US" sz="2000" smtClean="0"/>
                <a:t>午餐</a:t>
              </a:r>
              <a:r>
                <a:rPr lang="en-US" altLang="zh-CN" sz="2000" smtClean="0"/>
                <a:t>&lt;/th&gt;</a:t>
              </a:r>
            </a:p>
            <a:p>
              <a:pPr>
                <a:lnSpc>
                  <a:spcPts val="2000"/>
                </a:lnSpc>
              </a:pPr>
              <a:r>
                <a:rPr lang="en-US" altLang="zh-CN" sz="2000" smtClean="0"/>
                <a:t>         &lt;td&gt;1&lt;/td&gt;</a:t>
              </a:r>
            </a:p>
            <a:p>
              <a:pPr>
                <a:lnSpc>
                  <a:spcPts val="2000"/>
                </a:lnSpc>
              </a:pPr>
              <a:r>
                <a:rPr lang="en-US" altLang="zh-CN" sz="2000" smtClean="0"/>
                <a:t>         &lt;td&gt;0&lt;/td&gt;</a:t>
              </a:r>
            </a:p>
            <a:p>
              <a:pPr>
                <a:lnSpc>
                  <a:spcPts val="2000"/>
                </a:lnSpc>
              </a:pPr>
              <a:r>
                <a:rPr lang="en-US" altLang="zh-CN" sz="2000" smtClean="0"/>
                <a:t>         &lt;td&gt;0&lt;/td&gt;</a:t>
              </a:r>
            </a:p>
            <a:p>
              <a:pPr>
                <a:lnSpc>
                  <a:spcPts val="2000"/>
                </a:lnSpc>
              </a:pPr>
              <a:r>
                <a:rPr lang="en-US" altLang="zh-CN" sz="2000" smtClean="0"/>
                <a:t>      &lt;/tr&gt;</a:t>
              </a:r>
            </a:p>
            <a:p>
              <a:pPr>
                <a:lnSpc>
                  <a:spcPts val="2000"/>
                </a:lnSpc>
              </a:pPr>
              <a:r>
                <a:rPr lang="en-US" altLang="zh-CN" sz="2000" smtClean="0"/>
                <a:t>      &lt;tr&gt;</a:t>
              </a:r>
            </a:p>
            <a:p>
              <a:pPr>
                <a:lnSpc>
                  <a:spcPts val="2000"/>
                </a:lnSpc>
              </a:pPr>
              <a:r>
                <a:rPr lang="en-US" altLang="zh-CN" sz="2000" smtClean="0"/>
                <a:t>          &lt;th&gt;</a:t>
              </a:r>
              <a:r>
                <a:rPr lang="zh-CN" altLang="en-US" sz="2000" smtClean="0"/>
                <a:t>晚餐</a:t>
              </a:r>
              <a:r>
                <a:rPr lang="en-US" altLang="zh-CN" sz="2000" smtClean="0"/>
                <a:t>&lt;/th&gt;</a:t>
              </a:r>
            </a:p>
            <a:p>
              <a:pPr>
                <a:lnSpc>
                  <a:spcPts val="2000"/>
                </a:lnSpc>
              </a:pPr>
              <a:r>
                <a:rPr lang="en-US" altLang="zh-CN" sz="2000" smtClean="0"/>
                <a:t>          &lt;td&gt;0&lt;/td&gt;</a:t>
              </a:r>
            </a:p>
            <a:p>
              <a:pPr>
                <a:lnSpc>
                  <a:spcPts val="2000"/>
                </a:lnSpc>
              </a:pPr>
              <a:r>
                <a:rPr lang="en-US" altLang="zh-CN" sz="2000" smtClean="0"/>
                <a:t>          &lt;td&gt;0&lt;/td&gt;</a:t>
              </a:r>
            </a:p>
            <a:p>
              <a:pPr>
                <a:lnSpc>
                  <a:spcPts val="2000"/>
                </a:lnSpc>
              </a:pPr>
              <a:r>
                <a:rPr lang="en-US" altLang="zh-CN" sz="2000" smtClean="0"/>
                <a:t>          &lt;td&gt;1&lt;/td&gt;</a:t>
              </a:r>
            </a:p>
            <a:p>
              <a:pPr>
                <a:lnSpc>
                  <a:spcPts val="2000"/>
                </a:lnSpc>
              </a:pPr>
              <a:r>
                <a:rPr lang="en-US" altLang="zh-CN" sz="2000" smtClean="0"/>
                <a:t>      &lt;/tr&gt;</a:t>
              </a:r>
            </a:p>
            <a:p>
              <a:pPr>
                <a:lnSpc>
                  <a:spcPts val="2000"/>
                </a:lnSpc>
              </a:pPr>
              <a:r>
                <a:rPr lang="en-US" altLang="zh-CN" sz="2000" smtClean="0"/>
                <a:t>   &lt;/table&gt;</a:t>
              </a:r>
            </a:p>
            <a:p>
              <a:pPr>
                <a:lnSpc>
                  <a:spcPts val="2000"/>
                </a:lnSpc>
              </a:pPr>
              <a:r>
                <a:rPr lang="en-US" altLang="zh-CN" sz="2000" smtClean="0"/>
                <a:t>&lt;/body&gt;</a:t>
              </a:r>
              <a:endParaRPr lang="zh-CN" altLang="en-US" sz="2000"/>
            </a:p>
          </p:txBody>
        </p:sp>
        <p:cxnSp>
          <p:nvCxnSpPr>
            <p:cNvPr id="11" name="直接连接符 10"/>
            <p:cNvCxnSpPr/>
            <p:nvPr/>
          </p:nvCxnSpPr>
          <p:spPr bwMode="auto">
            <a:xfrm rot="5400000">
              <a:off x="2090248" y="4410554"/>
              <a:ext cx="43920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00F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 cstate="print"/>
          <a:srcRect t="3508" r="7082" b="3574"/>
          <a:stretch>
            <a:fillRect/>
          </a:stretch>
        </p:blipFill>
        <p:spPr bwMode="auto">
          <a:xfrm>
            <a:off x="5546335" y="0"/>
            <a:ext cx="3028141" cy="200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圆角矩形标注 12"/>
          <p:cNvSpPr/>
          <p:nvPr/>
        </p:nvSpPr>
        <p:spPr bwMode="auto">
          <a:xfrm>
            <a:off x="-214346" y="3857628"/>
            <a:ext cx="2428860" cy="1600438"/>
          </a:xfrm>
          <a:prstGeom prst="wedgeRoundRectCallout">
            <a:avLst>
              <a:gd name="adj1" fmla="val 57747"/>
              <a:gd name="adj2" fmla="val -73053"/>
              <a:gd name="adj3" fmla="val 16667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mtClean="0">
                <a:solidFill>
                  <a:srgbClr val="F80000"/>
                </a:solidFill>
                <a:ea typeface="黑体"/>
              </a:rPr>
              <a:t>当单元格为空时</a:t>
            </a:r>
            <a:r>
              <a:rPr lang="en-US" altLang="zh-CN" smtClean="0">
                <a:solidFill>
                  <a:srgbClr val="F80000"/>
                </a:solidFill>
                <a:ea typeface="黑体"/>
              </a:rPr>
              <a:t> </a:t>
            </a:r>
            <a:r>
              <a:rPr lang="zh-CN" altLang="en-US" smtClean="0">
                <a:solidFill>
                  <a:srgbClr val="F80000"/>
                </a:solidFill>
                <a:ea typeface="黑体"/>
              </a:rPr>
              <a:t>部分浏览器不显示边框</a:t>
            </a:r>
            <a:r>
              <a:rPr lang="en-US" altLang="zh-CN" smtClean="0">
                <a:solidFill>
                  <a:srgbClr val="F80000"/>
                </a:solidFill>
                <a:ea typeface="黑体"/>
              </a:rPr>
              <a:t>, </a:t>
            </a:r>
            <a:r>
              <a:rPr lang="zh-CN" altLang="en-US" smtClean="0">
                <a:solidFill>
                  <a:srgbClr val="F80000"/>
                </a:solidFill>
                <a:ea typeface="黑体"/>
              </a:rPr>
              <a:t>加上</a:t>
            </a:r>
            <a:r>
              <a:rPr lang="en-US" altLang="zh-CN" smtClean="0">
                <a:solidFill>
                  <a:srgbClr val="F80000"/>
                </a:solidFill>
                <a:ea typeface="黑体"/>
              </a:rPr>
              <a:t>&amp;nbsp;</a:t>
            </a:r>
            <a:r>
              <a:rPr lang="zh-CN" altLang="en-US" smtClean="0">
                <a:solidFill>
                  <a:srgbClr val="F80000"/>
                </a:solidFill>
                <a:ea typeface="黑体"/>
              </a:rPr>
              <a:t>解决。</a:t>
            </a:r>
            <a:endParaRPr lang="zh-CN" altLang="en-US" smtClean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58" y="300022"/>
            <a:ext cx="8229600" cy="9144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600" kern="0" smtClean="0">
                <a:solidFill>
                  <a:srgbClr val="0000FF"/>
                </a:solidFill>
                <a:ea typeface="黑体"/>
              </a:rPr>
              <a:t>2.8 </a:t>
            </a:r>
            <a:r>
              <a:rPr lang="zh-CN" altLang="en-US" sz="3600" kern="0" smtClean="0">
                <a:solidFill>
                  <a:srgbClr val="0000FF"/>
                </a:solidFill>
                <a:ea typeface="黑体"/>
              </a:rPr>
              <a:t>表格</a:t>
            </a:r>
            <a:endParaRPr lang="zh-CN" altLang="en-US" sz="3600" kern="0" dirty="0">
              <a:solidFill>
                <a:srgbClr val="0000FF"/>
              </a:solidFill>
              <a:ea typeface="黑体"/>
            </a:endParaRPr>
          </a:p>
        </p:txBody>
      </p:sp>
      <p:sp>
        <p:nvSpPr>
          <p:cNvPr id="8" name="内容占位符 5"/>
          <p:cNvSpPr txBox="1">
            <a:spLocks/>
          </p:cNvSpPr>
          <p:nvPr/>
        </p:nvSpPr>
        <p:spPr>
          <a:xfrm>
            <a:off x="642910" y="1161560"/>
            <a:ext cx="8715436" cy="49847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lvl="0" indent="-342900">
              <a:lnSpc>
                <a:spcPct val="120000"/>
              </a:lnSpc>
              <a:spcAft>
                <a:spcPct val="10000"/>
              </a:spcAft>
            </a:pPr>
            <a:r>
              <a:rPr lang="en-US" altLang="zh-CN" sz="2400" kern="0" smtClean="0">
                <a:solidFill>
                  <a:srgbClr val="0000FF"/>
                </a:solidFill>
                <a:ea typeface="黑体"/>
              </a:rPr>
              <a:t>1.</a:t>
            </a:r>
            <a:r>
              <a:rPr lang="zh-CN" altLang="en-US" sz="2400" kern="0" smtClean="0">
                <a:solidFill>
                  <a:srgbClr val="0000FF"/>
                </a:solidFill>
                <a:ea typeface="黑体"/>
              </a:rPr>
              <a:t>基本表格标签</a:t>
            </a:r>
            <a:endParaRPr lang="en-US" altLang="zh-CN" sz="2400" kern="0" smtClean="0">
              <a:solidFill>
                <a:srgbClr val="0000FF"/>
              </a:solidFill>
              <a:ea typeface="黑体"/>
            </a:endParaRPr>
          </a:p>
        </p:txBody>
      </p:sp>
      <p:grpSp>
        <p:nvGrpSpPr>
          <p:cNvPr id="2" name="组合 11"/>
          <p:cNvGrpSpPr/>
          <p:nvPr/>
        </p:nvGrpSpPr>
        <p:grpSpPr>
          <a:xfrm>
            <a:off x="1357290" y="2071678"/>
            <a:ext cx="7786710" cy="4553210"/>
            <a:chOff x="500034" y="2143116"/>
            <a:chExt cx="7500990" cy="4553210"/>
          </a:xfrm>
        </p:grpSpPr>
        <p:sp>
          <p:nvSpPr>
            <p:cNvPr id="9" name="TextBox 8"/>
            <p:cNvSpPr txBox="1"/>
            <p:nvPr/>
          </p:nvSpPr>
          <p:spPr>
            <a:xfrm>
              <a:off x="500034" y="2143116"/>
              <a:ext cx="7500990" cy="4553210"/>
            </a:xfrm>
            <a:prstGeom prst="rect">
              <a:avLst/>
            </a:prstGeom>
            <a:noFill/>
            <a:ln w="38100">
              <a:solidFill>
                <a:srgbClr val="0000F8"/>
              </a:solidFill>
            </a:ln>
          </p:spPr>
          <p:txBody>
            <a:bodyPr wrap="square" numCol="2" spcCol="36000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sz="2000" smtClean="0">
                  <a:solidFill>
                    <a:schemeClr val="tx1"/>
                  </a:solidFill>
                </a:rPr>
                <a:t>&lt;body&gt;</a:t>
              </a:r>
            </a:p>
            <a:p>
              <a:pPr>
                <a:lnSpc>
                  <a:spcPts val="2000"/>
                </a:lnSpc>
              </a:pPr>
              <a:r>
                <a:rPr lang="en-US" altLang="zh-CN" sz="2000" smtClean="0">
                  <a:solidFill>
                    <a:schemeClr val="tx1"/>
                  </a:solidFill>
                </a:rPr>
                <a:t>  &lt;table border="border"&gt;</a:t>
              </a:r>
            </a:p>
            <a:p>
              <a:pPr>
                <a:lnSpc>
                  <a:spcPts val="2000"/>
                </a:lnSpc>
              </a:pPr>
              <a:r>
                <a:rPr lang="en-US" altLang="zh-CN" sz="2000" smtClean="0">
                  <a:solidFill>
                    <a:schemeClr val="tx1"/>
                  </a:solidFill>
                </a:rPr>
                <a:t>    &lt;caption&gt;</a:t>
              </a:r>
              <a:r>
                <a:rPr lang="zh-CN" altLang="en-US" sz="2000" smtClean="0">
                  <a:solidFill>
                    <a:schemeClr val="tx1"/>
                  </a:solidFill>
                </a:rPr>
                <a:t>水果饮料供应</a:t>
              </a:r>
              <a:endParaRPr lang="en-US" altLang="zh-CN" sz="2000" smtClean="0">
                <a:solidFill>
                  <a:schemeClr val="tx1"/>
                </a:solidFill>
              </a:endParaRPr>
            </a:p>
            <a:p>
              <a:pPr>
                <a:lnSpc>
                  <a:spcPts val="2000"/>
                </a:lnSpc>
              </a:pPr>
              <a:r>
                <a:rPr lang="en-US" altLang="zh-CN" sz="2000" smtClean="0">
                  <a:solidFill>
                    <a:schemeClr val="tx1"/>
                  </a:solidFill>
                </a:rPr>
                <a:t>    &lt;/caption&gt;	</a:t>
              </a:r>
            </a:p>
            <a:p>
              <a:pPr>
                <a:lnSpc>
                  <a:spcPts val="2000"/>
                </a:lnSpc>
              </a:pPr>
              <a:r>
                <a:rPr lang="en-US" altLang="zh-CN" sz="2000" smtClean="0">
                  <a:solidFill>
                    <a:schemeClr val="tx1"/>
                  </a:solidFill>
                </a:rPr>
                <a:t>      &lt;tr&gt;</a:t>
              </a:r>
            </a:p>
            <a:p>
              <a:pPr>
                <a:lnSpc>
                  <a:spcPts val="2000"/>
                </a:lnSpc>
              </a:pPr>
              <a:r>
                <a:rPr lang="en-US" altLang="zh-CN" sz="2000" smtClean="0">
                  <a:solidFill>
                    <a:schemeClr val="tx1"/>
                  </a:solidFill>
                </a:rPr>
                <a:t>        &lt;th&gt;</a:t>
              </a:r>
              <a:r>
                <a:rPr lang="en-US" altLang="zh-CN" sz="2000" smtClean="0">
                  <a:solidFill>
                    <a:srgbClr val="F80000"/>
                  </a:solidFill>
                </a:rPr>
                <a:t>&amp;nbsp;</a:t>
              </a:r>
              <a:r>
                <a:rPr lang="en-US" altLang="zh-CN" sz="2000" smtClean="0">
                  <a:solidFill>
                    <a:schemeClr val="tx1"/>
                  </a:solidFill>
                </a:rPr>
                <a:t>&lt;/th&gt;</a:t>
              </a:r>
            </a:p>
            <a:p>
              <a:pPr>
                <a:lnSpc>
                  <a:spcPts val="2000"/>
                </a:lnSpc>
              </a:pPr>
              <a:r>
                <a:rPr lang="en-US" altLang="zh-CN" sz="2000" smtClean="0">
                  <a:solidFill>
                    <a:schemeClr val="tx1"/>
                  </a:solidFill>
                </a:rPr>
                <a:t>        &lt;th&gt;</a:t>
              </a:r>
              <a:r>
                <a:rPr lang="zh-CN" altLang="en-US" sz="2000" smtClean="0">
                  <a:solidFill>
                    <a:schemeClr val="tx1"/>
                  </a:solidFill>
                </a:rPr>
                <a:t>苹果汁</a:t>
              </a:r>
              <a:r>
                <a:rPr lang="en-US" altLang="zh-CN" sz="2000" smtClean="0">
                  <a:solidFill>
                    <a:schemeClr val="tx1"/>
                  </a:solidFill>
                </a:rPr>
                <a:t>&lt;/th&gt;</a:t>
              </a:r>
            </a:p>
            <a:p>
              <a:pPr>
                <a:lnSpc>
                  <a:spcPts val="2000"/>
                </a:lnSpc>
              </a:pPr>
              <a:r>
                <a:rPr lang="en-US" altLang="zh-CN" sz="2000" smtClean="0">
                  <a:solidFill>
                    <a:schemeClr val="tx1"/>
                  </a:solidFill>
                </a:rPr>
                <a:t>        &lt;th&gt;</a:t>
              </a:r>
              <a:r>
                <a:rPr lang="zh-CN" altLang="en-US" sz="2000" smtClean="0">
                  <a:solidFill>
                    <a:schemeClr val="tx1"/>
                  </a:solidFill>
                </a:rPr>
                <a:t>橙汁</a:t>
              </a:r>
              <a:r>
                <a:rPr lang="en-US" altLang="zh-CN" sz="2000" smtClean="0">
                  <a:solidFill>
                    <a:schemeClr val="tx1"/>
                  </a:solidFill>
                </a:rPr>
                <a:t>&lt;/th&gt;</a:t>
              </a:r>
            </a:p>
            <a:p>
              <a:pPr>
                <a:lnSpc>
                  <a:spcPts val="2000"/>
                </a:lnSpc>
              </a:pPr>
              <a:r>
                <a:rPr lang="en-US" altLang="zh-CN" sz="2000" smtClean="0">
                  <a:solidFill>
                    <a:schemeClr val="tx1"/>
                  </a:solidFill>
                </a:rPr>
                <a:t>        &lt;th&gt;</a:t>
              </a:r>
              <a:r>
                <a:rPr lang="zh-CN" altLang="en-US" sz="2000" smtClean="0">
                  <a:solidFill>
                    <a:schemeClr val="tx1"/>
                  </a:solidFill>
                </a:rPr>
                <a:t>鸡尾酒</a:t>
              </a:r>
              <a:r>
                <a:rPr lang="en-US" altLang="zh-CN" sz="2000" smtClean="0">
                  <a:solidFill>
                    <a:schemeClr val="tx1"/>
                  </a:solidFill>
                </a:rPr>
                <a:t>&lt;/th&gt;</a:t>
              </a:r>
            </a:p>
            <a:p>
              <a:pPr>
                <a:lnSpc>
                  <a:spcPts val="2000"/>
                </a:lnSpc>
              </a:pPr>
              <a:r>
                <a:rPr lang="en-US" altLang="zh-CN" sz="2000" smtClean="0">
                  <a:solidFill>
                    <a:schemeClr val="tx1"/>
                  </a:solidFill>
                </a:rPr>
                <a:t>      &lt;/tr&gt;</a:t>
              </a:r>
            </a:p>
            <a:p>
              <a:pPr>
                <a:lnSpc>
                  <a:spcPts val="2000"/>
                </a:lnSpc>
              </a:pPr>
              <a:r>
                <a:rPr lang="en-US" altLang="zh-CN" sz="2000" smtClean="0">
                  <a:solidFill>
                    <a:schemeClr val="tx1"/>
                  </a:solidFill>
                </a:rPr>
                <a:t>      &lt;tr&gt;</a:t>
              </a:r>
            </a:p>
            <a:p>
              <a:pPr>
                <a:lnSpc>
                  <a:spcPts val="2000"/>
                </a:lnSpc>
              </a:pPr>
              <a:r>
                <a:rPr lang="en-US" altLang="zh-CN" sz="2000" smtClean="0">
                  <a:solidFill>
                    <a:schemeClr val="tx1"/>
                  </a:solidFill>
                </a:rPr>
                <a:t>         &lt;th&gt;</a:t>
              </a:r>
              <a:r>
                <a:rPr lang="zh-CN" altLang="en-US" sz="2000" smtClean="0">
                  <a:solidFill>
                    <a:schemeClr val="tx1"/>
                  </a:solidFill>
                </a:rPr>
                <a:t>早餐</a:t>
              </a:r>
              <a:r>
                <a:rPr lang="en-US" altLang="zh-CN" sz="2000" smtClean="0">
                  <a:solidFill>
                    <a:schemeClr val="tx1"/>
                  </a:solidFill>
                </a:rPr>
                <a:t>&lt;/th&gt;</a:t>
              </a:r>
            </a:p>
            <a:p>
              <a:pPr>
                <a:lnSpc>
                  <a:spcPts val="2000"/>
                </a:lnSpc>
              </a:pPr>
              <a:r>
                <a:rPr lang="en-US" altLang="zh-CN" sz="2000" smtClean="0">
                  <a:solidFill>
                    <a:schemeClr val="tx1"/>
                  </a:solidFill>
                </a:rPr>
                <a:t>         &lt;td&gt;0&lt;/td&gt;</a:t>
              </a:r>
            </a:p>
            <a:p>
              <a:pPr>
                <a:lnSpc>
                  <a:spcPts val="2000"/>
                </a:lnSpc>
              </a:pPr>
              <a:r>
                <a:rPr lang="en-US" altLang="zh-CN" sz="2000" smtClean="0">
                  <a:solidFill>
                    <a:schemeClr val="tx1"/>
                  </a:solidFill>
                </a:rPr>
                <a:t>         &lt;td&gt;1&lt;/td&gt;</a:t>
              </a:r>
            </a:p>
            <a:p>
              <a:pPr>
                <a:lnSpc>
                  <a:spcPts val="2000"/>
                </a:lnSpc>
              </a:pPr>
              <a:r>
                <a:rPr lang="en-US" altLang="zh-CN" sz="2000" smtClean="0">
                  <a:solidFill>
                    <a:schemeClr val="tx1"/>
                  </a:solidFill>
                </a:rPr>
                <a:t>         &lt;td&gt;0&lt;/td&gt;</a:t>
              </a:r>
            </a:p>
            <a:p>
              <a:pPr>
                <a:lnSpc>
                  <a:spcPts val="2000"/>
                </a:lnSpc>
              </a:pPr>
              <a:r>
                <a:rPr lang="en-US" altLang="zh-CN" sz="2000" smtClean="0">
                  <a:solidFill>
                    <a:schemeClr val="tx1"/>
                  </a:solidFill>
                </a:rPr>
                <a:t>      &lt;/tr&gt;		</a:t>
              </a:r>
            </a:p>
            <a:p>
              <a:pPr>
                <a:lnSpc>
                  <a:spcPts val="2000"/>
                </a:lnSpc>
              </a:pPr>
              <a:r>
                <a:rPr lang="en-US" altLang="zh-CN" sz="2000" smtClean="0">
                  <a:solidFill>
                    <a:schemeClr val="tx1"/>
                  </a:solidFill>
                </a:rPr>
                <a:t>      &lt;tr&gt;</a:t>
              </a:r>
            </a:p>
            <a:p>
              <a:pPr>
                <a:lnSpc>
                  <a:spcPts val="2000"/>
                </a:lnSpc>
              </a:pPr>
              <a:r>
                <a:rPr lang="en-US" altLang="zh-CN" sz="2000" smtClean="0"/>
                <a:t>         &lt;th&gt;</a:t>
              </a:r>
              <a:r>
                <a:rPr lang="zh-CN" altLang="en-US" sz="2000" smtClean="0"/>
                <a:t>午餐</a:t>
              </a:r>
              <a:r>
                <a:rPr lang="en-US" altLang="zh-CN" sz="2000" smtClean="0"/>
                <a:t>&lt;/th&gt;</a:t>
              </a:r>
            </a:p>
            <a:p>
              <a:pPr>
                <a:lnSpc>
                  <a:spcPts val="2000"/>
                </a:lnSpc>
              </a:pPr>
              <a:r>
                <a:rPr lang="en-US" altLang="zh-CN" sz="2000" smtClean="0"/>
                <a:t>         &lt;td&gt;1&lt;/td&gt;</a:t>
              </a:r>
            </a:p>
            <a:p>
              <a:pPr>
                <a:lnSpc>
                  <a:spcPts val="2000"/>
                </a:lnSpc>
              </a:pPr>
              <a:r>
                <a:rPr lang="en-US" altLang="zh-CN" sz="2000" smtClean="0"/>
                <a:t>         &lt;td&gt;0&lt;/td&gt;</a:t>
              </a:r>
            </a:p>
            <a:p>
              <a:pPr>
                <a:lnSpc>
                  <a:spcPts val="2000"/>
                </a:lnSpc>
              </a:pPr>
              <a:r>
                <a:rPr lang="en-US" altLang="zh-CN" sz="2000" smtClean="0"/>
                <a:t>         &lt;td&gt;0&lt;/td&gt;</a:t>
              </a:r>
            </a:p>
            <a:p>
              <a:pPr>
                <a:lnSpc>
                  <a:spcPts val="2000"/>
                </a:lnSpc>
              </a:pPr>
              <a:r>
                <a:rPr lang="en-US" altLang="zh-CN" sz="2000" smtClean="0"/>
                <a:t>      &lt;/tr&gt;</a:t>
              </a:r>
            </a:p>
            <a:p>
              <a:pPr>
                <a:lnSpc>
                  <a:spcPts val="2000"/>
                </a:lnSpc>
              </a:pPr>
              <a:r>
                <a:rPr lang="en-US" altLang="zh-CN" sz="2000" smtClean="0"/>
                <a:t>      &lt;tr&gt;</a:t>
              </a:r>
            </a:p>
            <a:p>
              <a:pPr>
                <a:lnSpc>
                  <a:spcPts val="2000"/>
                </a:lnSpc>
              </a:pPr>
              <a:r>
                <a:rPr lang="en-US" altLang="zh-CN" sz="2000" smtClean="0"/>
                <a:t>          &lt;th&gt;</a:t>
              </a:r>
              <a:r>
                <a:rPr lang="zh-CN" altLang="en-US" sz="2000" smtClean="0"/>
                <a:t>晚餐</a:t>
              </a:r>
              <a:r>
                <a:rPr lang="en-US" altLang="zh-CN" sz="2000" smtClean="0"/>
                <a:t>&lt;/th&gt;</a:t>
              </a:r>
            </a:p>
            <a:p>
              <a:pPr>
                <a:lnSpc>
                  <a:spcPts val="2000"/>
                </a:lnSpc>
              </a:pPr>
              <a:r>
                <a:rPr lang="en-US" altLang="zh-CN" sz="2000" smtClean="0"/>
                <a:t>          &lt;td&gt;0&lt;/td&gt;</a:t>
              </a:r>
            </a:p>
            <a:p>
              <a:pPr>
                <a:lnSpc>
                  <a:spcPts val="2000"/>
                </a:lnSpc>
              </a:pPr>
              <a:r>
                <a:rPr lang="en-US" altLang="zh-CN" sz="2000" smtClean="0"/>
                <a:t>          &lt;td&gt;0&lt;/td&gt;</a:t>
              </a:r>
            </a:p>
            <a:p>
              <a:pPr>
                <a:lnSpc>
                  <a:spcPts val="2000"/>
                </a:lnSpc>
              </a:pPr>
              <a:r>
                <a:rPr lang="en-US" altLang="zh-CN" sz="2000" smtClean="0"/>
                <a:t>          &lt;td&gt;1&lt;/td&gt;</a:t>
              </a:r>
            </a:p>
            <a:p>
              <a:pPr>
                <a:lnSpc>
                  <a:spcPts val="2000"/>
                </a:lnSpc>
              </a:pPr>
              <a:r>
                <a:rPr lang="en-US" altLang="zh-CN" sz="2000" smtClean="0"/>
                <a:t>      &lt;/tr&gt;</a:t>
              </a:r>
            </a:p>
            <a:p>
              <a:pPr>
                <a:lnSpc>
                  <a:spcPts val="2000"/>
                </a:lnSpc>
              </a:pPr>
              <a:r>
                <a:rPr lang="en-US" altLang="zh-CN" sz="2000" smtClean="0"/>
                <a:t>   &lt;/table&gt;</a:t>
              </a:r>
            </a:p>
            <a:p>
              <a:pPr>
                <a:lnSpc>
                  <a:spcPts val="2000"/>
                </a:lnSpc>
              </a:pPr>
              <a:r>
                <a:rPr lang="en-US" altLang="zh-CN" sz="2000" smtClean="0"/>
                <a:t>&lt;/body&gt;</a:t>
              </a:r>
              <a:endParaRPr lang="zh-CN" altLang="en-US" sz="2000"/>
            </a:p>
          </p:txBody>
        </p:sp>
        <p:cxnSp>
          <p:nvCxnSpPr>
            <p:cNvPr id="11" name="直接连接符 10"/>
            <p:cNvCxnSpPr/>
            <p:nvPr/>
          </p:nvCxnSpPr>
          <p:spPr bwMode="auto">
            <a:xfrm rot="5400000">
              <a:off x="2090248" y="4410554"/>
              <a:ext cx="43920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00F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" name="圆角矩形标注 9"/>
          <p:cNvSpPr/>
          <p:nvPr/>
        </p:nvSpPr>
        <p:spPr bwMode="auto">
          <a:xfrm>
            <a:off x="0" y="4846338"/>
            <a:ext cx="2428860" cy="1225868"/>
          </a:xfrm>
          <a:prstGeom prst="wedgeRoundRectCallout">
            <a:avLst>
              <a:gd name="adj1" fmla="val 66827"/>
              <a:gd name="adj2" fmla="val -30303"/>
              <a:gd name="adj3" fmla="val 16667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mtClean="0">
                <a:solidFill>
                  <a:srgbClr val="F80000"/>
                </a:solidFill>
                <a:ea typeface="黑体"/>
              </a:rPr>
              <a:t>&lt;th&gt;</a:t>
            </a:r>
            <a:r>
              <a:rPr lang="zh-CN" altLang="en-US" smtClean="0">
                <a:solidFill>
                  <a:srgbClr val="F80000"/>
                </a:solidFill>
                <a:ea typeface="黑体"/>
              </a:rPr>
              <a:t>与</a:t>
            </a:r>
            <a:r>
              <a:rPr lang="en-US" altLang="zh-CN" smtClean="0">
                <a:solidFill>
                  <a:srgbClr val="F80000"/>
                </a:solidFill>
                <a:ea typeface="黑体"/>
              </a:rPr>
              <a:t>&lt;td&gt;</a:t>
            </a:r>
            <a:r>
              <a:rPr lang="zh-CN" altLang="en-US" smtClean="0">
                <a:solidFill>
                  <a:srgbClr val="F80000"/>
                </a:solidFill>
                <a:ea typeface="黑体"/>
              </a:rPr>
              <a:t>基本一样</a:t>
            </a:r>
            <a:r>
              <a:rPr lang="en-US" altLang="zh-CN" smtClean="0">
                <a:solidFill>
                  <a:srgbClr val="F80000"/>
                </a:solidFill>
                <a:ea typeface="黑体"/>
              </a:rPr>
              <a:t>, </a:t>
            </a:r>
            <a:r>
              <a:rPr lang="zh-CN" altLang="en-US" smtClean="0">
                <a:solidFill>
                  <a:srgbClr val="F80000"/>
                </a:solidFill>
                <a:ea typeface="黑体"/>
              </a:rPr>
              <a:t>只在字体上有区别</a:t>
            </a:r>
            <a:r>
              <a:rPr lang="en-US" altLang="zh-CN" smtClean="0">
                <a:solidFill>
                  <a:srgbClr val="F80000"/>
                </a:solidFill>
                <a:ea typeface="黑体"/>
              </a:rPr>
              <a:t>.</a:t>
            </a:r>
            <a:endParaRPr lang="zh-CN" altLang="en-US" smtClean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6420" y="-24"/>
            <a:ext cx="3128984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57158" y="300022"/>
            <a:ext cx="82296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黑体"/>
                <a:cs typeface="+mj-cs"/>
                <a:sym typeface="Consolas"/>
              </a:rPr>
              <a:t>2.1 HTML</a:t>
            </a:r>
            <a:r>
              <a:rPr kumimoji="1" lang="zh-CN" altLang="en-US" sz="360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黑体"/>
                <a:cs typeface="+mj-cs"/>
                <a:sym typeface="Consolas"/>
              </a:rPr>
              <a:t>和</a:t>
            </a:r>
            <a:r>
              <a:rPr kumimoji="1" lang="en-US" altLang="zh-CN" sz="360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黑体"/>
                <a:cs typeface="+mj-cs"/>
                <a:sym typeface="Consolas"/>
              </a:rPr>
              <a:t>XHTML</a:t>
            </a:r>
            <a:r>
              <a:rPr kumimoji="1" lang="zh-CN" altLang="en-US" sz="360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黑体"/>
                <a:cs typeface="+mj-cs"/>
                <a:sym typeface="Consolas"/>
              </a:rPr>
              <a:t>的起源和演变</a:t>
            </a:r>
            <a:endParaRPr kumimoji="1" lang="zh-CN" altLang="en-US" sz="360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/>
              <a:ea typeface="黑体"/>
              <a:cs typeface="+mj-cs"/>
              <a:sym typeface="Consola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47700" y="1155700"/>
            <a:ext cx="7300938" cy="2988510"/>
          </a:xfrm>
        </p:spPr>
        <p:txBody>
          <a:bodyPr wrap="square" anchor="t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ct val="10000"/>
              </a:spcAft>
              <a:buSzTx/>
            </a:pPr>
            <a:r>
              <a:rPr lang="zh-CN" altLang="en-US" sz="2400" smtClean="0"/>
              <a:t>为什么用</a:t>
            </a:r>
            <a:r>
              <a:rPr lang="en-US" altLang="zh-CN" sz="2400" smtClean="0"/>
              <a:t>XHTML</a:t>
            </a:r>
            <a:r>
              <a:rPr lang="zh-CN" altLang="en-US" sz="2400" smtClean="0"/>
              <a:t>取代</a:t>
            </a:r>
            <a:r>
              <a:rPr lang="en-US" altLang="zh-CN" sz="2400" smtClean="0"/>
              <a:t>HTML</a:t>
            </a:r>
            <a:r>
              <a:rPr lang="zh-CN" altLang="en-US" sz="2400" smtClean="0"/>
              <a:t>？</a:t>
            </a:r>
            <a:endParaRPr lang="en-US" altLang="zh-CN" sz="2400" smtClean="0"/>
          </a:p>
          <a:p>
            <a:pPr lvl="1" indent="-382588">
              <a:lnSpc>
                <a:spcPct val="150000"/>
              </a:lnSpc>
              <a:buSzTx/>
            </a:pPr>
            <a:r>
              <a:rPr lang="en-US" altLang="zh-CN" sz="2200" smtClean="0"/>
              <a:t>HTML</a:t>
            </a:r>
            <a:r>
              <a:rPr lang="zh-CN" altLang="en-US" sz="2200" smtClean="0"/>
              <a:t>语法规则松散</a:t>
            </a:r>
            <a:r>
              <a:rPr lang="en-US" altLang="zh-CN" sz="2200" smtClean="0"/>
              <a:t>, </a:t>
            </a:r>
            <a:r>
              <a:rPr lang="zh-CN" altLang="en-US" sz="2200" smtClean="0"/>
              <a:t>文档缺乏一致性</a:t>
            </a:r>
            <a:endParaRPr lang="en-US" altLang="zh-CN" sz="2200" smtClean="0"/>
          </a:p>
          <a:p>
            <a:pPr lvl="1" indent="-382588">
              <a:lnSpc>
                <a:spcPct val="150000"/>
              </a:lnSpc>
              <a:buSzTx/>
            </a:pPr>
            <a:r>
              <a:rPr lang="en-US" altLang="zh-CN" sz="2200" smtClean="0"/>
              <a:t>XHTML</a:t>
            </a:r>
            <a:r>
              <a:rPr lang="zh-CN" altLang="en-US" sz="2200" smtClean="0"/>
              <a:t>语法规则十分严格</a:t>
            </a:r>
            <a:r>
              <a:rPr lang="en-US" altLang="zh-CN" sz="2200" smtClean="0"/>
              <a:t>, </a:t>
            </a:r>
            <a:r>
              <a:rPr lang="zh-CN" altLang="en-US" sz="2200" smtClean="0"/>
              <a:t>有一致的文档结构</a:t>
            </a:r>
            <a:endParaRPr lang="en-US" altLang="zh-CN" sz="2200" smtClean="0"/>
          </a:p>
          <a:p>
            <a:pPr lvl="1" indent="-382588">
              <a:lnSpc>
                <a:spcPct val="150000"/>
              </a:lnSpc>
              <a:buSzTx/>
            </a:pPr>
            <a:r>
              <a:rPr lang="en-US" altLang="zh-CN" sz="2200" smtClean="0"/>
              <a:t>HTML</a:t>
            </a:r>
            <a:r>
              <a:rPr lang="zh-CN" altLang="en-US" sz="2200" smtClean="0"/>
              <a:t>的处理器一般不会执行语法规则</a:t>
            </a:r>
            <a:endParaRPr lang="en-US" altLang="zh-CN" sz="2200" smtClean="0"/>
          </a:p>
          <a:p>
            <a:pPr lvl="1" indent="-382588">
              <a:lnSpc>
                <a:spcPct val="150000"/>
              </a:lnSpc>
              <a:buSzTx/>
            </a:pPr>
            <a:r>
              <a:rPr lang="en-US" altLang="zh-CN" sz="2200" smtClean="0"/>
              <a:t>XHTML</a:t>
            </a:r>
            <a:r>
              <a:rPr lang="zh-CN" altLang="en-US" sz="2200" smtClean="0"/>
              <a:t>处理器会校验语法规则</a:t>
            </a:r>
            <a:endParaRPr lang="en-US" altLang="zh-CN" sz="2200" smtClean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58" y="300022"/>
            <a:ext cx="8229600" cy="9144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600" kern="0" smtClean="0">
                <a:solidFill>
                  <a:srgbClr val="0000FF"/>
                </a:solidFill>
                <a:ea typeface="黑体"/>
              </a:rPr>
              <a:t>2.8 </a:t>
            </a:r>
            <a:r>
              <a:rPr lang="zh-CN" altLang="en-US" sz="3600" kern="0" smtClean="0">
                <a:solidFill>
                  <a:srgbClr val="0000FF"/>
                </a:solidFill>
                <a:ea typeface="黑体"/>
              </a:rPr>
              <a:t>表格</a:t>
            </a:r>
            <a:endParaRPr lang="zh-CN" altLang="en-US" sz="3600" kern="0" dirty="0">
              <a:solidFill>
                <a:srgbClr val="0000FF"/>
              </a:solidFill>
              <a:ea typeface="黑体"/>
            </a:endParaRPr>
          </a:p>
        </p:txBody>
      </p:sp>
      <p:sp>
        <p:nvSpPr>
          <p:cNvPr id="8" name="内容占位符 5"/>
          <p:cNvSpPr txBox="1">
            <a:spLocks/>
          </p:cNvSpPr>
          <p:nvPr/>
        </p:nvSpPr>
        <p:spPr>
          <a:xfrm>
            <a:off x="642910" y="1161560"/>
            <a:ext cx="8715436" cy="483517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lvl="0" indent="-342900">
              <a:lnSpc>
                <a:spcPct val="120000"/>
              </a:lnSpc>
              <a:spcAft>
                <a:spcPct val="10000"/>
              </a:spcAft>
            </a:pPr>
            <a:r>
              <a:rPr lang="en-US" altLang="zh-CN" sz="2400" kern="0" smtClean="0">
                <a:solidFill>
                  <a:srgbClr val="0000FF"/>
                </a:solidFill>
                <a:ea typeface="黑体"/>
              </a:rPr>
              <a:t>2.</a:t>
            </a:r>
            <a:r>
              <a:rPr lang="zh-CN" altLang="en-US" sz="2400" kern="0" smtClean="0">
                <a:solidFill>
                  <a:srgbClr val="0000FF"/>
                </a:solidFill>
                <a:ea typeface="黑体"/>
              </a:rPr>
              <a:t>属性</a:t>
            </a:r>
            <a:r>
              <a:rPr lang="en-US" altLang="zh-CN" sz="2400" kern="0" smtClean="0">
                <a:solidFill>
                  <a:srgbClr val="0000FF"/>
                </a:solidFill>
                <a:ea typeface="黑体"/>
              </a:rPr>
              <a:t>rowspan</a:t>
            </a:r>
            <a:r>
              <a:rPr lang="zh-CN" altLang="en-US" sz="2400" kern="0" smtClean="0">
                <a:solidFill>
                  <a:srgbClr val="0000FF"/>
                </a:solidFill>
                <a:ea typeface="黑体"/>
              </a:rPr>
              <a:t>与</a:t>
            </a:r>
            <a:r>
              <a:rPr lang="en-US" altLang="zh-CN" sz="2400" kern="0" smtClean="0">
                <a:solidFill>
                  <a:srgbClr val="0000FF"/>
                </a:solidFill>
                <a:ea typeface="黑体"/>
              </a:rPr>
              <a:t>colspan</a:t>
            </a:r>
          </a:p>
          <a:p>
            <a:pPr marL="742950" lvl="1" indent="-382588" algn="l">
              <a:spcBef>
                <a:spcPct val="10000"/>
              </a:spcBef>
              <a:spcAft>
                <a:spcPct val="10000"/>
              </a:spcAft>
              <a:buFont typeface="Wingdings" pitchFamily="2" charset="2"/>
              <a:buChar char="p"/>
            </a:pP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扩展单元格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, 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即合并单元格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  <a:p>
            <a:pPr marL="742950" lvl="1" indent="-742950" algn="l">
              <a:spcBef>
                <a:spcPct val="10000"/>
              </a:spcBef>
              <a:spcAft>
                <a:spcPct val="10000"/>
              </a:spcAft>
            </a:pP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例：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  <a:p>
            <a:pPr marL="742950" lvl="1" indent="-742950" algn="l"/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&lt;table border="border"&gt;		</a:t>
            </a:r>
          </a:p>
          <a:p>
            <a:pPr marL="742950" lvl="1" indent="-742950" algn="l"/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&lt;tr&gt;</a:t>
            </a:r>
          </a:p>
          <a:p>
            <a:pPr marL="742950" lvl="1" indent="-742950" algn="l"/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  &lt;th </a:t>
            </a:r>
            <a:r>
              <a:rPr lang="en-US" altLang="zh-CN" sz="2000" kern="0" smtClean="0">
                <a:solidFill>
                  <a:srgbClr val="F80000"/>
                </a:solidFill>
                <a:latin typeface="Consolas"/>
                <a:ea typeface="宋体"/>
                <a:sym typeface="Consolas"/>
              </a:rPr>
              <a:t>colspan</a:t>
            </a: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="3"&gt;</a:t>
            </a:r>
            <a:r>
              <a:rPr lang="zh-CN" altLang="en-US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水果饮料供应</a:t>
            </a: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&lt;/th&gt;</a:t>
            </a:r>
          </a:p>
          <a:p>
            <a:pPr marL="742950" lvl="1" indent="-742950" algn="l"/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&lt;/tr&gt;		</a:t>
            </a:r>
          </a:p>
          <a:p>
            <a:pPr marL="742950" lvl="1" indent="-742950" algn="l"/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&lt;tr&gt;</a:t>
            </a:r>
          </a:p>
          <a:p>
            <a:pPr marL="742950" lvl="1" indent="-742950" algn="l"/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  &lt;td&gt;</a:t>
            </a:r>
            <a:r>
              <a:rPr lang="zh-CN" altLang="en-US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苹果汁</a:t>
            </a: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&lt;/td&gt;</a:t>
            </a:r>
          </a:p>
          <a:p>
            <a:pPr marL="742950" lvl="1" indent="-742950" algn="l"/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  &lt;td&gt;</a:t>
            </a:r>
            <a:r>
              <a:rPr lang="zh-CN" altLang="en-US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橙汁</a:t>
            </a: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&lt;/td&gt;</a:t>
            </a:r>
          </a:p>
          <a:p>
            <a:pPr marL="742950" lvl="1" indent="-742950" algn="l"/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  &lt;td&gt;</a:t>
            </a:r>
            <a:r>
              <a:rPr lang="zh-CN" altLang="en-US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鸡尾酒</a:t>
            </a: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&lt;/td&gt;</a:t>
            </a:r>
          </a:p>
          <a:p>
            <a:pPr marL="742950" lvl="1" indent="-742950" algn="l"/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&lt;/tr&gt;</a:t>
            </a:r>
          </a:p>
          <a:p>
            <a:pPr marL="742950" lvl="1" indent="-742950" algn="l"/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&lt;/table&gt;</a:t>
            </a:r>
          </a:p>
          <a:p>
            <a:pPr marL="742950" lvl="1" indent="-382588" algn="l">
              <a:spcBef>
                <a:spcPct val="10000"/>
              </a:spcBef>
              <a:spcAft>
                <a:spcPct val="10000"/>
              </a:spcAft>
            </a:pP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</p:txBody>
      </p:sp>
      <p:sp>
        <p:nvSpPr>
          <p:cNvPr id="10" name="圆角矩形标注 9"/>
          <p:cNvSpPr/>
          <p:nvPr/>
        </p:nvSpPr>
        <p:spPr bwMode="auto">
          <a:xfrm>
            <a:off x="6215074" y="1643050"/>
            <a:ext cx="1714512" cy="851297"/>
          </a:xfrm>
          <a:prstGeom prst="wedgeRoundRectCallout">
            <a:avLst>
              <a:gd name="adj1" fmla="val -60834"/>
              <a:gd name="adj2" fmla="val 106728"/>
              <a:gd name="adj3" fmla="val 16667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i="0" u="none" strike="noStrike" cap="none" normalizeH="0" baseline="0" smtClean="0">
                <a:ln>
                  <a:noFill/>
                </a:ln>
                <a:solidFill>
                  <a:srgbClr val="F80000"/>
                </a:solidFill>
                <a:effectLst/>
                <a:ea typeface="黑体"/>
              </a:rPr>
              <a:t>表示这一行把三列合并</a:t>
            </a:r>
          </a:p>
        </p:txBody>
      </p:sp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2" cstate="print"/>
          <a:srcRect t="47794"/>
          <a:stretch>
            <a:fillRect/>
          </a:stretch>
        </p:blipFill>
        <p:spPr bwMode="auto">
          <a:xfrm>
            <a:off x="4286248" y="4500570"/>
            <a:ext cx="4527790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5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75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5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5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25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5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5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58" y="300022"/>
            <a:ext cx="8229600" cy="9144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600" kern="0" smtClean="0">
                <a:solidFill>
                  <a:srgbClr val="0000FF"/>
                </a:solidFill>
                <a:ea typeface="黑体"/>
              </a:rPr>
              <a:t>2.8 </a:t>
            </a:r>
            <a:r>
              <a:rPr lang="zh-CN" altLang="en-US" sz="3600" kern="0" smtClean="0">
                <a:solidFill>
                  <a:srgbClr val="0000FF"/>
                </a:solidFill>
                <a:ea typeface="黑体"/>
              </a:rPr>
              <a:t>表格</a:t>
            </a:r>
            <a:endParaRPr lang="zh-CN" altLang="en-US" sz="3600" kern="0" dirty="0">
              <a:solidFill>
                <a:srgbClr val="0000FF"/>
              </a:solidFill>
              <a:ea typeface="黑体"/>
            </a:endParaRPr>
          </a:p>
        </p:txBody>
      </p:sp>
      <p:sp>
        <p:nvSpPr>
          <p:cNvPr id="8" name="内容占位符 5"/>
          <p:cNvSpPr txBox="1">
            <a:spLocks/>
          </p:cNvSpPr>
          <p:nvPr/>
        </p:nvSpPr>
        <p:spPr>
          <a:xfrm>
            <a:off x="642910" y="1161560"/>
            <a:ext cx="8715436" cy="94487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lvl="0" indent="-342900">
              <a:lnSpc>
                <a:spcPct val="120000"/>
              </a:lnSpc>
              <a:spcAft>
                <a:spcPct val="10000"/>
              </a:spcAft>
            </a:pPr>
            <a:r>
              <a:rPr lang="en-US" altLang="zh-CN" sz="2400" kern="0" smtClean="0">
                <a:solidFill>
                  <a:srgbClr val="0000FF"/>
                </a:solidFill>
                <a:ea typeface="黑体"/>
              </a:rPr>
              <a:t>2.</a:t>
            </a:r>
            <a:r>
              <a:rPr lang="zh-CN" altLang="en-US" sz="2400" kern="0" smtClean="0">
                <a:solidFill>
                  <a:srgbClr val="0000FF"/>
                </a:solidFill>
                <a:ea typeface="黑体"/>
              </a:rPr>
              <a:t>属性</a:t>
            </a:r>
            <a:r>
              <a:rPr lang="en-US" altLang="zh-CN" sz="2400" kern="0" smtClean="0">
                <a:solidFill>
                  <a:srgbClr val="0000FF"/>
                </a:solidFill>
                <a:ea typeface="黑体"/>
              </a:rPr>
              <a:t>rowspan</a:t>
            </a:r>
            <a:r>
              <a:rPr lang="zh-CN" altLang="en-US" sz="2400" kern="0" smtClean="0">
                <a:solidFill>
                  <a:srgbClr val="0000FF"/>
                </a:solidFill>
                <a:ea typeface="黑体"/>
              </a:rPr>
              <a:t>与</a:t>
            </a:r>
            <a:r>
              <a:rPr lang="en-US" altLang="zh-CN" sz="2400" kern="0" smtClean="0">
                <a:solidFill>
                  <a:srgbClr val="0000FF"/>
                </a:solidFill>
                <a:ea typeface="黑体"/>
              </a:rPr>
              <a:t>colspan</a:t>
            </a:r>
          </a:p>
          <a:p>
            <a:pPr marL="742950" lvl="1" indent="-382588" algn="l">
              <a:spcBef>
                <a:spcPct val="10000"/>
              </a:spcBef>
              <a:spcAft>
                <a:spcPct val="10000"/>
              </a:spcAft>
              <a:buFont typeface="Wingdings" pitchFamily="2" charset="2"/>
              <a:buChar char="p"/>
            </a:pP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计算好扩展单元格的行或列数 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</p:txBody>
      </p:sp>
      <p:pic>
        <p:nvPicPr>
          <p:cNvPr id="59395" name="Picture 3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/>
          <a:srcRect l="3658" t="37727" r="23176" b="11676"/>
          <a:stretch>
            <a:fillRect/>
          </a:stretch>
        </p:blipFill>
        <p:spPr bwMode="auto">
          <a:xfrm>
            <a:off x="5643570" y="0"/>
            <a:ext cx="3297181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9" name="组合 11"/>
          <p:cNvGrpSpPr/>
          <p:nvPr/>
        </p:nvGrpSpPr>
        <p:grpSpPr>
          <a:xfrm>
            <a:off x="857224" y="2285992"/>
            <a:ext cx="8001056" cy="4286279"/>
            <a:chOff x="1076641" y="2636055"/>
            <a:chExt cx="7429552" cy="4478149"/>
          </a:xfrm>
        </p:grpSpPr>
        <p:sp>
          <p:nvSpPr>
            <p:cNvPr id="11" name="TextBox 10"/>
            <p:cNvSpPr txBox="1"/>
            <p:nvPr/>
          </p:nvSpPr>
          <p:spPr>
            <a:xfrm>
              <a:off x="1076641" y="2636055"/>
              <a:ext cx="7429552" cy="4478149"/>
            </a:xfrm>
            <a:prstGeom prst="rect">
              <a:avLst/>
            </a:prstGeom>
            <a:noFill/>
            <a:ln w="38100">
              <a:solidFill>
                <a:srgbClr val="0000F8"/>
              </a:solidFill>
            </a:ln>
          </p:spPr>
          <p:txBody>
            <a:bodyPr wrap="square" numCol="2" spcCol="36000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sz="1900" smtClean="0">
                  <a:solidFill>
                    <a:schemeClr val="tx1"/>
                  </a:solidFill>
                </a:rPr>
                <a:t>&lt;body&gt;</a:t>
              </a:r>
            </a:p>
            <a:p>
              <a:pPr>
                <a:lnSpc>
                  <a:spcPts val="2000"/>
                </a:lnSpc>
              </a:pPr>
              <a:r>
                <a:rPr lang="en-US" altLang="zh-CN" sz="1900" smtClean="0">
                  <a:solidFill>
                    <a:schemeClr val="tx1"/>
                  </a:solidFill>
                </a:rPr>
                <a:t>  &lt;table border = "border"&gt;</a:t>
              </a:r>
            </a:p>
            <a:p>
              <a:pPr>
                <a:lnSpc>
                  <a:spcPts val="2000"/>
                </a:lnSpc>
              </a:pPr>
              <a:r>
                <a:rPr lang="en-US" altLang="zh-CN" sz="1900" smtClean="0">
                  <a:solidFill>
                    <a:schemeClr val="tx1"/>
                  </a:solidFill>
                </a:rPr>
                <a:t>    &lt;tr&gt;</a:t>
              </a:r>
            </a:p>
            <a:p>
              <a:pPr>
                <a:lnSpc>
                  <a:spcPts val="2000"/>
                </a:lnSpc>
              </a:pPr>
              <a:r>
                <a:rPr lang="en-US" altLang="zh-CN" sz="1900" smtClean="0">
                  <a:solidFill>
                    <a:schemeClr val="tx1"/>
                  </a:solidFill>
                </a:rPr>
                <a:t>      &lt;td </a:t>
              </a:r>
              <a:r>
                <a:rPr lang="en-US" altLang="zh-CN" sz="1900" smtClean="0">
                  <a:solidFill>
                    <a:srgbClr val="F80000"/>
                  </a:solidFill>
                </a:rPr>
                <a:t>rowspan</a:t>
              </a:r>
              <a:r>
                <a:rPr lang="en-US" altLang="zh-CN" sz="1900" smtClean="0">
                  <a:solidFill>
                    <a:schemeClr val="tx1"/>
                  </a:solidFill>
                </a:rPr>
                <a:t>="2"&gt;&lt;/td&gt;</a:t>
              </a:r>
            </a:p>
            <a:p>
              <a:pPr>
                <a:lnSpc>
                  <a:spcPts val="2000"/>
                </a:lnSpc>
              </a:pPr>
              <a:r>
                <a:rPr lang="en-US" altLang="zh-CN" sz="1900" smtClean="0">
                  <a:solidFill>
                    <a:schemeClr val="tx1"/>
                  </a:solidFill>
                </a:rPr>
                <a:t>      &lt;th </a:t>
              </a:r>
              <a:r>
                <a:rPr lang="en-US" altLang="zh-CN" sz="1900" smtClean="0">
                  <a:solidFill>
                    <a:srgbClr val="F80000"/>
                  </a:solidFill>
                </a:rPr>
                <a:t>colspan</a:t>
              </a:r>
              <a:r>
                <a:rPr lang="en-US" altLang="zh-CN" sz="1900" smtClean="0">
                  <a:solidFill>
                    <a:schemeClr val="tx1"/>
                  </a:solidFill>
                </a:rPr>
                <a:t>="3"&gt; </a:t>
              </a:r>
            </a:p>
            <a:p>
              <a:pPr>
                <a:lnSpc>
                  <a:spcPts val="2000"/>
                </a:lnSpc>
              </a:pPr>
              <a:r>
                <a:rPr lang="en-US" altLang="zh-CN" sz="1900" smtClean="0">
                  <a:solidFill>
                    <a:schemeClr val="tx1"/>
                  </a:solidFill>
                </a:rPr>
                <a:t>         </a:t>
              </a:r>
              <a:r>
                <a:rPr lang="zh-CN" altLang="en-US" sz="1900" smtClean="0">
                  <a:solidFill>
                    <a:schemeClr val="tx1"/>
                  </a:solidFill>
                </a:rPr>
                <a:t>水果饮料供应 </a:t>
              </a:r>
              <a:r>
                <a:rPr lang="en-US" altLang="zh-CN" sz="1900" smtClean="0">
                  <a:solidFill>
                    <a:schemeClr val="tx1"/>
                  </a:solidFill>
                </a:rPr>
                <a:t>&lt;/th&gt;</a:t>
              </a:r>
            </a:p>
            <a:p>
              <a:pPr>
                <a:lnSpc>
                  <a:spcPts val="2000"/>
                </a:lnSpc>
              </a:pPr>
              <a:r>
                <a:rPr lang="en-US" altLang="zh-CN" sz="1900" smtClean="0">
                  <a:solidFill>
                    <a:schemeClr val="tx1"/>
                  </a:solidFill>
                </a:rPr>
                <a:t>    &lt;/tr&gt;</a:t>
              </a:r>
            </a:p>
            <a:p>
              <a:pPr>
                <a:lnSpc>
                  <a:spcPts val="2000"/>
                </a:lnSpc>
              </a:pPr>
              <a:r>
                <a:rPr lang="en-US" altLang="zh-CN" sz="1900" smtClean="0">
                  <a:solidFill>
                    <a:schemeClr val="tx1"/>
                  </a:solidFill>
                </a:rPr>
                <a:t>    &lt;tr&gt;</a:t>
              </a:r>
            </a:p>
            <a:p>
              <a:pPr>
                <a:lnSpc>
                  <a:spcPts val="2000"/>
                </a:lnSpc>
              </a:pPr>
              <a:r>
                <a:rPr lang="en-US" altLang="zh-CN" sz="1900" smtClean="0">
                  <a:solidFill>
                    <a:schemeClr val="tx1"/>
                  </a:solidFill>
                </a:rPr>
                <a:t>      &lt;th&gt;</a:t>
              </a:r>
              <a:r>
                <a:rPr lang="zh-CN" altLang="en-US" sz="1900" smtClean="0">
                  <a:solidFill>
                    <a:schemeClr val="tx1"/>
                  </a:solidFill>
                </a:rPr>
                <a:t>苹果汁</a:t>
              </a:r>
              <a:r>
                <a:rPr lang="en-US" altLang="zh-CN" sz="1900" smtClean="0">
                  <a:solidFill>
                    <a:schemeClr val="tx1"/>
                  </a:solidFill>
                </a:rPr>
                <a:t>&lt;/th&gt;</a:t>
              </a:r>
            </a:p>
            <a:p>
              <a:pPr>
                <a:lnSpc>
                  <a:spcPts val="2000"/>
                </a:lnSpc>
              </a:pPr>
              <a:r>
                <a:rPr lang="en-US" altLang="zh-CN" sz="1900" smtClean="0">
                  <a:solidFill>
                    <a:schemeClr val="tx1"/>
                  </a:solidFill>
                </a:rPr>
                <a:t>      &lt;th&gt;</a:t>
              </a:r>
              <a:r>
                <a:rPr lang="zh-CN" altLang="en-US" sz="1900" smtClean="0">
                  <a:solidFill>
                    <a:schemeClr val="tx1"/>
                  </a:solidFill>
                </a:rPr>
                <a:t>橙汁</a:t>
              </a:r>
              <a:r>
                <a:rPr lang="en-US" altLang="zh-CN" sz="1900" smtClean="0">
                  <a:solidFill>
                    <a:schemeClr val="tx1"/>
                  </a:solidFill>
                </a:rPr>
                <a:t>&lt;/th&gt;</a:t>
              </a:r>
            </a:p>
            <a:p>
              <a:pPr>
                <a:lnSpc>
                  <a:spcPts val="2000"/>
                </a:lnSpc>
              </a:pPr>
              <a:r>
                <a:rPr lang="en-US" altLang="zh-CN" sz="1900" smtClean="0">
                  <a:solidFill>
                    <a:schemeClr val="tx1"/>
                  </a:solidFill>
                </a:rPr>
                <a:t>      &lt;th&gt;</a:t>
              </a:r>
              <a:r>
                <a:rPr lang="zh-CN" altLang="en-US" sz="1900" smtClean="0">
                  <a:solidFill>
                    <a:schemeClr val="tx1"/>
                  </a:solidFill>
                </a:rPr>
                <a:t>鸡尾酒</a:t>
              </a:r>
              <a:r>
                <a:rPr lang="en-US" altLang="zh-CN" sz="1900" smtClean="0">
                  <a:solidFill>
                    <a:schemeClr val="tx1"/>
                  </a:solidFill>
                </a:rPr>
                <a:t>&lt;/th&gt;</a:t>
              </a:r>
            </a:p>
            <a:p>
              <a:pPr>
                <a:lnSpc>
                  <a:spcPts val="2000"/>
                </a:lnSpc>
              </a:pPr>
              <a:r>
                <a:rPr lang="en-US" altLang="zh-CN" sz="1900" smtClean="0">
                  <a:solidFill>
                    <a:schemeClr val="tx1"/>
                  </a:solidFill>
                </a:rPr>
                <a:t>    &lt;/tr&gt;</a:t>
              </a:r>
            </a:p>
            <a:p>
              <a:pPr>
                <a:lnSpc>
                  <a:spcPts val="2000"/>
                </a:lnSpc>
              </a:pPr>
              <a:r>
                <a:rPr lang="en-US" altLang="zh-CN" sz="1900" smtClean="0">
                  <a:solidFill>
                    <a:schemeClr val="tx1"/>
                  </a:solidFill>
                </a:rPr>
                <a:t>    &lt;tr&gt;</a:t>
              </a:r>
            </a:p>
            <a:p>
              <a:pPr>
                <a:lnSpc>
                  <a:spcPts val="2000"/>
                </a:lnSpc>
              </a:pPr>
              <a:r>
                <a:rPr lang="en-US" altLang="zh-CN" sz="1900" smtClean="0">
                  <a:solidFill>
                    <a:schemeClr val="tx1"/>
                  </a:solidFill>
                </a:rPr>
                <a:t>      &lt;th&gt;</a:t>
              </a:r>
              <a:r>
                <a:rPr lang="zh-CN" altLang="en-US" sz="1900" smtClean="0">
                  <a:solidFill>
                    <a:schemeClr val="tx1"/>
                  </a:solidFill>
                </a:rPr>
                <a:t>早餐</a:t>
              </a:r>
              <a:r>
                <a:rPr lang="en-US" altLang="zh-CN" sz="1900" smtClean="0">
                  <a:solidFill>
                    <a:schemeClr val="tx1"/>
                  </a:solidFill>
                </a:rPr>
                <a:t>&lt;/th&gt;</a:t>
              </a:r>
            </a:p>
            <a:p>
              <a:pPr>
                <a:lnSpc>
                  <a:spcPts val="2000"/>
                </a:lnSpc>
              </a:pPr>
              <a:r>
                <a:rPr lang="en-US" altLang="zh-CN" sz="1900" smtClean="0">
                  <a:solidFill>
                    <a:schemeClr val="tx1"/>
                  </a:solidFill>
                </a:rPr>
                <a:t>      &lt;td&gt;0&lt;/td&gt;</a:t>
              </a:r>
            </a:p>
            <a:p>
              <a:pPr>
                <a:lnSpc>
                  <a:spcPts val="2000"/>
                </a:lnSpc>
              </a:pPr>
              <a:r>
                <a:rPr lang="en-US" altLang="zh-CN" sz="1900" smtClean="0">
                  <a:solidFill>
                    <a:schemeClr val="tx1"/>
                  </a:solidFill>
                </a:rPr>
                <a:t>      &lt;td&gt;1&lt;/td&gt;</a:t>
              </a:r>
            </a:p>
            <a:p>
              <a:pPr>
                <a:lnSpc>
                  <a:spcPts val="2000"/>
                </a:lnSpc>
              </a:pPr>
              <a:r>
                <a:rPr lang="en-US" altLang="zh-CN" sz="1900" smtClean="0">
                  <a:solidFill>
                    <a:schemeClr val="tx1"/>
                  </a:solidFill>
                </a:rPr>
                <a:t>      &lt;td&gt;0&lt;/td&gt;</a:t>
              </a:r>
            </a:p>
            <a:p>
              <a:pPr>
                <a:lnSpc>
                  <a:spcPts val="2000"/>
                </a:lnSpc>
              </a:pPr>
              <a:r>
                <a:rPr lang="en-US" altLang="zh-CN" sz="1900" smtClean="0">
                  <a:solidFill>
                    <a:schemeClr val="tx1"/>
                  </a:solidFill>
                </a:rPr>
                <a:t>    &lt;/tr&gt;    </a:t>
              </a:r>
            </a:p>
            <a:p>
              <a:pPr>
                <a:lnSpc>
                  <a:spcPts val="2000"/>
                </a:lnSpc>
              </a:pPr>
              <a:r>
                <a:rPr lang="en-US" altLang="zh-CN" sz="1900" smtClean="0">
                  <a:solidFill>
                    <a:schemeClr val="tx1"/>
                  </a:solidFill>
                </a:rPr>
                <a:t>    &lt;tr&gt;</a:t>
              </a:r>
            </a:p>
            <a:p>
              <a:pPr>
                <a:lnSpc>
                  <a:spcPts val="2000"/>
                </a:lnSpc>
              </a:pPr>
              <a:r>
                <a:rPr lang="en-US" altLang="zh-CN" sz="1900" smtClean="0">
                  <a:solidFill>
                    <a:schemeClr val="tx1"/>
                  </a:solidFill>
                </a:rPr>
                <a:t>      &lt;th&gt;</a:t>
              </a:r>
              <a:r>
                <a:rPr lang="zh-CN" altLang="en-US" sz="1900" smtClean="0">
                  <a:solidFill>
                    <a:schemeClr val="tx1"/>
                  </a:solidFill>
                </a:rPr>
                <a:t>午餐</a:t>
              </a:r>
              <a:r>
                <a:rPr lang="en-US" altLang="zh-CN" sz="1900" smtClean="0">
                  <a:solidFill>
                    <a:schemeClr val="tx1"/>
                  </a:solidFill>
                </a:rPr>
                <a:t>&lt;/th&gt;</a:t>
              </a:r>
            </a:p>
            <a:p>
              <a:pPr>
                <a:lnSpc>
                  <a:spcPts val="2000"/>
                </a:lnSpc>
              </a:pPr>
              <a:r>
                <a:rPr lang="en-US" altLang="zh-CN" sz="1900" smtClean="0">
                  <a:solidFill>
                    <a:schemeClr val="tx1"/>
                  </a:solidFill>
                </a:rPr>
                <a:t>      &lt;td&gt;1&lt;/td&gt;</a:t>
              </a:r>
            </a:p>
            <a:p>
              <a:pPr>
                <a:lnSpc>
                  <a:spcPts val="2000"/>
                </a:lnSpc>
              </a:pPr>
              <a:r>
                <a:rPr lang="en-US" altLang="zh-CN" sz="1900" smtClean="0">
                  <a:solidFill>
                    <a:schemeClr val="tx1"/>
                  </a:solidFill>
                </a:rPr>
                <a:t>      &lt;td&gt;0&lt;/td&gt;</a:t>
              </a:r>
            </a:p>
            <a:p>
              <a:pPr>
                <a:lnSpc>
                  <a:spcPts val="2000"/>
                </a:lnSpc>
              </a:pPr>
              <a:r>
                <a:rPr lang="en-US" altLang="zh-CN" sz="1900" smtClean="0">
                  <a:solidFill>
                    <a:schemeClr val="tx1"/>
                  </a:solidFill>
                </a:rPr>
                <a:t>      &lt;td&gt;0&lt;/td&gt;</a:t>
              </a:r>
            </a:p>
            <a:p>
              <a:pPr>
                <a:lnSpc>
                  <a:spcPts val="2000"/>
                </a:lnSpc>
              </a:pPr>
              <a:r>
                <a:rPr lang="en-US" altLang="zh-CN" sz="1900" smtClean="0">
                  <a:solidFill>
                    <a:schemeClr val="tx1"/>
                  </a:solidFill>
                </a:rPr>
                <a:t>    &lt;/tr&gt;</a:t>
              </a:r>
            </a:p>
            <a:p>
              <a:pPr>
                <a:lnSpc>
                  <a:spcPts val="2000"/>
                </a:lnSpc>
              </a:pPr>
              <a:r>
                <a:rPr lang="en-US" altLang="zh-CN" sz="1900" smtClean="0">
                  <a:solidFill>
                    <a:schemeClr val="tx1"/>
                  </a:solidFill>
                </a:rPr>
                <a:t>    &lt;tr&gt;</a:t>
              </a:r>
            </a:p>
            <a:p>
              <a:pPr>
                <a:lnSpc>
                  <a:spcPts val="2000"/>
                </a:lnSpc>
              </a:pPr>
              <a:r>
                <a:rPr lang="en-US" altLang="zh-CN" sz="1900" smtClean="0">
                  <a:solidFill>
                    <a:schemeClr val="tx1"/>
                  </a:solidFill>
                </a:rPr>
                <a:t>      &lt;th&gt;</a:t>
              </a:r>
              <a:r>
                <a:rPr lang="zh-CN" altLang="en-US" sz="1900" smtClean="0">
                  <a:solidFill>
                    <a:schemeClr val="tx1"/>
                  </a:solidFill>
                </a:rPr>
                <a:t>晚餐</a:t>
              </a:r>
              <a:r>
                <a:rPr lang="en-US" altLang="zh-CN" sz="1900" smtClean="0">
                  <a:solidFill>
                    <a:schemeClr val="tx1"/>
                  </a:solidFill>
                </a:rPr>
                <a:t>&lt;/th&gt;</a:t>
              </a:r>
            </a:p>
            <a:p>
              <a:pPr>
                <a:lnSpc>
                  <a:spcPts val="2000"/>
                </a:lnSpc>
              </a:pPr>
              <a:r>
                <a:rPr lang="en-US" altLang="zh-CN" sz="1900" smtClean="0">
                  <a:solidFill>
                    <a:schemeClr val="tx1"/>
                  </a:solidFill>
                </a:rPr>
                <a:t>      &lt;td&gt;0&lt;/td&gt;</a:t>
              </a:r>
            </a:p>
            <a:p>
              <a:pPr>
                <a:lnSpc>
                  <a:spcPts val="2000"/>
                </a:lnSpc>
              </a:pPr>
              <a:r>
                <a:rPr lang="en-US" altLang="zh-CN" sz="1900" smtClean="0">
                  <a:solidFill>
                    <a:schemeClr val="tx1"/>
                  </a:solidFill>
                </a:rPr>
                <a:t>      &lt;td&gt;0&lt;/td&gt;</a:t>
              </a:r>
            </a:p>
            <a:p>
              <a:pPr>
                <a:lnSpc>
                  <a:spcPts val="2000"/>
                </a:lnSpc>
              </a:pPr>
              <a:r>
                <a:rPr lang="en-US" altLang="zh-CN" sz="1900" smtClean="0">
                  <a:solidFill>
                    <a:schemeClr val="tx1"/>
                  </a:solidFill>
                </a:rPr>
                <a:t>      &lt;td&gt;1&lt;/td&gt;</a:t>
              </a:r>
            </a:p>
            <a:p>
              <a:pPr>
                <a:lnSpc>
                  <a:spcPts val="2000"/>
                </a:lnSpc>
              </a:pPr>
              <a:r>
                <a:rPr lang="en-US" altLang="zh-CN" sz="1900" smtClean="0">
                  <a:solidFill>
                    <a:schemeClr val="tx1"/>
                  </a:solidFill>
                </a:rPr>
                <a:t>    &lt;/tr&gt;</a:t>
              </a:r>
            </a:p>
            <a:p>
              <a:pPr>
                <a:lnSpc>
                  <a:spcPts val="2000"/>
                </a:lnSpc>
              </a:pPr>
              <a:r>
                <a:rPr lang="en-US" altLang="zh-CN" sz="1900" smtClean="0">
                  <a:solidFill>
                    <a:schemeClr val="tx1"/>
                  </a:solidFill>
                </a:rPr>
                <a:t>  &lt;/table&gt;</a:t>
              </a:r>
            </a:p>
            <a:p>
              <a:pPr>
                <a:lnSpc>
                  <a:spcPts val="2000"/>
                </a:lnSpc>
              </a:pPr>
              <a:r>
                <a:rPr lang="en-US" altLang="zh-CN" sz="1900" smtClean="0">
                  <a:solidFill>
                    <a:schemeClr val="tx1"/>
                  </a:solidFill>
                </a:rPr>
                <a:t>&lt;/body&gt;</a:t>
              </a:r>
              <a:endParaRPr lang="zh-CN" altLang="en-US" sz="1900">
                <a:solidFill>
                  <a:schemeClr val="tx1"/>
                </a:solidFill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 bwMode="auto">
            <a:xfrm rot="5400000">
              <a:off x="2564572" y="4875130"/>
              <a:ext cx="4321021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00F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圆角矩形标注 13"/>
          <p:cNvSpPr/>
          <p:nvPr/>
        </p:nvSpPr>
        <p:spPr bwMode="auto">
          <a:xfrm>
            <a:off x="0" y="4286256"/>
            <a:ext cx="1500166" cy="851297"/>
          </a:xfrm>
          <a:prstGeom prst="wedgeRoundRectCallout">
            <a:avLst>
              <a:gd name="adj1" fmla="val 66941"/>
              <a:gd name="adj2" fmla="val -15803"/>
              <a:gd name="adj3" fmla="val 16667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i="0" u="none" strike="noStrike" cap="none" normalizeH="0" baseline="0" smtClean="0">
                <a:ln>
                  <a:noFill/>
                </a:ln>
                <a:solidFill>
                  <a:srgbClr val="F80000"/>
                </a:solidFill>
                <a:effectLst/>
                <a:ea typeface="黑体"/>
              </a:rPr>
              <a:t>这里只需写三列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  <p:bldP spid="1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58" y="300022"/>
            <a:ext cx="8229600" cy="9144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600" kern="0" smtClean="0">
                <a:solidFill>
                  <a:srgbClr val="0000FF"/>
                </a:solidFill>
                <a:ea typeface="黑体"/>
              </a:rPr>
              <a:t>2.8 </a:t>
            </a:r>
            <a:r>
              <a:rPr lang="zh-CN" altLang="en-US" sz="3600" kern="0" smtClean="0">
                <a:solidFill>
                  <a:srgbClr val="0000FF"/>
                </a:solidFill>
                <a:ea typeface="黑体"/>
              </a:rPr>
              <a:t>表格</a:t>
            </a:r>
            <a:endParaRPr lang="zh-CN" altLang="en-US" sz="3600" kern="0" dirty="0">
              <a:solidFill>
                <a:srgbClr val="0000FF"/>
              </a:solidFill>
              <a:ea typeface="黑体"/>
            </a:endParaRPr>
          </a:p>
        </p:txBody>
      </p:sp>
      <p:sp>
        <p:nvSpPr>
          <p:cNvPr id="8" name="内容占位符 5"/>
          <p:cNvSpPr txBox="1">
            <a:spLocks/>
          </p:cNvSpPr>
          <p:nvPr/>
        </p:nvSpPr>
        <p:spPr>
          <a:xfrm>
            <a:off x="642910" y="1161560"/>
            <a:ext cx="8715436" cy="338246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lvl="0" indent="-342900">
              <a:lnSpc>
                <a:spcPct val="120000"/>
              </a:lnSpc>
              <a:spcAft>
                <a:spcPct val="10000"/>
              </a:spcAft>
            </a:pPr>
            <a:r>
              <a:rPr lang="en-US" altLang="zh-CN" sz="2400" kern="0" smtClean="0">
                <a:solidFill>
                  <a:srgbClr val="0000FF"/>
                </a:solidFill>
                <a:ea typeface="黑体"/>
              </a:rPr>
              <a:t>3.</a:t>
            </a:r>
            <a:r>
              <a:rPr lang="zh-CN" altLang="en-US" sz="2400" kern="0" smtClean="0">
                <a:solidFill>
                  <a:srgbClr val="0000FF"/>
                </a:solidFill>
                <a:ea typeface="黑体"/>
              </a:rPr>
              <a:t>属性</a:t>
            </a:r>
            <a:r>
              <a:rPr lang="en-US" altLang="zh-CN" sz="2400" kern="0" smtClean="0">
                <a:solidFill>
                  <a:srgbClr val="0000FF"/>
                </a:solidFill>
                <a:ea typeface="黑体"/>
              </a:rPr>
              <a:t>align</a:t>
            </a:r>
            <a:r>
              <a:rPr lang="zh-CN" altLang="en-US" sz="2400" kern="0" smtClean="0">
                <a:solidFill>
                  <a:srgbClr val="0000FF"/>
                </a:solidFill>
                <a:ea typeface="黑体"/>
              </a:rPr>
              <a:t>与</a:t>
            </a:r>
            <a:r>
              <a:rPr lang="en-US" altLang="zh-CN" sz="2400" kern="0" smtClean="0">
                <a:solidFill>
                  <a:srgbClr val="0000FF"/>
                </a:solidFill>
                <a:ea typeface="黑体"/>
              </a:rPr>
              <a:t>valign</a:t>
            </a:r>
            <a:r>
              <a:rPr lang="zh-CN" altLang="en-US" sz="2400" kern="0" smtClean="0">
                <a:solidFill>
                  <a:srgbClr val="F80000"/>
                </a:solidFill>
                <a:ea typeface="黑体"/>
              </a:rPr>
              <a:t>（</a:t>
            </a:r>
            <a:r>
              <a:rPr lang="en-US" altLang="zh-CN" sz="2400" kern="0" smtClean="0">
                <a:solidFill>
                  <a:srgbClr val="F80000"/>
                </a:solidFill>
                <a:ea typeface="黑体"/>
              </a:rPr>
              <a:t>html5</a:t>
            </a:r>
            <a:r>
              <a:rPr lang="zh-CN" altLang="en-US" sz="2400" kern="0" smtClean="0">
                <a:solidFill>
                  <a:srgbClr val="F80000"/>
                </a:solidFill>
                <a:ea typeface="黑体"/>
              </a:rPr>
              <a:t>不再支持）</a:t>
            </a:r>
            <a:endParaRPr lang="en-US" altLang="zh-CN" sz="2400" kern="0" smtClean="0">
              <a:solidFill>
                <a:srgbClr val="F80000"/>
              </a:solidFill>
              <a:ea typeface="黑体"/>
            </a:endParaRPr>
          </a:p>
          <a:p>
            <a:pPr marL="742950" lvl="1" indent="-382588" algn="l">
              <a:spcBef>
                <a:spcPct val="10000"/>
              </a:spcBef>
              <a:spcAft>
                <a:spcPct val="10000"/>
              </a:spcAft>
              <a:buFont typeface="Wingdings" pitchFamily="2" charset="2"/>
              <a:buChar char="p"/>
            </a:pP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布局格式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, 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可作用于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&lt;tr&gt;, &lt;th&gt;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以及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&lt;td&gt;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标签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  <a:p>
            <a:pPr marL="742950" lvl="1" indent="-382588" algn="l">
              <a:spcBef>
                <a:spcPct val="10000"/>
              </a:spcBef>
              <a:spcAft>
                <a:spcPct val="10000"/>
              </a:spcAft>
              <a:buFont typeface="Wingdings" pitchFamily="2" charset="2"/>
              <a:buChar char="p"/>
            </a:pP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align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表示水平方向的对齐方式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  <a:p>
            <a:pPr marL="742950" lvl="1" indent="-382588" algn="l">
              <a:spcBef>
                <a:spcPct val="10000"/>
              </a:spcBef>
              <a:spcAft>
                <a:spcPct val="10000"/>
              </a:spcAft>
            </a:pP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取值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left(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默认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), right, center</a:t>
            </a:r>
          </a:p>
          <a:p>
            <a:pPr marL="742950" lvl="1" indent="-382588" algn="l">
              <a:spcBef>
                <a:spcPct val="10000"/>
              </a:spcBef>
              <a:spcAft>
                <a:spcPct val="10000"/>
              </a:spcAft>
              <a:buFont typeface="Wingdings" pitchFamily="2" charset="2"/>
              <a:buChar char="p"/>
            </a:pP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valign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表示垂直方向的对齐方式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  <a:p>
            <a:pPr marL="742950" lvl="1" indent="-382588" algn="l">
              <a:spcBef>
                <a:spcPct val="10000"/>
              </a:spcBef>
              <a:spcAft>
                <a:spcPct val="10000"/>
              </a:spcAft>
            </a:pP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取值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top, bottom, middle, baseline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  <a:p>
            <a:pPr marL="742950" lvl="1" indent="-382588" algn="l">
              <a:spcBef>
                <a:spcPct val="10000"/>
              </a:spcBef>
              <a:spcAft>
                <a:spcPct val="10000"/>
              </a:spcAft>
              <a:buFont typeface="Wingdings" pitchFamily="2" charset="2"/>
              <a:buChar char="p"/>
            </a:pP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用法：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  <a:p>
            <a:pPr marL="742950" lvl="1" indent="-382588" algn="l">
              <a:spcBef>
                <a:spcPct val="10000"/>
              </a:spcBef>
              <a:spcAft>
                <a:spcPct val="10000"/>
              </a:spcAft>
            </a:pP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&lt;td </a:t>
            </a:r>
            <a:r>
              <a:rPr lang="en-US" altLang="zh-CN" sz="2200" kern="0" smtClean="0">
                <a:solidFill>
                  <a:srgbClr val="F80000"/>
                </a:solidFill>
                <a:latin typeface="Consolas"/>
                <a:ea typeface="宋体"/>
                <a:sym typeface="Consolas"/>
              </a:rPr>
              <a:t>align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="left" </a:t>
            </a:r>
            <a:r>
              <a:rPr lang="en-US" altLang="zh-CN" sz="2200" kern="0" smtClean="0">
                <a:solidFill>
                  <a:srgbClr val="F80000"/>
                </a:solidFill>
                <a:latin typeface="Consolas"/>
                <a:ea typeface="宋体"/>
                <a:sym typeface="Consolas"/>
              </a:rPr>
              <a:t>valign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="top"&gt; ... &lt;/td&gt;</a:t>
            </a:r>
          </a:p>
        </p:txBody>
      </p:sp>
      <p:pic>
        <p:nvPicPr>
          <p:cNvPr id="60419" name="Picture 3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480" y="4500570"/>
            <a:ext cx="6000792" cy="2391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5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58" y="300022"/>
            <a:ext cx="8229600" cy="9144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600" kern="0" smtClean="0">
                <a:solidFill>
                  <a:srgbClr val="0000FF"/>
                </a:solidFill>
                <a:ea typeface="黑体"/>
              </a:rPr>
              <a:t>2.8 </a:t>
            </a:r>
            <a:r>
              <a:rPr lang="zh-CN" altLang="en-US" sz="3600" kern="0" smtClean="0">
                <a:solidFill>
                  <a:srgbClr val="0000FF"/>
                </a:solidFill>
                <a:ea typeface="黑体"/>
              </a:rPr>
              <a:t>表格</a:t>
            </a:r>
            <a:endParaRPr lang="zh-CN" altLang="en-US" sz="3600" kern="0" dirty="0">
              <a:solidFill>
                <a:srgbClr val="0000FF"/>
              </a:solidFill>
              <a:ea typeface="黑体"/>
            </a:endParaRPr>
          </a:p>
        </p:txBody>
      </p:sp>
      <p:sp>
        <p:nvSpPr>
          <p:cNvPr id="8" name="内容占位符 5"/>
          <p:cNvSpPr txBox="1">
            <a:spLocks/>
          </p:cNvSpPr>
          <p:nvPr/>
        </p:nvSpPr>
        <p:spPr>
          <a:xfrm>
            <a:off x="642910" y="1161560"/>
            <a:ext cx="8715436" cy="5355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lvl="0" indent="-342900">
              <a:lnSpc>
                <a:spcPct val="120000"/>
              </a:lnSpc>
              <a:spcAft>
                <a:spcPct val="10000"/>
              </a:spcAft>
            </a:pPr>
            <a:r>
              <a:rPr lang="en-US" altLang="zh-CN" sz="2400" kern="0" smtClean="0">
                <a:solidFill>
                  <a:srgbClr val="0000FF"/>
                </a:solidFill>
                <a:ea typeface="黑体"/>
              </a:rPr>
              <a:t>3.</a:t>
            </a:r>
            <a:r>
              <a:rPr lang="zh-CN" altLang="en-US" sz="2400" kern="0" smtClean="0">
                <a:solidFill>
                  <a:srgbClr val="0000FF"/>
                </a:solidFill>
                <a:ea typeface="黑体"/>
              </a:rPr>
              <a:t>属性</a:t>
            </a:r>
            <a:r>
              <a:rPr lang="en-US" altLang="zh-CN" sz="2400" kern="0" smtClean="0">
                <a:solidFill>
                  <a:srgbClr val="0000FF"/>
                </a:solidFill>
                <a:ea typeface="黑体"/>
              </a:rPr>
              <a:t>align</a:t>
            </a:r>
            <a:r>
              <a:rPr lang="zh-CN" altLang="en-US" sz="2400" kern="0" smtClean="0">
                <a:solidFill>
                  <a:srgbClr val="0000FF"/>
                </a:solidFill>
                <a:ea typeface="黑体"/>
              </a:rPr>
              <a:t>与</a:t>
            </a:r>
            <a:r>
              <a:rPr lang="en-US" altLang="zh-CN" sz="2400" kern="0" smtClean="0">
                <a:solidFill>
                  <a:srgbClr val="0000FF"/>
                </a:solidFill>
                <a:ea typeface="黑体"/>
              </a:rPr>
              <a:t>valign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1538" y="1707520"/>
            <a:ext cx="6072230" cy="5221942"/>
          </a:xfrm>
          <a:prstGeom prst="rect">
            <a:avLst/>
          </a:prstGeom>
          <a:noFill/>
          <a:ln w="38100">
            <a:solidFill>
              <a:srgbClr val="0000F8"/>
            </a:solidFill>
          </a:ln>
        </p:spPr>
        <p:txBody>
          <a:bodyPr wrap="square" numCol="1" spcCol="36000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900" smtClean="0">
                <a:solidFill>
                  <a:schemeClr val="tx1"/>
                </a:solidFill>
              </a:rPr>
              <a:t>&lt;table border="border" width="400"&gt;</a:t>
            </a:r>
          </a:p>
          <a:p>
            <a:pPr>
              <a:lnSpc>
                <a:spcPts val="2000"/>
              </a:lnSpc>
            </a:pPr>
            <a:r>
              <a:rPr lang="en-US" altLang="zh-CN" sz="1900" smtClean="0">
                <a:solidFill>
                  <a:schemeClr val="tx1"/>
                </a:solidFill>
              </a:rPr>
              <a:t>  &lt;tr </a:t>
            </a:r>
            <a:r>
              <a:rPr lang="en-US" altLang="zh-CN" sz="1900" smtClean="0">
                <a:solidFill>
                  <a:srgbClr val="F80000"/>
                </a:solidFill>
              </a:rPr>
              <a:t>align</a:t>
            </a:r>
            <a:r>
              <a:rPr lang="en-US" altLang="zh-CN" sz="1900" smtClean="0">
                <a:solidFill>
                  <a:schemeClr val="tx1"/>
                </a:solidFill>
              </a:rPr>
              <a:t>="center"&gt;</a:t>
            </a:r>
          </a:p>
          <a:p>
            <a:pPr>
              <a:lnSpc>
                <a:spcPts val="2000"/>
              </a:lnSpc>
            </a:pPr>
            <a:r>
              <a:rPr lang="en-US" altLang="zh-CN" sz="1900" smtClean="0">
                <a:solidFill>
                  <a:schemeClr val="tx1"/>
                </a:solidFill>
              </a:rPr>
              <a:t>    &lt;th&gt;&amp;nbsp;&lt;/th&gt;</a:t>
            </a:r>
          </a:p>
          <a:p>
            <a:pPr>
              <a:lnSpc>
                <a:spcPts val="2000"/>
              </a:lnSpc>
            </a:pPr>
            <a:r>
              <a:rPr lang="en-US" altLang="zh-CN" sz="1900" smtClean="0">
                <a:solidFill>
                  <a:schemeClr val="tx1"/>
                </a:solidFill>
              </a:rPr>
              <a:t>    &lt;th&gt;</a:t>
            </a:r>
            <a:r>
              <a:rPr lang="zh-CN" altLang="en-US" sz="1900" smtClean="0">
                <a:solidFill>
                  <a:schemeClr val="tx1"/>
                </a:solidFill>
              </a:rPr>
              <a:t>列标题</a:t>
            </a:r>
            <a:r>
              <a:rPr lang="en-US" altLang="zh-CN" sz="1900" smtClean="0">
                <a:solidFill>
                  <a:schemeClr val="tx1"/>
                </a:solidFill>
              </a:rPr>
              <a:t>&lt;/th&gt;</a:t>
            </a:r>
          </a:p>
          <a:p>
            <a:pPr>
              <a:lnSpc>
                <a:spcPts val="2000"/>
              </a:lnSpc>
            </a:pPr>
            <a:r>
              <a:rPr lang="en-US" altLang="zh-CN" sz="1900" smtClean="0">
                <a:solidFill>
                  <a:schemeClr val="tx1"/>
                </a:solidFill>
              </a:rPr>
              <a:t>    &lt;th&gt;</a:t>
            </a:r>
            <a:r>
              <a:rPr lang="zh-CN" altLang="en-US" sz="1900" smtClean="0">
                <a:solidFill>
                  <a:schemeClr val="tx1"/>
                </a:solidFill>
              </a:rPr>
              <a:t>列标题</a:t>
            </a:r>
            <a:r>
              <a:rPr lang="en-US" altLang="zh-CN" sz="1900" smtClean="0">
                <a:solidFill>
                  <a:schemeClr val="tx1"/>
                </a:solidFill>
              </a:rPr>
              <a:t>&lt;/th&gt;</a:t>
            </a:r>
          </a:p>
          <a:p>
            <a:pPr>
              <a:lnSpc>
                <a:spcPts val="2000"/>
              </a:lnSpc>
            </a:pPr>
            <a:r>
              <a:rPr lang="en-US" altLang="zh-CN" sz="1900" smtClean="0">
                <a:solidFill>
                  <a:schemeClr val="tx1"/>
                </a:solidFill>
              </a:rPr>
              <a:t>    &lt;th&gt;</a:t>
            </a:r>
            <a:r>
              <a:rPr lang="zh-CN" altLang="en-US" sz="1900" smtClean="0">
                <a:solidFill>
                  <a:schemeClr val="tx1"/>
                </a:solidFill>
              </a:rPr>
              <a:t>列标题</a:t>
            </a:r>
            <a:r>
              <a:rPr lang="en-US" altLang="zh-CN" sz="1900" smtClean="0">
                <a:solidFill>
                  <a:schemeClr val="tx1"/>
                </a:solidFill>
              </a:rPr>
              <a:t>&lt;/th&gt;</a:t>
            </a:r>
          </a:p>
          <a:p>
            <a:pPr>
              <a:lnSpc>
                <a:spcPts val="2000"/>
              </a:lnSpc>
            </a:pPr>
            <a:r>
              <a:rPr lang="en-US" altLang="zh-CN" sz="1900" smtClean="0">
                <a:solidFill>
                  <a:schemeClr val="tx1"/>
                </a:solidFill>
              </a:rPr>
              <a:t>  &lt;/tr&gt;</a:t>
            </a:r>
          </a:p>
          <a:p>
            <a:pPr>
              <a:lnSpc>
                <a:spcPts val="2000"/>
              </a:lnSpc>
            </a:pPr>
            <a:r>
              <a:rPr lang="en-US" altLang="zh-CN" sz="1900" smtClean="0">
                <a:solidFill>
                  <a:schemeClr val="tx1"/>
                </a:solidFill>
              </a:rPr>
              <a:t>  &lt;tr&gt;</a:t>
            </a:r>
          </a:p>
          <a:p>
            <a:pPr>
              <a:lnSpc>
                <a:spcPts val="2000"/>
              </a:lnSpc>
            </a:pPr>
            <a:r>
              <a:rPr lang="en-US" altLang="zh-CN" sz="1900" smtClean="0">
                <a:solidFill>
                  <a:schemeClr val="tx1"/>
                </a:solidFill>
              </a:rPr>
              <a:t>    &lt;th&gt;align&lt;/th&gt;</a:t>
            </a:r>
          </a:p>
          <a:p>
            <a:pPr>
              <a:lnSpc>
                <a:spcPts val="2000"/>
              </a:lnSpc>
            </a:pPr>
            <a:r>
              <a:rPr lang="en-US" altLang="zh-CN" sz="1900" smtClean="0">
                <a:solidFill>
                  <a:schemeClr val="tx1"/>
                </a:solidFill>
              </a:rPr>
              <a:t>    &lt;td </a:t>
            </a:r>
            <a:r>
              <a:rPr lang="en-US" altLang="zh-CN" sz="1900" smtClean="0">
                <a:solidFill>
                  <a:srgbClr val="FF0000"/>
                </a:solidFill>
              </a:rPr>
              <a:t>align</a:t>
            </a:r>
            <a:r>
              <a:rPr lang="en-US" altLang="zh-CN" sz="1900" smtClean="0">
                <a:solidFill>
                  <a:schemeClr val="tx1"/>
                </a:solidFill>
              </a:rPr>
              <a:t>="left"&gt;Left&lt;/td&gt;</a:t>
            </a:r>
          </a:p>
          <a:p>
            <a:pPr>
              <a:lnSpc>
                <a:spcPts val="2000"/>
              </a:lnSpc>
            </a:pPr>
            <a:r>
              <a:rPr lang="en-US" altLang="zh-CN" sz="1900" smtClean="0">
                <a:solidFill>
                  <a:schemeClr val="tx1"/>
                </a:solidFill>
              </a:rPr>
              <a:t>    &lt;td </a:t>
            </a:r>
            <a:r>
              <a:rPr lang="en-US" altLang="zh-CN" sz="1900" smtClean="0">
                <a:solidFill>
                  <a:srgbClr val="FF0000"/>
                </a:solidFill>
              </a:rPr>
              <a:t>align</a:t>
            </a:r>
            <a:r>
              <a:rPr lang="en-US" altLang="zh-CN" sz="1900" smtClean="0">
                <a:solidFill>
                  <a:schemeClr val="tx1"/>
                </a:solidFill>
              </a:rPr>
              <a:t>="center"&gt;Center&lt;/td&gt;</a:t>
            </a:r>
          </a:p>
          <a:p>
            <a:pPr>
              <a:lnSpc>
                <a:spcPts val="2000"/>
              </a:lnSpc>
            </a:pPr>
            <a:r>
              <a:rPr lang="en-US" altLang="zh-CN" sz="1900" smtClean="0">
                <a:solidFill>
                  <a:schemeClr val="tx1"/>
                </a:solidFill>
              </a:rPr>
              <a:t>    &lt;td </a:t>
            </a:r>
            <a:r>
              <a:rPr lang="en-US" altLang="zh-CN" sz="1900" smtClean="0">
                <a:solidFill>
                  <a:srgbClr val="FF0000"/>
                </a:solidFill>
              </a:rPr>
              <a:t>align</a:t>
            </a:r>
            <a:r>
              <a:rPr lang="en-US" altLang="zh-CN" sz="1900" smtClean="0">
                <a:solidFill>
                  <a:schemeClr val="tx1"/>
                </a:solidFill>
              </a:rPr>
              <a:t>="right"&gt;Right&lt;/td&gt;</a:t>
            </a:r>
          </a:p>
          <a:p>
            <a:pPr>
              <a:lnSpc>
                <a:spcPts val="2000"/>
              </a:lnSpc>
            </a:pPr>
            <a:r>
              <a:rPr lang="en-US" altLang="zh-CN" sz="1900" smtClean="0">
                <a:solidFill>
                  <a:schemeClr val="tx1"/>
                </a:solidFill>
              </a:rPr>
              <a:t>  &lt;/tr&gt;    </a:t>
            </a:r>
          </a:p>
          <a:p>
            <a:pPr>
              <a:lnSpc>
                <a:spcPts val="2000"/>
              </a:lnSpc>
            </a:pPr>
            <a:r>
              <a:rPr lang="en-US" altLang="zh-CN" sz="1900" smtClean="0">
                <a:solidFill>
                  <a:schemeClr val="tx1"/>
                </a:solidFill>
              </a:rPr>
              <a:t>  &lt;tr&gt;</a:t>
            </a:r>
          </a:p>
          <a:p>
            <a:pPr>
              <a:lnSpc>
                <a:spcPts val="2000"/>
              </a:lnSpc>
            </a:pPr>
            <a:r>
              <a:rPr lang="en-US" altLang="zh-CN" sz="1900" smtClean="0">
                <a:solidFill>
                  <a:schemeClr val="tx1"/>
                </a:solidFill>
              </a:rPr>
              <a:t>    &lt;th style="height:100px"&gt;valign&lt;/th&gt;</a:t>
            </a:r>
          </a:p>
          <a:p>
            <a:pPr>
              <a:lnSpc>
                <a:spcPts val="2000"/>
              </a:lnSpc>
            </a:pPr>
            <a:r>
              <a:rPr lang="en-US" altLang="zh-CN" sz="1900" smtClean="0">
                <a:solidFill>
                  <a:schemeClr val="tx1"/>
                </a:solidFill>
              </a:rPr>
              <a:t>    &lt;td&gt;Default&lt;/td&gt;</a:t>
            </a:r>
          </a:p>
          <a:p>
            <a:pPr>
              <a:lnSpc>
                <a:spcPts val="2000"/>
              </a:lnSpc>
            </a:pPr>
            <a:r>
              <a:rPr lang="en-US" altLang="zh-CN" sz="1900" smtClean="0">
                <a:solidFill>
                  <a:schemeClr val="tx1"/>
                </a:solidFill>
              </a:rPr>
              <a:t>    &lt;td </a:t>
            </a:r>
            <a:r>
              <a:rPr lang="en-US" altLang="zh-CN" sz="1900" smtClean="0">
                <a:solidFill>
                  <a:srgbClr val="FF0000"/>
                </a:solidFill>
              </a:rPr>
              <a:t>valign</a:t>
            </a:r>
            <a:r>
              <a:rPr lang="en-US" altLang="zh-CN" sz="1900" smtClean="0">
                <a:solidFill>
                  <a:schemeClr val="tx1"/>
                </a:solidFill>
              </a:rPr>
              <a:t>="top"&gt;Top&lt;/td&gt;</a:t>
            </a:r>
          </a:p>
          <a:p>
            <a:pPr>
              <a:lnSpc>
                <a:spcPts val="2000"/>
              </a:lnSpc>
            </a:pPr>
            <a:r>
              <a:rPr lang="en-US" altLang="zh-CN" sz="1900" smtClean="0">
                <a:solidFill>
                  <a:schemeClr val="tx1"/>
                </a:solidFill>
              </a:rPr>
              <a:t>    &lt;td </a:t>
            </a:r>
            <a:r>
              <a:rPr lang="en-US" altLang="zh-CN" sz="1900" smtClean="0">
                <a:solidFill>
                  <a:srgbClr val="FF0000"/>
                </a:solidFill>
              </a:rPr>
              <a:t>valign</a:t>
            </a:r>
            <a:r>
              <a:rPr lang="en-US" altLang="zh-CN" sz="1900" smtClean="0">
                <a:solidFill>
                  <a:schemeClr val="tx1"/>
                </a:solidFill>
              </a:rPr>
              <a:t>="bottom"&gt;Bottom&lt;/td&gt;</a:t>
            </a:r>
          </a:p>
          <a:p>
            <a:pPr>
              <a:lnSpc>
                <a:spcPts val="2000"/>
              </a:lnSpc>
            </a:pPr>
            <a:r>
              <a:rPr lang="en-US" altLang="zh-CN" sz="1900" smtClean="0">
                <a:solidFill>
                  <a:schemeClr val="tx1"/>
                </a:solidFill>
              </a:rPr>
              <a:t>  &lt;/tr&gt;</a:t>
            </a:r>
          </a:p>
          <a:p>
            <a:pPr>
              <a:lnSpc>
                <a:spcPts val="2000"/>
              </a:lnSpc>
            </a:pPr>
            <a:r>
              <a:rPr lang="en-US" altLang="zh-CN" sz="1900" smtClean="0">
                <a:solidFill>
                  <a:schemeClr val="tx1"/>
                </a:solidFill>
              </a:rPr>
              <a:t>&lt;/table&gt;</a:t>
            </a:r>
            <a:endParaRPr lang="zh-CN" altLang="en-US" sz="1900">
              <a:solidFill>
                <a:schemeClr val="tx1"/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07" y="2214554"/>
            <a:ext cx="4302193" cy="171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58" y="300022"/>
            <a:ext cx="8229600" cy="9144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600" kern="0" smtClean="0">
                <a:solidFill>
                  <a:srgbClr val="0000FF"/>
                </a:solidFill>
                <a:ea typeface="黑体"/>
              </a:rPr>
              <a:t>2.8 </a:t>
            </a:r>
            <a:r>
              <a:rPr lang="zh-CN" altLang="en-US" sz="3600" kern="0" smtClean="0">
                <a:solidFill>
                  <a:srgbClr val="0000FF"/>
                </a:solidFill>
                <a:ea typeface="黑体"/>
              </a:rPr>
              <a:t>表格</a:t>
            </a:r>
            <a:endParaRPr lang="zh-CN" altLang="en-US" sz="3600" kern="0" dirty="0">
              <a:solidFill>
                <a:srgbClr val="0000FF"/>
              </a:solidFill>
              <a:ea typeface="黑体"/>
            </a:endParaRPr>
          </a:p>
        </p:txBody>
      </p:sp>
      <p:sp>
        <p:nvSpPr>
          <p:cNvPr id="8" name="内容占位符 5"/>
          <p:cNvSpPr txBox="1">
            <a:spLocks/>
          </p:cNvSpPr>
          <p:nvPr/>
        </p:nvSpPr>
        <p:spPr>
          <a:xfrm>
            <a:off x="642910" y="1161560"/>
            <a:ext cx="8715436" cy="135113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lvl="0" indent="-342900">
              <a:lnSpc>
                <a:spcPct val="120000"/>
              </a:lnSpc>
              <a:spcAft>
                <a:spcPct val="10000"/>
              </a:spcAft>
            </a:pPr>
            <a:r>
              <a:rPr lang="en-US" altLang="zh-CN" sz="2400" kern="0" smtClean="0">
                <a:solidFill>
                  <a:srgbClr val="0000FF"/>
                </a:solidFill>
                <a:ea typeface="黑体"/>
              </a:rPr>
              <a:t>4.</a:t>
            </a:r>
            <a:r>
              <a:rPr lang="zh-CN" altLang="en-US" sz="2400" kern="0" smtClean="0">
                <a:solidFill>
                  <a:srgbClr val="0000FF"/>
                </a:solidFill>
                <a:ea typeface="黑体"/>
              </a:rPr>
              <a:t>属性</a:t>
            </a:r>
            <a:r>
              <a:rPr lang="en-US" altLang="zh-CN" sz="2400" kern="0" smtClean="0">
                <a:solidFill>
                  <a:srgbClr val="0000FF"/>
                </a:solidFill>
                <a:ea typeface="黑体"/>
              </a:rPr>
              <a:t>cellpadding</a:t>
            </a:r>
            <a:r>
              <a:rPr lang="zh-CN" altLang="en-US" sz="2400" kern="0" smtClean="0">
                <a:solidFill>
                  <a:srgbClr val="0000FF"/>
                </a:solidFill>
                <a:ea typeface="黑体"/>
              </a:rPr>
              <a:t>与</a:t>
            </a:r>
            <a:r>
              <a:rPr lang="en-US" altLang="zh-CN" sz="2400" kern="0" smtClean="0">
                <a:solidFill>
                  <a:srgbClr val="0000FF"/>
                </a:solidFill>
                <a:ea typeface="黑体"/>
              </a:rPr>
              <a:t>cellspacing</a:t>
            </a:r>
            <a:r>
              <a:rPr lang="zh-CN" altLang="en-US" sz="2400" kern="0">
                <a:solidFill>
                  <a:srgbClr val="F80000"/>
                </a:solidFill>
                <a:ea typeface="黑体"/>
              </a:rPr>
              <a:t> （</a:t>
            </a:r>
            <a:r>
              <a:rPr lang="en-US" altLang="zh-CN" sz="2400" kern="0" smtClean="0">
                <a:solidFill>
                  <a:srgbClr val="F80000"/>
                </a:solidFill>
                <a:ea typeface="黑体"/>
              </a:rPr>
              <a:t>html5</a:t>
            </a:r>
            <a:r>
              <a:rPr lang="zh-CN" altLang="en-US" sz="2400" kern="0" smtClean="0">
                <a:solidFill>
                  <a:srgbClr val="F80000"/>
                </a:solidFill>
                <a:ea typeface="黑体"/>
              </a:rPr>
              <a:t>不再</a:t>
            </a:r>
            <a:r>
              <a:rPr lang="zh-CN" altLang="en-US" sz="2400" kern="0">
                <a:solidFill>
                  <a:srgbClr val="F80000"/>
                </a:solidFill>
                <a:ea typeface="黑体"/>
              </a:rPr>
              <a:t>支持）</a:t>
            </a:r>
            <a:endParaRPr lang="en-US" altLang="zh-CN" sz="2400" kern="0" smtClean="0">
              <a:solidFill>
                <a:srgbClr val="0000FF"/>
              </a:solidFill>
              <a:ea typeface="黑体"/>
            </a:endParaRPr>
          </a:p>
          <a:p>
            <a:pPr marL="742950" lvl="1" indent="-382588" algn="l">
              <a:spcBef>
                <a:spcPct val="10000"/>
              </a:spcBef>
              <a:spcAft>
                <a:spcPct val="10000"/>
              </a:spcAft>
              <a:buFont typeface="Wingdings" pitchFamily="2" charset="2"/>
              <a:buChar char="p"/>
            </a:pP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cellspacing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指定单元格与单元格之间的距离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  <a:p>
            <a:pPr marL="742950" lvl="1" indent="-382588" algn="l">
              <a:spcBef>
                <a:spcPct val="10000"/>
              </a:spcBef>
              <a:spcAft>
                <a:spcPct val="10000"/>
              </a:spcAft>
              <a:buFont typeface="Wingdings" pitchFamily="2" charset="2"/>
              <a:buChar char="p"/>
            </a:pP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cellpadding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指定单元格内部与单元格边框的距离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8477" y="2714620"/>
            <a:ext cx="5953919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58" y="300022"/>
            <a:ext cx="8229600" cy="9144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600" kern="0" smtClean="0">
                <a:solidFill>
                  <a:srgbClr val="0000FF"/>
                </a:solidFill>
                <a:ea typeface="黑体"/>
              </a:rPr>
              <a:t>2.8 </a:t>
            </a:r>
            <a:r>
              <a:rPr lang="zh-CN" altLang="en-US" sz="3600" kern="0" smtClean="0">
                <a:solidFill>
                  <a:srgbClr val="0000FF"/>
                </a:solidFill>
                <a:ea typeface="黑体"/>
              </a:rPr>
              <a:t>表格</a:t>
            </a:r>
            <a:endParaRPr lang="zh-CN" altLang="en-US" sz="3600" kern="0" dirty="0">
              <a:solidFill>
                <a:srgbClr val="0000FF"/>
              </a:solidFill>
              <a:ea typeface="黑体"/>
            </a:endParaRPr>
          </a:p>
        </p:txBody>
      </p:sp>
      <p:sp>
        <p:nvSpPr>
          <p:cNvPr id="8" name="内容占位符 5"/>
          <p:cNvSpPr txBox="1">
            <a:spLocks/>
          </p:cNvSpPr>
          <p:nvPr/>
        </p:nvSpPr>
        <p:spPr>
          <a:xfrm>
            <a:off x="642910" y="1161560"/>
            <a:ext cx="8715436" cy="49847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lvl="0" indent="-342900">
              <a:lnSpc>
                <a:spcPct val="120000"/>
              </a:lnSpc>
              <a:spcAft>
                <a:spcPct val="10000"/>
              </a:spcAft>
            </a:pPr>
            <a:r>
              <a:rPr lang="en-US" altLang="zh-CN" sz="2400" kern="0" smtClean="0">
                <a:solidFill>
                  <a:srgbClr val="0000FF"/>
                </a:solidFill>
                <a:ea typeface="黑体"/>
              </a:rPr>
              <a:t>4.</a:t>
            </a:r>
            <a:r>
              <a:rPr lang="zh-CN" altLang="en-US" sz="2400" kern="0" smtClean="0">
                <a:solidFill>
                  <a:srgbClr val="0000FF"/>
                </a:solidFill>
                <a:ea typeface="黑体"/>
              </a:rPr>
              <a:t>属性</a:t>
            </a:r>
            <a:r>
              <a:rPr lang="en-US" altLang="zh-CN" sz="2400" kern="0" smtClean="0">
                <a:solidFill>
                  <a:srgbClr val="0000FF"/>
                </a:solidFill>
                <a:ea typeface="黑体"/>
              </a:rPr>
              <a:t>cellpadding</a:t>
            </a:r>
            <a:r>
              <a:rPr lang="zh-CN" altLang="en-US" sz="2400" kern="0" smtClean="0">
                <a:solidFill>
                  <a:srgbClr val="0000FF"/>
                </a:solidFill>
                <a:ea typeface="黑体"/>
              </a:rPr>
              <a:t>与</a:t>
            </a:r>
            <a:r>
              <a:rPr lang="en-US" altLang="zh-CN" sz="2400" kern="0" smtClean="0">
                <a:solidFill>
                  <a:srgbClr val="0000FF"/>
                </a:solidFill>
                <a:ea typeface="黑体"/>
              </a:rPr>
              <a:t>cellspacing</a:t>
            </a:r>
          </a:p>
        </p:txBody>
      </p:sp>
      <p:pic>
        <p:nvPicPr>
          <p:cNvPr id="4098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/>
          <a:srcRect l="1670" t="20643" r="21492" b="7780"/>
          <a:stretch>
            <a:fillRect/>
          </a:stretch>
        </p:blipFill>
        <p:spPr bwMode="auto">
          <a:xfrm>
            <a:off x="5857852" y="3143248"/>
            <a:ext cx="3286148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85786" y="1857364"/>
            <a:ext cx="4929222" cy="4920321"/>
          </a:xfrm>
          <a:prstGeom prst="rect">
            <a:avLst/>
          </a:prstGeom>
          <a:noFill/>
          <a:ln w="38100">
            <a:solidFill>
              <a:srgbClr val="0000F8"/>
            </a:solidFill>
          </a:ln>
        </p:spPr>
        <p:txBody>
          <a:bodyPr wrap="square" numCol="1" spcCol="360000" rtlCol="0">
            <a:spAutoFit/>
          </a:bodyPr>
          <a:lstStyle/>
          <a:p>
            <a:pPr>
              <a:lnSpc>
                <a:spcPts val="2000"/>
              </a:lnSpc>
              <a:spcBef>
                <a:spcPct val="10000"/>
              </a:spcBef>
            </a:pPr>
            <a:r>
              <a:rPr lang="en-US" altLang="zh-CN" sz="1900" smtClean="0">
                <a:solidFill>
                  <a:schemeClr val="tx1"/>
                </a:solidFill>
              </a:rPr>
              <a:t>&lt;p&gt;Table 1 (space=10, pad=30)&lt;/p&gt;</a:t>
            </a:r>
          </a:p>
          <a:p>
            <a:pPr>
              <a:lnSpc>
                <a:spcPts val="2000"/>
              </a:lnSpc>
              <a:spcBef>
                <a:spcPct val="10000"/>
              </a:spcBef>
            </a:pPr>
            <a:r>
              <a:rPr lang="en-US" altLang="zh-CN" sz="1900" smtClean="0">
                <a:solidFill>
                  <a:schemeClr val="tx1"/>
                </a:solidFill>
              </a:rPr>
              <a:t>&lt;table border="5" </a:t>
            </a:r>
            <a:r>
              <a:rPr lang="en-US" altLang="zh-CN" sz="1900" smtClean="0">
                <a:solidFill>
                  <a:srgbClr val="F80000"/>
                </a:solidFill>
              </a:rPr>
              <a:t>cellspacing</a:t>
            </a:r>
            <a:r>
              <a:rPr lang="en-US" altLang="zh-CN" sz="1900" smtClean="0">
                <a:solidFill>
                  <a:schemeClr val="tx1"/>
                </a:solidFill>
              </a:rPr>
              <a:t>="10" </a:t>
            </a:r>
          </a:p>
          <a:p>
            <a:pPr>
              <a:lnSpc>
                <a:spcPts val="2000"/>
              </a:lnSpc>
              <a:spcBef>
                <a:spcPct val="10000"/>
              </a:spcBef>
            </a:pPr>
            <a:r>
              <a:rPr lang="en-US" altLang="zh-CN" sz="1900" smtClean="0">
                <a:solidFill>
                  <a:schemeClr val="tx1"/>
                </a:solidFill>
              </a:rPr>
              <a:t>       </a:t>
            </a:r>
            <a:r>
              <a:rPr lang="en-US" altLang="zh-CN" sz="1900" smtClean="0">
                <a:solidFill>
                  <a:srgbClr val="F80000"/>
                </a:solidFill>
              </a:rPr>
              <a:t>cellpadding</a:t>
            </a:r>
            <a:r>
              <a:rPr lang="en-US" altLang="zh-CN" sz="1900" smtClean="0">
                <a:solidFill>
                  <a:schemeClr val="tx1"/>
                </a:solidFill>
              </a:rPr>
              <a:t>="30"&gt;</a:t>
            </a:r>
          </a:p>
          <a:p>
            <a:pPr>
              <a:lnSpc>
                <a:spcPts val="2000"/>
              </a:lnSpc>
              <a:spcBef>
                <a:spcPct val="10000"/>
              </a:spcBef>
            </a:pPr>
            <a:r>
              <a:rPr lang="en-US" altLang="zh-CN" sz="1900" smtClean="0">
                <a:solidFill>
                  <a:schemeClr val="tx1"/>
                </a:solidFill>
              </a:rPr>
              <a:t>  &lt;tr&gt;</a:t>
            </a:r>
          </a:p>
          <a:p>
            <a:pPr>
              <a:lnSpc>
                <a:spcPts val="2000"/>
              </a:lnSpc>
              <a:spcBef>
                <a:spcPct val="10000"/>
              </a:spcBef>
            </a:pPr>
            <a:r>
              <a:rPr lang="en-US" altLang="zh-CN" sz="1900" smtClean="0">
                <a:solidFill>
                  <a:schemeClr val="tx1"/>
                </a:solidFill>
              </a:rPr>
              <a:t>     &lt;td&gt;Small spacing,&lt;/td&gt;</a:t>
            </a:r>
          </a:p>
          <a:p>
            <a:pPr>
              <a:lnSpc>
                <a:spcPts val="2000"/>
              </a:lnSpc>
              <a:spcBef>
                <a:spcPct val="10000"/>
              </a:spcBef>
            </a:pPr>
            <a:r>
              <a:rPr lang="en-US" altLang="zh-CN" sz="1900" smtClean="0">
                <a:solidFill>
                  <a:schemeClr val="tx1"/>
                </a:solidFill>
              </a:rPr>
              <a:t>     &lt;td&gt;Large padding&lt;/td&gt;    </a:t>
            </a:r>
          </a:p>
          <a:p>
            <a:pPr>
              <a:lnSpc>
                <a:spcPts val="2000"/>
              </a:lnSpc>
              <a:spcBef>
                <a:spcPct val="10000"/>
              </a:spcBef>
            </a:pPr>
            <a:r>
              <a:rPr lang="en-US" altLang="zh-CN" sz="1900" smtClean="0">
                <a:solidFill>
                  <a:schemeClr val="tx1"/>
                </a:solidFill>
              </a:rPr>
              <a:t>  &lt;/tr&gt;</a:t>
            </a:r>
          </a:p>
          <a:p>
            <a:pPr>
              <a:lnSpc>
                <a:spcPts val="2000"/>
              </a:lnSpc>
              <a:spcBef>
                <a:spcPct val="10000"/>
              </a:spcBef>
            </a:pPr>
            <a:r>
              <a:rPr lang="en-US" altLang="zh-CN" sz="1900" smtClean="0">
                <a:solidFill>
                  <a:schemeClr val="tx1"/>
                </a:solidFill>
              </a:rPr>
              <a:t>&lt;/table&gt;</a:t>
            </a:r>
          </a:p>
          <a:p>
            <a:pPr>
              <a:lnSpc>
                <a:spcPts val="2000"/>
              </a:lnSpc>
              <a:spcBef>
                <a:spcPct val="10000"/>
              </a:spcBef>
            </a:pPr>
            <a:r>
              <a:rPr lang="en-US" altLang="zh-CN" sz="1900" smtClean="0">
                <a:solidFill>
                  <a:schemeClr val="tx1"/>
                </a:solidFill>
              </a:rPr>
              <a:t>&lt;p&gt;&lt;br/&gt;Table 2 (space=30, pad=10)</a:t>
            </a:r>
          </a:p>
          <a:p>
            <a:pPr>
              <a:lnSpc>
                <a:spcPts val="2000"/>
              </a:lnSpc>
              <a:spcBef>
                <a:spcPct val="10000"/>
              </a:spcBef>
            </a:pPr>
            <a:r>
              <a:rPr lang="en-US" altLang="zh-CN" sz="1900" smtClean="0">
                <a:solidFill>
                  <a:schemeClr val="tx1"/>
                </a:solidFill>
              </a:rPr>
              <a:t>&lt;/p&gt;</a:t>
            </a:r>
          </a:p>
          <a:p>
            <a:pPr>
              <a:lnSpc>
                <a:spcPts val="2000"/>
              </a:lnSpc>
              <a:spcBef>
                <a:spcPct val="10000"/>
              </a:spcBef>
            </a:pPr>
            <a:r>
              <a:rPr lang="en-US" altLang="zh-CN" sz="1900" smtClean="0">
                <a:solidFill>
                  <a:schemeClr val="tx1"/>
                </a:solidFill>
              </a:rPr>
              <a:t>&lt;table border="5" </a:t>
            </a:r>
            <a:r>
              <a:rPr lang="en-US" altLang="zh-CN" sz="1900" smtClean="0">
                <a:solidFill>
                  <a:srgbClr val="F80000"/>
                </a:solidFill>
              </a:rPr>
              <a:t>cellspacing</a:t>
            </a:r>
            <a:r>
              <a:rPr lang="en-US" altLang="zh-CN" sz="1900" smtClean="0">
                <a:solidFill>
                  <a:schemeClr val="tx1"/>
                </a:solidFill>
              </a:rPr>
              <a:t>="30"</a:t>
            </a:r>
          </a:p>
          <a:p>
            <a:pPr>
              <a:lnSpc>
                <a:spcPts val="2000"/>
              </a:lnSpc>
              <a:spcBef>
                <a:spcPct val="10000"/>
              </a:spcBef>
            </a:pPr>
            <a:r>
              <a:rPr lang="en-US" altLang="zh-CN" sz="1900" smtClean="0">
                <a:solidFill>
                  <a:schemeClr val="tx1"/>
                </a:solidFill>
              </a:rPr>
              <a:t>       </a:t>
            </a:r>
            <a:r>
              <a:rPr lang="en-US" altLang="zh-CN" sz="1900" smtClean="0">
                <a:solidFill>
                  <a:srgbClr val="F80000"/>
                </a:solidFill>
              </a:rPr>
              <a:t>cellpadding</a:t>
            </a:r>
            <a:r>
              <a:rPr lang="en-US" altLang="zh-CN" sz="1900" smtClean="0">
                <a:solidFill>
                  <a:schemeClr val="tx1"/>
                </a:solidFill>
              </a:rPr>
              <a:t>="10"&gt;</a:t>
            </a:r>
          </a:p>
          <a:p>
            <a:pPr>
              <a:lnSpc>
                <a:spcPts val="2000"/>
              </a:lnSpc>
              <a:spcBef>
                <a:spcPct val="10000"/>
              </a:spcBef>
            </a:pPr>
            <a:r>
              <a:rPr lang="en-US" altLang="zh-CN" sz="1900" smtClean="0">
                <a:solidFill>
                  <a:schemeClr val="tx1"/>
                </a:solidFill>
              </a:rPr>
              <a:t>  &lt;tr&gt;</a:t>
            </a:r>
          </a:p>
          <a:p>
            <a:pPr>
              <a:lnSpc>
                <a:spcPts val="2000"/>
              </a:lnSpc>
              <a:spcBef>
                <a:spcPct val="10000"/>
              </a:spcBef>
            </a:pPr>
            <a:r>
              <a:rPr lang="en-US" altLang="zh-CN" sz="1900" smtClean="0">
                <a:solidFill>
                  <a:schemeClr val="tx1"/>
                </a:solidFill>
              </a:rPr>
              <a:t>    &lt;td&gt;Large spacing,&lt;/td&gt;</a:t>
            </a:r>
          </a:p>
          <a:p>
            <a:pPr>
              <a:lnSpc>
                <a:spcPts val="2000"/>
              </a:lnSpc>
              <a:spcBef>
                <a:spcPct val="10000"/>
              </a:spcBef>
            </a:pPr>
            <a:r>
              <a:rPr lang="en-US" altLang="zh-CN" sz="1900" smtClean="0">
                <a:solidFill>
                  <a:schemeClr val="tx1"/>
                </a:solidFill>
              </a:rPr>
              <a:t>    &lt;td&gt;Small padding&lt;/td&gt;    </a:t>
            </a:r>
          </a:p>
          <a:p>
            <a:pPr>
              <a:lnSpc>
                <a:spcPts val="2000"/>
              </a:lnSpc>
              <a:spcBef>
                <a:spcPct val="10000"/>
              </a:spcBef>
            </a:pPr>
            <a:r>
              <a:rPr lang="en-US" altLang="zh-CN" sz="1900" smtClean="0">
                <a:solidFill>
                  <a:schemeClr val="tx1"/>
                </a:solidFill>
              </a:rPr>
              <a:t>  &lt;/tr&gt;</a:t>
            </a:r>
          </a:p>
          <a:p>
            <a:pPr>
              <a:lnSpc>
                <a:spcPts val="2000"/>
              </a:lnSpc>
              <a:spcBef>
                <a:spcPct val="10000"/>
              </a:spcBef>
            </a:pPr>
            <a:r>
              <a:rPr lang="en-US" altLang="zh-CN" sz="1900" smtClean="0">
                <a:solidFill>
                  <a:schemeClr val="tx1"/>
                </a:solidFill>
              </a:rPr>
              <a:t>&lt;/table&gt;</a:t>
            </a:r>
            <a:endParaRPr lang="zh-CN" altLang="en-US" sz="19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58" y="300022"/>
            <a:ext cx="8229600" cy="9144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600" kern="0" smtClean="0">
                <a:solidFill>
                  <a:srgbClr val="0000FF"/>
                </a:solidFill>
                <a:ea typeface="黑体"/>
              </a:rPr>
              <a:t>2.8 </a:t>
            </a:r>
            <a:r>
              <a:rPr lang="zh-CN" altLang="en-US" sz="3600" kern="0" smtClean="0">
                <a:solidFill>
                  <a:srgbClr val="0000FF"/>
                </a:solidFill>
                <a:ea typeface="黑体"/>
              </a:rPr>
              <a:t>表格</a:t>
            </a:r>
            <a:endParaRPr lang="zh-CN" altLang="en-US" sz="3600" kern="0" dirty="0">
              <a:solidFill>
                <a:srgbClr val="0000FF"/>
              </a:solidFill>
              <a:ea typeface="黑体"/>
            </a:endParaRPr>
          </a:p>
        </p:txBody>
      </p:sp>
      <p:sp>
        <p:nvSpPr>
          <p:cNvPr id="8" name="内容占位符 5"/>
          <p:cNvSpPr txBox="1">
            <a:spLocks/>
          </p:cNvSpPr>
          <p:nvPr/>
        </p:nvSpPr>
        <p:spPr>
          <a:xfrm>
            <a:off x="642910" y="1161560"/>
            <a:ext cx="8715436" cy="135113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lvl="0" indent="-342900">
              <a:lnSpc>
                <a:spcPct val="120000"/>
              </a:lnSpc>
              <a:spcAft>
                <a:spcPct val="10000"/>
              </a:spcAft>
            </a:pPr>
            <a:r>
              <a:rPr lang="en-US" altLang="zh-CN" sz="2400" kern="0" smtClean="0">
                <a:solidFill>
                  <a:srgbClr val="0000FF"/>
                </a:solidFill>
                <a:ea typeface="黑体"/>
              </a:rPr>
              <a:t>5.</a:t>
            </a:r>
            <a:r>
              <a:rPr lang="zh-CN" altLang="en-US" sz="2400" kern="0" smtClean="0">
                <a:solidFill>
                  <a:srgbClr val="0000FF"/>
                </a:solidFill>
                <a:ea typeface="黑体"/>
              </a:rPr>
              <a:t>表格分块</a:t>
            </a:r>
            <a:endParaRPr lang="en-US" altLang="zh-CN" sz="2400" kern="0" smtClean="0">
              <a:solidFill>
                <a:srgbClr val="0000FF"/>
              </a:solidFill>
              <a:ea typeface="黑体"/>
            </a:endParaRPr>
          </a:p>
          <a:p>
            <a:pPr marL="742950" lvl="1" indent="-382588" algn="l">
              <a:spcBef>
                <a:spcPct val="10000"/>
              </a:spcBef>
              <a:spcAft>
                <a:spcPct val="10000"/>
              </a:spcAft>
              <a:buFont typeface="Wingdings" pitchFamily="2" charset="2"/>
              <a:buChar char="p"/>
            </a:pP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有时候可把表格分为：表头，主体，表尾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  <a:p>
            <a:pPr marL="742950" lvl="1" indent="-382588" algn="l">
              <a:spcBef>
                <a:spcPct val="10000"/>
              </a:spcBef>
              <a:spcAft>
                <a:spcPct val="10000"/>
              </a:spcAft>
              <a:buFont typeface="Wingdings" pitchFamily="2" charset="2"/>
              <a:buChar char="p"/>
            </a:pP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表头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&lt;thead&gt;, 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主体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&lt;tbody&gt;, 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表尾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&lt;tfoot&gt;</a:t>
            </a:r>
            <a:endParaRPr lang="en-US" altLang="zh-CN" sz="2400" kern="0" smtClean="0">
              <a:solidFill>
                <a:schemeClr val="tx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28694" y="2606943"/>
            <a:ext cx="7786710" cy="4234493"/>
            <a:chOff x="500034" y="2026795"/>
            <a:chExt cx="7500990" cy="4715060"/>
          </a:xfrm>
        </p:grpSpPr>
        <p:sp>
          <p:nvSpPr>
            <p:cNvPr id="9" name="TextBox 8"/>
            <p:cNvSpPr txBox="1"/>
            <p:nvPr/>
          </p:nvSpPr>
          <p:spPr>
            <a:xfrm>
              <a:off x="500034" y="2026795"/>
              <a:ext cx="7500990" cy="4715060"/>
            </a:xfrm>
            <a:prstGeom prst="rect">
              <a:avLst/>
            </a:prstGeom>
            <a:noFill/>
            <a:ln w="38100">
              <a:solidFill>
                <a:srgbClr val="0000F8"/>
              </a:solidFill>
            </a:ln>
          </p:spPr>
          <p:txBody>
            <a:bodyPr wrap="square" numCol="2" spcCol="360000" rtlCol="0">
              <a:spAutoFit/>
            </a:bodyPr>
            <a:lstStyle/>
            <a:p>
              <a:pPr>
                <a:lnSpc>
                  <a:spcPts val="1900"/>
                </a:lnSpc>
              </a:pPr>
              <a:r>
                <a:rPr lang="en-US" altLang="zh-CN" sz="2000" smtClean="0"/>
                <a:t>&lt;</a:t>
              </a:r>
              <a:r>
                <a:rPr lang="en-US" altLang="zh-CN" sz="2000" smtClean="0">
                  <a:solidFill>
                    <a:srgbClr val="F80000"/>
                  </a:solidFill>
                </a:rPr>
                <a:t>table </a:t>
              </a:r>
              <a:r>
                <a:rPr lang="en-US" altLang="zh-CN" sz="2000" smtClean="0"/>
                <a:t>border="2"&gt;</a:t>
              </a:r>
            </a:p>
            <a:p>
              <a:pPr>
                <a:lnSpc>
                  <a:spcPts val="1900"/>
                </a:lnSpc>
              </a:pPr>
              <a:r>
                <a:rPr lang="en-US" altLang="zh-CN" sz="2000" smtClean="0"/>
                <a:t>  &lt;</a:t>
              </a:r>
              <a:r>
                <a:rPr lang="en-US" altLang="zh-CN" sz="2000" smtClean="0">
                  <a:solidFill>
                    <a:srgbClr val="F80000"/>
                  </a:solidFill>
                </a:rPr>
                <a:t>thead</a:t>
              </a:r>
              <a:r>
                <a:rPr lang="en-US" altLang="zh-CN" sz="2000" smtClean="0"/>
                <a:t>&gt;</a:t>
              </a:r>
            </a:p>
            <a:p>
              <a:pPr>
                <a:lnSpc>
                  <a:spcPts val="1900"/>
                </a:lnSpc>
              </a:pPr>
              <a:r>
                <a:rPr lang="en-US" altLang="zh-CN" sz="2000" smtClean="0"/>
                <a:t>    &lt;tr&gt;</a:t>
              </a:r>
            </a:p>
            <a:p>
              <a:pPr>
                <a:lnSpc>
                  <a:spcPts val="1900"/>
                </a:lnSpc>
              </a:pPr>
              <a:r>
                <a:rPr lang="en-US" altLang="zh-CN" sz="2000" smtClean="0"/>
                <a:t>      &lt;th&gt;</a:t>
              </a:r>
              <a:r>
                <a:rPr lang="zh-CN" altLang="en-US" sz="2000" smtClean="0"/>
                <a:t>姓名</a:t>
              </a:r>
              <a:r>
                <a:rPr lang="en-US" altLang="zh-CN" sz="2000" smtClean="0"/>
                <a:t>&lt;/th&gt;</a:t>
              </a:r>
            </a:p>
            <a:p>
              <a:pPr>
                <a:lnSpc>
                  <a:spcPts val="1900"/>
                </a:lnSpc>
              </a:pPr>
              <a:r>
                <a:rPr lang="en-US" altLang="zh-CN" sz="2000" smtClean="0"/>
                <a:t>      &lt;th&gt;</a:t>
              </a:r>
              <a:r>
                <a:rPr lang="zh-CN" altLang="en-US" sz="2000" smtClean="0"/>
                <a:t>数学</a:t>
              </a:r>
              <a:r>
                <a:rPr lang="en-US" altLang="zh-CN" sz="2000" smtClean="0"/>
                <a:t>&lt;/th&gt;</a:t>
              </a:r>
            </a:p>
            <a:p>
              <a:pPr>
                <a:lnSpc>
                  <a:spcPts val="1900"/>
                </a:lnSpc>
              </a:pPr>
              <a:r>
                <a:rPr lang="en-US" altLang="zh-CN" sz="2000" smtClean="0"/>
                <a:t>      &lt;th&gt;</a:t>
              </a:r>
              <a:r>
                <a:rPr lang="zh-CN" altLang="en-US" sz="2000" smtClean="0"/>
                <a:t>英语</a:t>
              </a:r>
              <a:r>
                <a:rPr lang="en-US" altLang="zh-CN" sz="2000" smtClean="0"/>
                <a:t>&lt;/th&gt;</a:t>
              </a:r>
            </a:p>
            <a:p>
              <a:pPr>
                <a:lnSpc>
                  <a:spcPts val="1900"/>
                </a:lnSpc>
              </a:pPr>
              <a:r>
                <a:rPr lang="en-US" altLang="zh-CN" sz="2000" smtClean="0"/>
                <a:t>    &lt;/tr&gt;</a:t>
              </a:r>
            </a:p>
            <a:p>
              <a:pPr>
                <a:lnSpc>
                  <a:spcPts val="1900"/>
                </a:lnSpc>
              </a:pPr>
              <a:r>
                <a:rPr lang="en-US" altLang="zh-CN" sz="2000" smtClean="0"/>
                <a:t>  &lt;/thead&gt;</a:t>
              </a:r>
            </a:p>
            <a:p>
              <a:pPr>
                <a:lnSpc>
                  <a:spcPts val="1900"/>
                </a:lnSpc>
              </a:pPr>
              <a:r>
                <a:rPr lang="en-US" altLang="zh-CN" sz="2000" smtClean="0"/>
                <a:t>  &lt;</a:t>
              </a:r>
              <a:r>
                <a:rPr lang="en-US" altLang="zh-CN" sz="2000" smtClean="0">
                  <a:solidFill>
                    <a:srgbClr val="F80000"/>
                  </a:solidFill>
                </a:rPr>
                <a:t>tfoot</a:t>
              </a:r>
              <a:r>
                <a:rPr lang="en-US" altLang="zh-CN" sz="2000" smtClean="0"/>
                <a:t>&gt;</a:t>
              </a:r>
            </a:p>
            <a:p>
              <a:pPr>
                <a:lnSpc>
                  <a:spcPts val="1900"/>
                </a:lnSpc>
              </a:pPr>
              <a:r>
                <a:rPr lang="en-US" altLang="zh-CN" sz="2000" smtClean="0"/>
                <a:t>    &lt;tr&gt;</a:t>
              </a:r>
            </a:p>
            <a:p>
              <a:pPr>
                <a:lnSpc>
                  <a:spcPts val="1900"/>
                </a:lnSpc>
              </a:pPr>
              <a:r>
                <a:rPr lang="en-US" altLang="zh-CN" sz="2000" smtClean="0"/>
                <a:t>      &lt;th&gt;</a:t>
              </a:r>
              <a:r>
                <a:rPr lang="zh-CN" altLang="en-US" sz="2000" smtClean="0"/>
                <a:t>平均分</a:t>
              </a:r>
              <a:r>
                <a:rPr lang="en-US" altLang="zh-CN" sz="2000" smtClean="0"/>
                <a:t>&lt;/th&gt;</a:t>
              </a:r>
            </a:p>
            <a:p>
              <a:pPr>
                <a:lnSpc>
                  <a:spcPts val="1900"/>
                </a:lnSpc>
              </a:pPr>
              <a:r>
                <a:rPr lang="en-US" altLang="zh-CN" sz="2000" smtClean="0"/>
                <a:t>      &lt;td&gt;73&lt;/td&gt;</a:t>
              </a:r>
            </a:p>
            <a:p>
              <a:pPr>
                <a:lnSpc>
                  <a:spcPts val="1900"/>
                </a:lnSpc>
              </a:pPr>
              <a:r>
                <a:rPr lang="en-US" altLang="zh-CN" sz="2000" smtClean="0"/>
                <a:t>      &lt;td&gt;80&lt;/td&gt;</a:t>
              </a:r>
            </a:p>
            <a:p>
              <a:pPr>
                <a:lnSpc>
                  <a:spcPts val="1900"/>
                </a:lnSpc>
              </a:pPr>
              <a:r>
                <a:rPr lang="en-US" altLang="zh-CN" sz="2000" smtClean="0"/>
                <a:t>    &lt;/tr&gt;</a:t>
              </a:r>
            </a:p>
            <a:p>
              <a:pPr>
                <a:lnSpc>
                  <a:spcPts val="1900"/>
                </a:lnSpc>
              </a:pPr>
              <a:r>
                <a:rPr lang="en-US" altLang="zh-CN" sz="2000" smtClean="0"/>
                <a:t>  &lt;/tfoot&gt;</a:t>
              </a:r>
            </a:p>
            <a:p>
              <a:pPr>
                <a:lnSpc>
                  <a:spcPts val="1900"/>
                </a:lnSpc>
              </a:pPr>
              <a:r>
                <a:rPr lang="en-US" altLang="zh-CN" sz="2000" smtClean="0"/>
                <a:t>  &lt;</a:t>
              </a:r>
              <a:r>
                <a:rPr lang="en-US" altLang="zh-CN" sz="2000" smtClean="0">
                  <a:solidFill>
                    <a:srgbClr val="F80000"/>
                  </a:solidFill>
                </a:rPr>
                <a:t>tbody</a:t>
              </a:r>
              <a:r>
                <a:rPr lang="en-US" altLang="zh-CN" sz="2000" smtClean="0"/>
                <a:t>&gt;</a:t>
              </a:r>
            </a:p>
            <a:p>
              <a:pPr>
                <a:lnSpc>
                  <a:spcPts val="1900"/>
                </a:lnSpc>
              </a:pPr>
              <a:r>
                <a:rPr lang="en-US" altLang="zh-CN" sz="2000" smtClean="0"/>
                <a:t>    &lt;tr&gt;</a:t>
              </a:r>
            </a:p>
            <a:p>
              <a:pPr>
                <a:lnSpc>
                  <a:spcPts val="1900"/>
                </a:lnSpc>
              </a:pPr>
              <a:r>
                <a:rPr lang="en-US" altLang="zh-CN" sz="2000" smtClean="0"/>
                <a:t>      &lt;th&gt;</a:t>
              </a:r>
              <a:r>
                <a:rPr lang="zh-CN" altLang="en-US" sz="2000" smtClean="0"/>
                <a:t>张三</a:t>
              </a:r>
              <a:r>
                <a:rPr lang="en-US" altLang="zh-CN" sz="2000" smtClean="0"/>
                <a:t>&lt;/th&gt;</a:t>
              </a:r>
            </a:p>
            <a:p>
              <a:pPr>
                <a:lnSpc>
                  <a:spcPts val="1900"/>
                </a:lnSpc>
              </a:pPr>
              <a:r>
                <a:rPr lang="en-US" altLang="zh-CN" sz="2000" smtClean="0"/>
                <a:t>      &lt;td&gt;78&lt;/td&gt;</a:t>
              </a:r>
            </a:p>
            <a:p>
              <a:pPr>
                <a:lnSpc>
                  <a:spcPts val="1900"/>
                </a:lnSpc>
              </a:pPr>
              <a:r>
                <a:rPr lang="en-US" altLang="zh-CN" sz="2000" smtClean="0"/>
                <a:t>      &lt;td&gt;92&lt;/td&gt;</a:t>
              </a:r>
            </a:p>
            <a:p>
              <a:pPr>
                <a:lnSpc>
                  <a:spcPts val="1900"/>
                </a:lnSpc>
              </a:pPr>
              <a:r>
                <a:rPr lang="en-US" altLang="zh-CN" sz="2000" smtClean="0"/>
                <a:t>    &lt;/tr&gt;</a:t>
              </a:r>
            </a:p>
            <a:p>
              <a:pPr>
                <a:lnSpc>
                  <a:spcPts val="1900"/>
                </a:lnSpc>
              </a:pPr>
              <a:r>
                <a:rPr lang="en-US" altLang="zh-CN" sz="2000" smtClean="0"/>
                <a:t>    &lt;tr&gt;</a:t>
              </a:r>
            </a:p>
            <a:p>
              <a:pPr>
                <a:lnSpc>
                  <a:spcPts val="1900"/>
                </a:lnSpc>
              </a:pPr>
              <a:r>
                <a:rPr lang="en-US" altLang="zh-CN" sz="2000" smtClean="0"/>
                <a:t>      &lt;th&gt;</a:t>
              </a:r>
              <a:r>
                <a:rPr lang="zh-CN" altLang="en-US" sz="2000" smtClean="0"/>
                <a:t>李四</a:t>
              </a:r>
              <a:r>
                <a:rPr lang="en-US" altLang="zh-CN" sz="2000" smtClean="0"/>
                <a:t>&lt;/th&gt;</a:t>
              </a:r>
            </a:p>
            <a:p>
              <a:pPr>
                <a:lnSpc>
                  <a:spcPts val="1900"/>
                </a:lnSpc>
              </a:pPr>
              <a:r>
                <a:rPr lang="en-US" altLang="zh-CN" sz="2000" smtClean="0"/>
                <a:t>      &lt;td&gt;71&lt;/td&gt;</a:t>
              </a:r>
            </a:p>
            <a:p>
              <a:pPr>
                <a:lnSpc>
                  <a:spcPts val="1900"/>
                </a:lnSpc>
              </a:pPr>
              <a:r>
                <a:rPr lang="en-US" altLang="zh-CN" sz="2000" smtClean="0"/>
                <a:t>      &lt;td&gt;62&lt;/td&gt;</a:t>
              </a:r>
            </a:p>
            <a:p>
              <a:pPr>
                <a:lnSpc>
                  <a:spcPts val="1900"/>
                </a:lnSpc>
              </a:pPr>
              <a:r>
                <a:rPr lang="en-US" altLang="zh-CN" sz="2000" smtClean="0"/>
                <a:t>    &lt;/tr&gt;</a:t>
              </a:r>
            </a:p>
            <a:p>
              <a:pPr>
                <a:lnSpc>
                  <a:spcPts val="1900"/>
                </a:lnSpc>
              </a:pPr>
              <a:r>
                <a:rPr lang="en-US" altLang="zh-CN" sz="2000" smtClean="0"/>
                <a:t>    &lt;tr&gt;</a:t>
              </a:r>
            </a:p>
            <a:p>
              <a:pPr>
                <a:lnSpc>
                  <a:spcPts val="1900"/>
                </a:lnSpc>
              </a:pPr>
              <a:r>
                <a:rPr lang="en-US" altLang="zh-CN" sz="2000" smtClean="0"/>
                <a:t>      &lt;th&gt;</a:t>
              </a:r>
              <a:r>
                <a:rPr lang="zh-CN" altLang="en-US" sz="2000" smtClean="0"/>
                <a:t>赵五</a:t>
              </a:r>
              <a:r>
                <a:rPr lang="en-US" altLang="zh-CN" sz="2000" smtClean="0"/>
                <a:t>&lt;/th&gt;</a:t>
              </a:r>
            </a:p>
            <a:p>
              <a:pPr>
                <a:lnSpc>
                  <a:spcPts val="1900"/>
                </a:lnSpc>
              </a:pPr>
              <a:r>
                <a:rPr lang="en-US" altLang="zh-CN" sz="2000" smtClean="0"/>
                <a:t>      &lt;td&gt;75&lt;/td&gt;</a:t>
              </a:r>
            </a:p>
            <a:p>
              <a:pPr>
                <a:lnSpc>
                  <a:spcPts val="1900"/>
                </a:lnSpc>
              </a:pPr>
              <a:r>
                <a:rPr lang="en-US" altLang="zh-CN" sz="2000" smtClean="0"/>
                <a:t>      &lt;td&gt;69&lt;/td&gt;</a:t>
              </a:r>
            </a:p>
            <a:p>
              <a:pPr>
                <a:lnSpc>
                  <a:spcPts val="1900"/>
                </a:lnSpc>
              </a:pPr>
              <a:r>
                <a:rPr lang="en-US" altLang="zh-CN" sz="2000" smtClean="0"/>
                <a:t>    &lt;/tr&gt;</a:t>
              </a:r>
            </a:p>
            <a:p>
              <a:pPr>
                <a:lnSpc>
                  <a:spcPts val="1900"/>
                </a:lnSpc>
              </a:pPr>
              <a:r>
                <a:rPr lang="en-US" altLang="zh-CN" sz="2000" smtClean="0"/>
                <a:t>  &lt;/tbody&gt;</a:t>
              </a:r>
            </a:p>
            <a:p>
              <a:pPr>
                <a:lnSpc>
                  <a:spcPts val="1900"/>
                </a:lnSpc>
              </a:pPr>
              <a:r>
                <a:rPr lang="en-US" altLang="zh-CN" sz="2000" smtClean="0"/>
                <a:t>&lt;table&gt;</a:t>
              </a:r>
            </a:p>
          </p:txBody>
        </p:sp>
        <p:cxnSp>
          <p:nvCxnSpPr>
            <p:cNvPr id="10" name="直接连接符 9"/>
            <p:cNvCxnSpPr/>
            <p:nvPr/>
          </p:nvCxnSpPr>
          <p:spPr bwMode="auto">
            <a:xfrm rot="5400000">
              <a:off x="1951288" y="4339117"/>
              <a:ext cx="4392002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00F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b="9762"/>
          <a:stretch>
            <a:fillRect/>
          </a:stretch>
        </p:blipFill>
        <p:spPr bwMode="auto">
          <a:xfrm>
            <a:off x="6786579" y="0"/>
            <a:ext cx="2357422" cy="2071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72150" y="3000375"/>
            <a:ext cx="3371850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58" y="300022"/>
            <a:ext cx="8229600" cy="9144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600" kern="0" smtClean="0">
                <a:solidFill>
                  <a:srgbClr val="0000FF"/>
                </a:solidFill>
                <a:ea typeface="黑体"/>
              </a:rPr>
              <a:t>2.9 </a:t>
            </a:r>
            <a:r>
              <a:rPr lang="zh-CN" altLang="en-US" sz="3600" kern="0" smtClean="0">
                <a:solidFill>
                  <a:srgbClr val="0000FF"/>
                </a:solidFill>
                <a:ea typeface="黑体"/>
              </a:rPr>
              <a:t>表单</a:t>
            </a:r>
            <a:r>
              <a:rPr lang="en-US" altLang="zh-CN" sz="3600" kern="0" smtClean="0">
                <a:solidFill>
                  <a:srgbClr val="0000FF"/>
                </a:solidFill>
                <a:ea typeface="黑体"/>
              </a:rPr>
              <a:t>form</a:t>
            </a:r>
            <a:r>
              <a:rPr lang="zh-CN" altLang="en-US" sz="3600" kern="0" smtClean="0">
                <a:solidFill>
                  <a:srgbClr val="0000FF"/>
                </a:solidFill>
                <a:ea typeface="黑体"/>
              </a:rPr>
              <a:t>元素</a:t>
            </a:r>
            <a:endParaRPr lang="zh-CN" altLang="en-US" sz="3600" kern="0" dirty="0">
              <a:solidFill>
                <a:srgbClr val="0000FF"/>
              </a:solidFill>
              <a:ea typeface="黑体"/>
            </a:endParaRPr>
          </a:p>
        </p:txBody>
      </p:sp>
      <p:sp>
        <p:nvSpPr>
          <p:cNvPr id="8" name="内容占位符 5"/>
          <p:cNvSpPr txBox="1">
            <a:spLocks/>
          </p:cNvSpPr>
          <p:nvPr/>
        </p:nvSpPr>
        <p:spPr>
          <a:xfrm>
            <a:off x="642910" y="1161560"/>
            <a:ext cx="7858180" cy="548150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lvl="0" indent="-342900">
              <a:lnSpc>
                <a:spcPct val="120000"/>
              </a:lnSpc>
              <a:spcAft>
                <a:spcPct val="10000"/>
              </a:spcAft>
              <a:buFont typeface="Wingdings" pitchFamily="2" charset="2"/>
              <a:buChar char="n"/>
            </a:pPr>
            <a:r>
              <a:rPr lang="zh-CN" altLang="en-US" sz="2400" kern="0" smtClean="0">
                <a:solidFill>
                  <a:srgbClr val="0000FF"/>
                </a:solidFill>
                <a:ea typeface="黑体"/>
              </a:rPr>
              <a:t>表单</a:t>
            </a:r>
            <a:r>
              <a:rPr lang="en-US" altLang="zh-CN" sz="2400" kern="0" smtClean="0">
                <a:solidFill>
                  <a:srgbClr val="0000FF"/>
                </a:solidFill>
                <a:ea typeface="黑体"/>
              </a:rPr>
              <a:t>(form)</a:t>
            </a:r>
          </a:p>
          <a:p>
            <a:pPr marL="742950" lvl="1" indent="-382588" algn="l">
              <a:spcBef>
                <a:spcPct val="10000"/>
              </a:spcBef>
              <a:spcAft>
                <a:spcPct val="10000"/>
              </a:spcAft>
              <a:buFont typeface="Wingdings" pitchFamily="2" charset="2"/>
              <a:buChar char="p"/>
            </a:pP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通过表单与服务器进行交互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  <a:p>
            <a:pPr marL="742950" lvl="1" indent="-382588" algn="l">
              <a:spcBef>
                <a:spcPct val="10000"/>
              </a:spcBef>
              <a:spcAft>
                <a:spcPct val="10000"/>
              </a:spcAft>
              <a:buFont typeface="Wingdings" pitchFamily="2" charset="2"/>
              <a:buChar char="p"/>
            </a:pP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可以布局多种控件：文本框、密码框、单选按钮、复选按钮、下拉框、列表框、按钮等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  <a:p>
            <a:pPr marL="742950" lvl="1" indent="-382588" algn="l">
              <a:spcBef>
                <a:spcPct val="10000"/>
              </a:spcBef>
              <a:spcAft>
                <a:spcPct val="10000"/>
              </a:spcAft>
              <a:buFont typeface="Wingdings" pitchFamily="2" charset="2"/>
              <a:buChar char="p"/>
            </a:pP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表单的一般形式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  <a:p>
            <a:pPr marL="742950" lvl="1" indent="-742950" algn="l">
              <a:spcBef>
                <a:spcPct val="10000"/>
              </a:spcBef>
            </a:pPr>
            <a:r>
              <a:rPr lang="en-US" altLang="zh-CN" sz="21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&lt;</a:t>
            </a:r>
            <a:r>
              <a:rPr lang="en-US" altLang="zh-CN" sz="2100" kern="0" smtClean="0">
                <a:solidFill>
                  <a:srgbClr val="F80000"/>
                </a:solidFill>
                <a:latin typeface="Consolas"/>
                <a:ea typeface="宋体"/>
                <a:sym typeface="Consolas"/>
              </a:rPr>
              <a:t>form</a:t>
            </a:r>
            <a:r>
              <a:rPr lang="en-US" altLang="zh-CN" sz="21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&gt;</a:t>
            </a:r>
          </a:p>
          <a:p>
            <a:pPr marL="742950" lvl="1" indent="-742950" algn="l">
              <a:spcBef>
                <a:spcPct val="10000"/>
              </a:spcBef>
            </a:pPr>
            <a:r>
              <a:rPr lang="en-US" altLang="zh-CN" sz="21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&lt;</a:t>
            </a:r>
            <a:r>
              <a:rPr lang="en-US" altLang="zh-CN" sz="2100" kern="0" smtClean="0">
                <a:solidFill>
                  <a:srgbClr val="F80000"/>
                </a:solidFill>
                <a:latin typeface="Consolas"/>
                <a:ea typeface="宋体"/>
                <a:sym typeface="Consolas"/>
              </a:rPr>
              <a:t>input </a:t>
            </a:r>
            <a:r>
              <a:rPr lang="en-US" altLang="zh-CN" sz="21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type="text"/&gt;</a:t>
            </a:r>
          </a:p>
          <a:p>
            <a:pPr marL="742950" lvl="1" indent="-742950" algn="l">
              <a:spcBef>
                <a:spcPct val="10000"/>
              </a:spcBef>
            </a:pPr>
            <a:r>
              <a:rPr lang="en-US" altLang="zh-CN" sz="21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&lt;</a:t>
            </a:r>
            <a:r>
              <a:rPr lang="en-US" altLang="zh-CN" sz="2100" kern="0" smtClean="0">
                <a:solidFill>
                  <a:srgbClr val="FF0000"/>
                </a:solidFill>
                <a:latin typeface="Consolas"/>
                <a:ea typeface="宋体"/>
                <a:sym typeface="Consolas"/>
              </a:rPr>
              <a:t>input</a:t>
            </a:r>
            <a:r>
              <a:rPr lang="en-US" altLang="zh-CN" sz="21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type="password"/&gt;</a:t>
            </a:r>
          </a:p>
          <a:p>
            <a:pPr marL="742950" lvl="1" indent="-742950" algn="l">
              <a:spcBef>
                <a:spcPct val="10000"/>
              </a:spcBef>
            </a:pPr>
            <a:r>
              <a:rPr lang="en-US" altLang="zh-CN" sz="21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&lt;</a:t>
            </a:r>
            <a:r>
              <a:rPr lang="en-US" altLang="zh-CN" sz="2100" kern="0" smtClean="0">
                <a:solidFill>
                  <a:srgbClr val="FF0000"/>
                </a:solidFill>
                <a:latin typeface="Consolas"/>
                <a:ea typeface="宋体"/>
                <a:sym typeface="Consolas"/>
              </a:rPr>
              <a:t>input</a:t>
            </a:r>
            <a:r>
              <a:rPr lang="en-US" altLang="zh-CN" sz="21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type="radio"/&gt;</a:t>
            </a:r>
          </a:p>
          <a:p>
            <a:pPr marL="742950" lvl="1" indent="-742950" algn="l">
              <a:spcBef>
                <a:spcPct val="10000"/>
              </a:spcBef>
            </a:pPr>
            <a:r>
              <a:rPr lang="en-US" altLang="zh-CN" sz="21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&lt;</a:t>
            </a:r>
            <a:r>
              <a:rPr lang="en-US" altLang="zh-CN" sz="2100" kern="0" smtClean="0">
                <a:solidFill>
                  <a:srgbClr val="FF0000"/>
                </a:solidFill>
                <a:latin typeface="Consolas"/>
                <a:ea typeface="宋体"/>
                <a:sym typeface="Consolas"/>
              </a:rPr>
              <a:t>input</a:t>
            </a:r>
            <a:r>
              <a:rPr lang="en-US" altLang="zh-CN" sz="21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type="checkbox"/&gt;</a:t>
            </a:r>
          </a:p>
          <a:p>
            <a:pPr marL="742950" lvl="1" indent="-742950" algn="l">
              <a:spcBef>
                <a:spcPct val="10000"/>
              </a:spcBef>
            </a:pPr>
            <a:r>
              <a:rPr lang="en-US" altLang="zh-CN" sz="21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&lt;</a:t>
            </a:r>
            <a:r>
              <a:rPr lang="en-US" altLang="zh-CN" sz="2100" kern="0" smtClean="0">
                <a:solidFill>
                  <a:srgbClr val="FF0000"/>
                </a:solidFill>
                <a:latin typeface="Consolas"/>
                <a:ea typeface="宋体"/>
                <a:sym typeface="Consolas"/>
              </a:rPr>
              <a:t>select</a:t>
            </a:r>
            <a:r>
              <a:rPr lang="en-US" altLang="zh-CN" sz="21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&gt;&lt;option&gt;&lt;/option&gt;&lt;/select&gt;</a:t>
            </a:r>
          </a:p>
          <a:p>
            <a:pPr marL="742950" lvl="1" indent="-742950" algn="l">
              <a:spcBef>
                <a:spcPct val="10000"/>
              </a:spcBef>
            </a:pPr>
            <a:r>
              <a:rPr lang="en-US" altLang="zh-CN" sz="21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&lt;</a:t>
            </a:r>
            <a:r>
              <a:rPr lang="en-US" altLang="zh-CN" sz="2100" kern="0" smtClean="0">
                <a:solidFill>
                  <a:srgbClr val="FF0000"/>
                </a:solidFill>
                <a:latin typeface="Consolas"/>
                <a:ea typeface="宋体"/>
                <a:sym typeface="Consolas"/>
              </a:rPr>
              <a:t>textarea</a:t>
            </a:r>
            <a:r>
              <a:rPr lang="en-US" altLang="zh-CN" sz="21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&gt;&lt;/textarea&gt;</a:t>
            </a:r>
          </a:p>
          <a:p>
            <a:pPr marL="742950" lvl="1" indent="-742950" algn="l">
              <a:spcBef>
                <a:spcPct val="10000"/>
              </a:spcBef>
            </a:pPr>
            <a:r>
              <a:rPr lang="en-US" altLang="zh-CN" sz="21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&lt;</a:t>
            </a:r>
            <a:r>
              <a:rPr lang="en-US" altLang="zh-CN" sz="2100" kern="0" smtClean="0">
                <a:solidFill>
                  <a:srgbClr val="F80000"/>
                </a:solidFill>
                <a:latin typeface="Consolas"/>
                <a:ea typeface="宋体"/>
                <a:sym typeface="Consolas"/>
              </a:rPr>
              <a:t>input </a:t>
            </a:r>
            <a:r>
              <a:rPr lang="en-US" altLang="zh-CN" sz="21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type="button"/&gt;</a:t>
            </a:r>
          </a:p>
          <a:p>
            <a:pPr marL="742950" lvl="1" indent="-742950" algn="l">
              <a:spcBef>
                <a:spcPct val="10000"/>
              </a:spcBef>
            </a:pPr>
            <a:r>
              <a:rPr lang="en-US" altLang="zh-CN" sz="21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&lt;/form&gt;</a:t>
            </a:r>
            <a:endParaRPr lang="en-US" altLang="zh-CN" sz="2100" kern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5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5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5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5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25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75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25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58" y="300022"/>
            <a:ext cx="8229600" cy="9144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600" kern="0" smtClean="0">
                <a:solidFill>
                  <a:srgbClr val="0000FF"/>
                </a:solidFill>
                <a:ea typeface="黑体"/>
              </a:rPr>
              <a:t>2.9 </a:t>
            </a:r>
            <a:r>
              <a:rPr lang="zh-CN" altLang="en-US" sz="3600" kern="0" smtClean="0">
                <a:solidFill>
                  <a:srgbClr val="0000FF"/>
                </a:solidFill>
                <a:ea typeface="黑体"/>
              </a:rPr>
              <a:t>表单</a:t>
            </a:r>
            <a:endParaRPr lang="zh-CN" altLang="en-US" sz="3600" kern="0" dirty="0">
              <a:solidFill>
                <a:srgbClr val="0000FF"/>
              </a:solidFill>
              <a:ea typeface="黑体"/>
            </a:endParaRPr>
          </a:p>
        </p:txBody>
      </p:sp>
      <p:sp>
        <p:nvSpPr>
          <p:cNvPr id="8" name="内容占位符 5"/>
          <p:cNvSpPr txBox="1">
            <a:spLocks/>
          </p:cNvSpPr>
          <p:nvPr/>
        </p:nvSpPr>
        <p:spPr>
          <a:xfrm>
            <a:off x="642910" y="1161560"/>
            <a:ext cx="7858180" cy="563538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lvl="0" indent="-342900">
              <a:lnSpc>
                <a:spcPct val="120000"/>
              </a:lnSpc>
              <a:spcAft>
                <a:spcPct val="10000"/>
              </a:spcAft>
            </a:pPr>
            <a:r>
              <a:rPr lang="en-US" altLang="zh-CN" sz="2400" kern="0" smtClean="0">
                <a:solidFill>
                  <a:srgbClr val="0000FF"/>
                </a:solidFill>
                <a:ea typeface="黑体"/>
              </a:rPr>
              <a:t>1.&lt;form&gt;</a:t>
            </a:r>
            <a:r>
              <a:rPr lang="zh-CN" altLang="en-US" sz="2400" kern="0" smtClean="0">
                <a:solidFill>
                  <a:srgbClr val="0000FF"/>
                </a:solidFill>
                <a:ea typeface="黑体"/>
              </a:rPr>
              <a:t>标签</a:t>
            </a:r>
            <a:endParaRPr lang="en-US" altLang="zh-CN" sz="2400" kern="0" smtClean="0">
              <a:solidFill>
                <a:srgbClr val="0000FF"/>
              </a:solidFill>
              <a:ea typeface="黑体"/>
            </a:endParaRPr>
          </a:p>
          <a:p>
            <a:pPr marL="742950" lvl="1" indent="-382588" algn="l">
              <a:spcBef>
                <a:spcPct val="10000"/>
              </a:spcBef>
              <a:spcAft>
                <a:spcPct val="10000"/>
              </a:spcAft>
              <a:buFont typeface="Wingdings" pitchFamily="2" charset="2"/>
              <a:buChar char="p"/>
            </a:pP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属性</a:t>
            </a:r>
            <a:r>
              <a:rPr lang="en-US" altLang="zh-CN" sz="2200" kern="0" smtClean="0">
                <a:solidFill>
                  <a:srgbClr val="F80000"/>
                </a:solidFill>
                <a:latin typeface="Consolas"/>
                <a:ea typeface="宋体"/>
                <a:sym typeface="Consolas"/>
              </a:rPr>
              <a:t>action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必须指定服务器上一个应用程序的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URL</a:t>
            </a:r>
          </a:p>
          <a:p>
            <a:pPr marL="742950" lvl="1" indent="-382588" algn="l">
              <a:spcBef>
                <a:spcPct val="10000"/>
              </a:spcBef>
              <a:spcAft>
                <a:spcPct val="10000"/>
              </a:spcAft>
              <a:buFont typeface="Wingdings" pitchFamily="2" charset="2"/>
              <a:buChar char="p"/>
            </a:pP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属性</a:t>
            </a:r>
            <a:r>
              <a:rPr lang="en-US" altLang="zh-CN" sz="2200" kern="0" smtClean="0">
                <a:solidFill>
                  <a:srgbClr val="F80000"/>
                </a:solidFill>
                <a:latin typeface="Consolas"/>
                <a:ea typeface="宋体"/>
                <a:sym typeface="Consolas"/>
              </a:rPr>
              <a:t>method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指定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HTTP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的请求方法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:</a:t>
            </a:r>
            <a:r>
              <a:rPr lang="en-US" altLang="zh-CN" sz="2200" kern="0" smtClean="0">
                <a:solidFill>
                  <a:srgbClr val="0000FF"/>
                </a:solidFill>
                <a:latin typeface="Consolas"/>
                <a:ea typeface="宋体"/>
                <a:sym typeface="Consolas"/>
              </a:rPr>
              <a:t>get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或者</a:t>
            </a:r>
            <a:r>
              <a:rPr lang="en-US" altLang="zh-CN" sz="2200" kern="0" smtClean="0">
                <a:solidFill>
                  <a:srgbClr val="0000FF"/>
                </a:solidFill>
                <a:latin typeface="Consolas"/>
                <a:ea typeface="宋体"/>
                <a:sym typeface="Consolas"/>
              </a:rPr>
              <a:t>post</a:t>
            </a:r>
          </a:p>
          <a:p>
            <a:pPr marL="1200150" lvl="2" indent="-382588" algn="l">
              <a:spcBef>
                <a:spcPct val="10000"/>
              </a:spcBef>
              <a:spcAft>
                <a:spcPct val="10000"/>
              </a:spcAft>
              <a:buFont typeface="Consolas" pitchFamily="49" charset="0"/>
              <a:buChar char="—"/>
            </a:pP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get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方法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  <a:p>
            <a:pPr marL="1200150" lvl="2" indent="-382588" algn="l">
              <a:spcBef>
                <a:spcPct val="10000"/>
              </a:spcBef>
              <a:spcAft>
                <a:spcPct val="10000"/>
              </a:spcAft>
            </a:pP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</a:t>
            </a:r>
            <a:r>
              <a:rPr lang="en-US" altLang="zh-CN" sz="1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提交后转换为形如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abc.jsp?user=admin&amp;pass=123</a:t>
            </a:r>
          </a:p>
          <a:p>
            <a:pPr marL="1200150" lvl="2" indent="-382588" algn="l">
              <a:spcBef>
                <a:spcPct val="10000"/>
              </a:spcBef>
              <a:spcAft>
                <a:spcPct val="10000"/>
              </a:spcAft>
            </a:pP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</a:t>
            </a:r>
            <a:r>
              <a:rPr lang="en-US" altLang="zh-CN" sz="1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有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100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字符的长度限制与安全隐患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  <a:p>
            <a:pPr marL="1200150" lvl="2" indent="-382588" algn="l">
              <a:spcBef>
                <a:spcPct val="10000"/>
              </a:spcBef>
              <a:spcAft>
                <a:spcPct val="10000"/>
              </a:spcAft>
              <a:buFont typeface="Consolas" pitchFamily="49" charset="0"/>
              <a:buChar char="—"/>
            </a:pP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post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方法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  <a:p>
            <a:pPr marL="1200150" lvl="2" indent="-382588" algn="l">
              <a:spcBef>
                <a:spcPct val="10000"/>
              </a:spcBef>
              <a:spcAft>
                <a:spcPct val="10000"/>
              </a:spcAft>
            </a:pP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</a:t>
            </a:r>
            <a:r>
              <a:rPr lang="en-US" altLang="zh-CN" sz="1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没有长度限制与安全稍好一些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</a:t>
            </a:r>
          </a:p>
          <a:p>
            <a:pPr marL="742950" lvl="1" indent="-742950" algn="l">
              <a:spcBef>
                <a:spcPct val="10000"/>
              </a:spcBef>
            </a:pP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如：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  <a:p>
            <a:pPr marL="742950" lvl="1" indent="-742950" algn="l"/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&lt;form </a:t>
            </a:r>
            <a:r>
              <a:rPr lang="en-US" altLang="zh-CN" sz="2000" kern="0" smtClean="0">
                <a:solidFill>
                  <a:srgbClr val="F80000"/>
                </a:solidFill>
                <a:latin typeface="Consolas"/>
                <a:ea typeface="宋体"/>
                <a:sym typeface="Consolas"/>
              </a:rPr>
              <a:t>action</a:t>
            </a: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="abc.jsp" </a:t>
            </a:r>
            <a:r>
              <a:rPr lang="en-US" altLang="zh-CN" sz="2000" kern="0" smtClean="0">
                <a:solidFill>
                  <a:srgbClr val="F80000"/>
                </a:solidFill>
                <a:latin typeface="Consolas"/>
                <a:ea typeface="宋体"/>
                <a:sym typeface="Consolas"/>
              </a:rPr>
              <a:t>method</a:t>
            </a: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="post"&gt;</a:t>
            </a:r>
          </a:p>
          <a:p>
            <a:pPr marL="742950" lvl="1" indent="-742950" algn="l"/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&lt;p&gt;</a:t>
            </a:r>
            <a:r>
              <a:rPr lang="zh-CN" altLang="en-US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用户 </a:t>
            </a: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&lt;input type="text" name="user"/&gt; &lt;br/&gt;</a:t>
            </a:r>
          </a:p>
          <a:p>
            <a:pPr marL="742950" lvl="1" indent="-742950" algn="l"/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   </a:t>
            </a:r>
            <a:r>
              <a:rPr lang="zh-CN" altLang="en-US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密码 </a:t>
            </a: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&lt;input type="password" name="pass"/&gt;</a:t>
            </a:r>
          </a:p>
          <a:p>
            <a:pPr marL="742950" lvl="1" indent="-742950" algn="l"/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   &lt;input type="submit" value="</a:t>
            </a:r>
            <a:r>
              <a:rPr lang="zh-CN" altLang="en-US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提交</a:t>
            </a: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"/&gt;</a:t>
            </a:r>
          </a:p>
          <a:p>
            <a:pPr marL="742950" lvl="1" indent="-742950" algn="l"/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&lt;/p&gt;</a:t>
            </a:r>
          </a:p>
          <a:p>
            <a:pPr marL="742950" lvl="1" indent="-742950" algn="l"/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&lt;/form&gt;</a:t>
            </a:r>
            <a:endParaRPr lang="en-US" altLang="zh-CN" sz="2000" kern="0" smtClean="0">
              <a:solidFill>
                <a:schemeClr val="tx1"/>
              </a:solidFill>
            </a:endParaRPr>
          </a:p>
        </p:txBody>
      </p:sp>
      <p:pic>
        <p:nvPicPr>
          <p:cNvPr id="2050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62750" y="4781550"/>
            <a:ext cx="23812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5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5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5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5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5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5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25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58" y="300022"/>
            <a:ext cx="8229600" cy="9144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600" kern="0" smtClean="0">
                <a:solidFill>
                  <a:srgbClr val="0000FF"/>
                </a:solidFill>
                <a:ea typeface="黑体"/>
              </a:rPr>
              <a:t>2.9 </a:t>
            </a:r>
            <a:r>
              <a:rPr lang="zh-CN" altLang="en-US" sz="3600" kern="0" smtClean="0">
                <a:solidFill>
                  <a:srgbClr val="0000FF"/>
                </a:solidFill>
                <a:ea typeface="黑体"/>
              </a:rPr>
              <a:t>表单</a:t>
            </a:r>
            <a:endParaRPr lang="zh-CN" altLang="en-US" sz="3600" kern="0" dirty="0">
              <a:solidFill>
                <a:srgbClr val="0000FF"/>
              </a:solidFill>
              <a:ea typeface="黑体"/>
            </a:endParaRPr>
          </a:p>
        </p:txBody>
      </p:sp>
      <p:sp>
        <p:nvSpPr>
          <p:cNvPr id="8" name="内容占位符 5"/>
          <p:cNvSpPr txBox="1">
            <a:spLocks/>
          </p:cNvSpPr>
          <p:nvPr/>
        </p:nvSpPr>
        <p:spPr>
          <a:xfrm>
            <a:off x="642910" y="1161560"/>
            <a:ext cx="8215370" cy="425347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lvl="0" indent="-342900" latinLnBrk="1">
              <a:lnSpc>
                <a:spcPct val="120000"/>
              </a:lnSpc>
              <a:spcAft>
                <a:spcPct val="10000"/>
              </a:spcAft>
            </a:pPr>
            <a:r>
              <a:rPr lang="en-US" altLang="zh-CN" sz="2400" kern="0" smtClean="0">
                <a:solidFill>
                  <a:srgbClr val="0000FF"/>
                </a:solidFill>
                <a:ea typeface="黑体"/>
              </a:rPr>
              <a:t>2.&lt;input&gt;</a:t>
            </a:r>
            <a:r>
              <a:rPr lang="zh-CN" altLang="en-US" sz="2400" kern="0" smtClean="0">
                <a:solidFill>
                  <a:srgbClr val="0000FF"/>
                </a:solidFill>
                <a:ea typeface="黑体"/>
              </a:rPr>
              <a:t>标签</a:t>
            </a:r>
            <a:endParaRPr lang="en-US" altLang="zh-CN" sz="2400" kern="0" smtClean="0">
              <a:solidFill>
                <a:srgbClr val="0000FF"/>
              </a:solidFill>
              <a:ea typeface="黑体"/>
            </a:endParaRPr>
          </a:p>
          <a:p>
            <a:pPr marL="742950" lvl="1" indent="-382588" algn="l" latinLnBrk="1">
              <a:spcBef>
                <a:spcPct val="10000"/>
              </a:spcBef>
              <a:spcAft>
                <a:spcPct val="10000"/>
              </a:spcAft>
              <a:buFont typeface="Wingdings" pitchFamily="2" charset="2"/>
              <a:buChar char="p"/>
            </a:pP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要指定属性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name, 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否则服务器无法接收该值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  <a:p>
            <a:pPr marL="742950" lvl="1" indent="-382588" algn="l" latinLnBrk="1">
              <a:spcBef>
                <a:spcPct val="10000"/>
              </a:spcBef>
              <a:spcAft>
                <a:spcPct val="10000"/>
              </a:spcAft>
              <a:buFont typeface="Wingdings" pitchFamily="2" charset="2"/>
              <a:buChar char="p"/>
            </a:pP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属性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value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是控件的取值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  <a:p>
            <a:pPr marL="742950" lvl="1" indent="-382588" algn="l" latinLnBrk="1">
              <a:spcBef>
                <a:spcPct val="10000"/>
              </a:spcBef>
              <a:spcAft>
                <a:spcPct val="10000"/>
              </a:spcAft>
              <a:buFont typeface="Wingdings" pitchFamily="2" charset="2"/>
              <a:buChar char="p"/>
            </a:pPr>
            <a:r>
              <a:rPr lang="zh-CN" altLang="en-US" sz="2200" kern="0" smtClean="0">
                <a:solidFill>
                  <a:srgbClr val="0000FF"/>
                </a:solidFill>
                <a:latin typeface="Consolas"/>
                <a:ea typeface="黑体"/>
                <a:sym typeface="Consolas"/>
              </a:rPr>
              <a:t>文本框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与</a:t>
            </a:r>
            <a:r>
              <a:rPr lang="zh-CN" altLang="en-US" sz="2200" kern="0" smtClean="0">
                <a:solidFill>
                  <a:srgbClr val="0000FF"/>
                </a:solidFill>
                <a:latin typeface="Consolas"/>
                <a:ea typeface="黑体"/>
                <a:sym typeface="Consolas"/>
              </a:rPr>
              <a:t>密码框</a:t>
            </a:r>
            <a:r>
              <a:rPr lang="en-US" altLang="zh-CN" sz="2200" kern="0" smtClean="0">
                <a:solidFill>
                  <a:srgbClr val="0000FF"/>
                </a:solidFill>
                <a:latin typeface="Consolas"/>
                <a:ea typeface="黑体"/>
                <a:sym typeface="Consolas"/>
              </a:rPr>
              <a:t>(type</a:t>
            </a:r>
            <a:r>
              <a:rPr lang="zh-CN" altLang="en-US" sz="2200" kern="0" smtClean="0">
                <a:solidFill>
                  <a:srgbClr val="0000FF"/>
                </a:solidFill>
                <a:latin typeface="Consolas"/>
                <a:ea typeface="黑体"/>
                <a:sym typeface="Consolas"/>
              </a:rPr>
              <a:t>属性</a:t>
            </a:r>
            <a:r>
              <a:rPr lang="en-US" altLang="zh-CN" sz="2200" kern="0" smtClean="0">
                <a:solidFill>
                  <a:srgbClr val="0000FF"/>
                </a:solidFill>
                <a:latin typeface="Consolas"/>
                <a:ea typeface="黑体"/>
                <a:sym typeface="Consolas"/>
              </a:rPr>
              <a:t>)</a:t>
            </a:r>
          </a:p>
          <a:p>
            <a:pPr marL="0" lvl="2" algn="l" latinLnBrk="1"/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&lt;form action=""&gt;</a:t>
            </a:r>
          </a:p>
          <a:p>
            <a:pPr marL="0" lvl="2" algn="l" latinLnBrk="1"/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 &lt;p&gt;</a:t>
            </a:r>
          </a:p>
          <a:p>
            <a:pPr marL="0" lvl="2" algn="l" latinLnBrk="1"/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   &lt;input </a:t>
            </a:r>
            <a:r>
              <a:rPr lang="en-US" altLang="zh-CN" sz="2000" kern="0" smtClean="0">
                <a:solidFill>
                  <a:srgbClr val="F80000"/>
                </a:solidFill>
                <a:latin typeface="Consolas"/>
                <a:ea typeface="宋体"/>
                <a:sym typeface="Consolas"/>
              </a:rPr>
              <a:t>type</a:t>
            </a: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="text" </a:t>
            </a:r>
            <a:r>
              <a:rPr lang="en-US" altLang="zh-CN" sz="2000" kern="0" smtClean="0">
                <a:solidFill>
                  <a:srgbClr val="F80000"/>
                </a:solidFill>
                <a:latin typeface="Consolas"/>
                <a:ea typeface="宋体"/>
                <a:sym typeface="Consolas"/>
              </a:rPr>
              <a:t>name</a:t>
            </a: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="user" </a:t>
            </a:r>
            <a:r>
              <a:rPr lang="en-US" altLang="zh-CN" sz="2000" kern="0" smtClean="0">
                <a:solidFill>
                  <a:srgbClr val="FF0000"/>
                </a:solidFill>
                <a:latin typeface="Consolas"/>
                <a:ea typeface="宋体"/>
                <a:sym typeface="Consolas"/>
              </a:rPr>
              <a:t>size</a:t>
            </a: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="25"</a:t>
            </a:r>
          </a:p>
          <a:p>
            <a:pPr marL="0" lvl="2" algn="l" latinLnBrk="1"/>
            <a:r>
              <a:rPr lang="en-US" altLang="zh-CN" sz="2000" kern="0" smtClean="0">
                <a:solidFill>
                  <a:srgbClr val="FF0000"/>
                </a:solidFill>
                <a:latin typeface="Consolas"/>
                <a:ea typeface="宋体"/>
                <a:sym typeface="Consolas"/>
              </a:rPr>
              <a:t>                value</a:t>
            </a: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="</a:t>
            </a:r>
            <a:r>
              <a:rPr lang="zh-CN" altLang="en-US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文本初始值</a:t>
            </a: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"  </a:t>
            </a:r>
            <a:r>
              <a:rPr lang="en-US" altLang="zh-CN" sz="2000" kern="0" smtClean="0">
                <a:solidFill>
                  <a:srgbClr val="FF0000"/>
                </a:solidFill>
                <a:latin typeface="Consolas"/>
                <a:ea typeface="宋体"/>
                <a:sym typeface="Consolas"/>
              </a:rPr>
              <a:t>maxlength</a:t>
            </a: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="50"/&gt; &lt;br/&gt;    </a:t>
            </a:r>
          </a:p>
          <a:p>
            <a:pPr marL="0" lvl="2" algn="l" latinLnBrk="1"/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   &lt;input </a:t>
            </a:r>
            <a:r>
              <a:rPr lang="en-US" altLang="zh-CN" sz="2000" kern="0" smtClean="0">
                <a:solidFill>
                  <a:srgbClr val="FF0000"/>
                </a:solidFill>
                <a:latin typeface="Consolas"/>
                <a:ea typeface="宋体"/>
                <a:sym typeface="Consolas"/>
              </a:rPr>
              <a:t>type</a:t>
            </a: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="password" </a:t>
            </a:r>
            <a:r>
              <a:rPr lang="en-US" altLang="zh-CN" sz="2000" kern="0" smtClean="0">
                <a:solidFill>
                  <a:srgbClr val="FF0000"/>
                </a:solidFill>
                <a:latin typeface="Consolas"/>
                <a:ea typeface="宋体"/>
                <a:sym typeface="Consolas"/>
              </a:rPr>
              <a:t>name</a:t>
            </a: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="pass" </a:t>
            </a:r>
            <a:r>
              <a:rPr lang="en-US" altLang="zh-CN" sz="2000" kern="0" smtClean="0">
                <a:solidFill>
                  <a:srgbClr val="FF0000"/>
                </a:solidFill>
                <a:latin typeface="Consolas"/>
                <a:ea typeface="宋体"/>
                <a:sym typeface="Consolas"/>
              </a:rPr>
              <a:t>size</a:t>
            </a: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="25"</a:t>
            </a:r>
          </a:p>
          <a:p>
            <a:pPr marL="0" lvl="2" algn="l" latinLnBrk="1"/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          </a:t>
            </a:r>
            <a:r>
              <a:rPr lang="en-US" altLang="zh-CN" sz="2000" kern="0" smtClean="0">
                <a:solidFill>
                  <a:srgbClr val="FF0000"/>
                </a:solidFill>
                <a:latin typeface="Consolas"/>
                <a:ea typeface="宋体"/>
                <a:sym typeface="Consolas"/>
              </a:rPr>
              <a:t>value</a:t>
            </a: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="1234"  </a:t>
            </a:r>
            <a:r>
              <a:rPr lang="en-US" altLang="zh-CN" sz="2000" kern="0" smtClean="0">
                <a:solidFill>
                  <a:srgbClr val="FF0000"/>
                </a:solidFill>
                <a:latin typeface="Consolas"/>
                <a:ea typeface="宋体"/>
                <a:sym typeface="Consolas"/>
              </a:rPr>
              <a:t>maxlength</a:t>
            </a: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="50"/&gt;  </a:t>
            </a:r>
          </a:p>
          <a:p>
            <a:pPr marL="0" lvl="2" algn="l" latinLnBrk="1"/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 &lt;/p&gt;</a:t>
            </a:r>
          </a:p>
          <a:p>
            <a:pPr marL="0" lvl="2" algn="l" latinLnBrk="1"/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&lt;/form&gt;    </a:t>
            </a:r>
            <a:endParaRPr lang="en-US" altLang="zh-CN" sz="2000" kern="0" smtClean="0">
              <a:solidFill>
                <a:schemeClr val="tx1"/>
              </a:solidFill>
            </a:endParaRPr>
          </a:p>
        </p:txBody>
      </p:sp>
      <p:pic>
        <p:nvPicPr>
          <p:cNvPr id="3075" name="Picture 3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/>
          <a:srcRect t="41515" r="14999" b="20641"/>
          <a:stretch>
            <a:fillRect/>
          </a:stretch>
        </p:blipFill>
        <p:spPr bwMode="auto">
          <a:xfrm>
            <a:off x="4429124" y="4929198"/>
            <a:ext cx="3496097" cy="135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5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5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5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75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25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57158" y="300022"/>
            <a:ext cx="82296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黑体"/>
                <a:cs typeface="+mj-cs"/>
                <a:sym typeface="Consolas"/>
              </a:rPr>
              <a:t>2.1 HTML</a:t>
            </a:r>
            <a:r>
              <a:rPr kumimoji="1" lang="zh-CN" altLang="en-US" sz="360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黑体"/>
                <a:cs typeface="+mj-cs"/>
                <a:sym typeface="Consolas"/>
              </a:rPr>
              <a:t>和</a:t>
            </a:r>
            <a:r>
              <a:rPr kumimoji="1" lang="en-US" altLang="zh-CN" sz="360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黑体"/>
                <a:cs typeface="+mj-cs"/>
                <a:sym typeface="Consolas"/>
              </a:rPr>
              <a:t>XHTML</a:t>
            </a:r>
            <a:r>
              <a:rPr kumimoji="1" lang="zh-CN" altLang="en-US" sz="360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黑体"/>
                <a:cs typeface="+mj-cs"/>
                <a:sym typeface="Consolas"/>
              </a:rPr>
              <a:t>的起源和演变</a:t>
            </a:r>
            <a:endParaRPr kumimoji="1" lang="zh-CN" altLang="en-US" sz="360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/>
              <a:ea typeface="黑体"/>
              <a:cs typeface="+mj-cs"/>
              <a:sym typeface="Consola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47700" y="1155700"/>
            <a:ext cx="7300938" cy="3745641"/>
          </a:xfrm>
        </p:spPr>
        <p:txBody>
          <a:bodyPr wrap="square" anchor="t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ct val="10000"/>
              </a:spcAft>
              <a:buSzTx/>
            </a:pPr>
            <a:r>
              <a:rPr lang="en-US" altLang="zh-CN" sz="2400" smtClean="0"/>
              <a:t>XHTML</a:t>
            </a:r>
            <a:r>
              <a:rPr lang="zh-CN" altLang="en-US" sz="2400" smtClean="0"/>
              <a:t>与</a:t>
            </a:r>
            <a:r>
              <a:rPr lang="en-US" altLang="zh-CN" sz="2400" smtClean="0"/>
              <a:t>HTML</a:t>
            </a:r>
            <a:r>
              <a:rPr lang="zh-CN" altLang="en-US" sz="2400" smtClean="0"/>
              <a:t>的最主要不同</a:t>
            </a:r>
            <a:endParaRPr lang="en-US" altLang="zh-CN" sz="2400" smtClean="0"/>
          </a:p>
          <a:p>
            <a:pPr lvl="1" indent="-382588">
              <a:lnSpc>
                <a:spcPct val="150000"/>
              </a:lnSpc>
              <a:buSzTx/>
            </a:pPr>
            <a:r>
              <a:rPr lang="en-US" altLang="zh-CN" sz="2200" smtClean="0"/>
              <a:t>XHTML</a:t>
            </a:r>
            <a:r>
              <a:rPr lang="zh-CN" altLang="en-US" sz="2200" smtClean="0"/>
              <a:t>元素必须正确嵌套</a:t>
            </a:r>
            <a:endParaRPr lang="en-US" altLang="zh-CN" sz="2200" smtClean="0"/>
          </a:p>
          <a:p>
            <a:pPr lvl="1" indent="-382588">
              <a:lnSpc>
                <a:spcPct val="150000"/>
              </a:lnSpc>
              <a:buSzTx/>
            </a:pPr>
            <a:r>
              <a:rPr lang="en-US" altLang="zh-CN" sz="2200" smtClean="0"/>
              <a:t>XHTML</a:t>
            </a:r>
            <a:r>
              <a:rPr lang="zh-CN" altLang="en-US" sz="2200" smtClean="0"/>
              <a:t>元素必须被关闭</a:t>
            </a:r>
            <a:endParaRPr lang="en-US" altLang="zh-CN" sz="2200" smtClean="0"/>
          </a:p>
          <a:p>
            <a:pPr lvl="1" indent="-382588">
              <a:lnSpc>
                <a:spcPct val="150000"/>
              </a:lnSpc>
              <a:buSzTx/>
            </a:pPr>
            <a:r>
              <a:rPr lang="zh-CN" altLang="en-US" sz="2200" smtClean="0"/>
              <a:t>标签名必须用小写英文</a:t>
            </a:r>
            <a:endParaRPr lang="en-US" altLang="zh-CN" sz="2200" smtClean="0"/>
          </a:p>
          <a:p>
            <a:pPr lvl="1" indent="-382588">
              <a:lnSpc>
                <a:spcPct val="150000"/>
              </a:lnSpc>
              <a:buSzTx/>
            </a:pPr>
            <a:r>
              <a:rPr lang="en-US" altLang="zh-CN" sz="2200" smtClean="0"/>
              <a:t>XHTML</a:t>
            </a:r>
            <a:r>
              <a:rPr lang="zh-CN" altLang="en-US" sz="2200" smtClean="0"/>
              <a:t>文档必须拥有根元素</a:t>
            </a:r>
            <a:endParaRPr lang="en-US" altLang="zh-CN" sz="2200" smtClean="0"/>
          </a:p>
          <a:p>
            <a:pPr indent="-382588">
              <a:lnSpc>
                <a:spcPct val="150000"/>
              </a:lnSpc>
              <a:buSzTx/>
            </a:pPr>
            <a:r>
              <a:rPr lang="zh-CN" altLang="en-US" sz="2600" smtClean="0"/>
              <a:t>但</a:t>
            </a:r>
            <a:r>
              <a:rPr lang="en-US" altLang="zh-CN" sz="2600" smtClean="0"/>
              <a:t>HTML5</a:t>
            </a:r>
            <a:r>
              <a:rPr lang="zh-CN" altLang="en-US" sz="2600" smtClean="0"/>
              <a:t>却没有强调</a:t>
            </a:r>
            <a:r>
              <a:rPr lang="en-US" altLang="zh-CN" sz="2600" smtClean="0"/>
              <a:t>XHTML</a:t>
            </a:r>
            <a:r>
              <a:rPr lang="zh-CN" altLang="en-US" sz="2600" smtClean="0"/>
              <a:t>的语法完整性</a:t>
            </a:r>
            <a:endParaRPr lang="en-US" altLang="zh-CN" sz="2600" smtClean="0"/>
          </a:p>
        </p:txBody>
      </p:sp>
      <p:sp>
        <p:nvSpPr>
          <p:cNvPr id="3" name="圆角矩形标注 2"/>
          <p:cNvSpPr/>
          <p:nvPr/>
        </p:nvSpPr>
        <p:spPr bwMode="auto">
          <a:xfrm>
            <a:off x="5148064" y="5290474"/>
            <a:ext cx="3096344" cy="1001125"/>
          </a:xfrm>
          <a:prstGeom prst="wedgeRoundRectCallout">
            <a:avLst>
              <a:gd name="adj1" fmla="val -58614"/>
              <a:gd name="adj2" fmla="val -116879"/>
              <a:gd name="adj3" fmla="val 16667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i="0" u="none" strike="noStrike" cap="none" normalizeH="0" baseline="0" smtClean="0">
                <a:ln>
                  <a:noFill/>
                </a:ln>
                <a:solidFill>
                  <a:srgbClr val="F80000"/>
                </a:solidFill>
                <a:effectLst/>
                <a:ea typeface="黑体"/>
              </a:rPr>
              <a:t>但我们都尽量遵循语法完整性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  <p:bldP spid="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58" y="300022"/>
            <a:ext cx="8229600" cy="9144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600" kern="0" dirty="0" smtClean="0">
                <a:solidFill>
                  <a:srgbClr val="0000FF"/>
                </a:solidFill>
                <a:ea typeface="黑体"/>
              </a:rPr>
              <a:t>2.9 </a:t>
            </a:r>
            <a:r>
              <a:rPr lang="zh-CN" altLang="en-US" sz="3600" kern="0" smtClean="0">
                <a:solidFill>
                  <a:srgbClr val="0000FF"/>
                </a:solidFill>
                <a:ea typeface="黑体"/>
              </a:rPr>
              <a:t>表单</a:t>
            </a:r>
            <a:endParaRPr lang="zh-CN" altLang="en-US" sz="3600" kern="0" dirty="0">
              <a:solidFill>
                <a:srgbClr val="0000FF"/>
              </a:solidFill>
              <a:ea typeface="黑体"/>
            </a:endParaRPr>
          </a:p>
        </p:txBody>
      </p:sp>
      <p:sp>
        <p:nvSpPr>
          <p:cNvPr id="8" name="内容占位符 5"/>
          <p:cNvSpPr txBox="1">
            <a:spLocks/>
          </p:cNvSpPr>
          <p:nvPr/>
        </p:nvSpPr>
        <p:spPr>
          <a:xfrm>
            <a:off x="642910" y="1161560"/>
            <a:ext cx="8358246" cy="564770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lvl="0" indent="-342900" latinLnBrk="1">
              <a:lnSpc>
                <a:spcPct val="120000"/>
              </a:lnSpc>
              <a:spcAft>
                <a:spcPct val="10000"/>
              </a:spcAft>
            </a:pPr>
            <a:r>
              <a:rPr lang="en-US" altLang="zh-CN" sz="2400" kern="0" dirty="0" smtClean="0">
                <a:solidFill>
                  <a:srgbClr val="0000FF"/>
                </a:solidFill>
                <a:ea typeface="黑体"/>
              </a:rPr>
              <a:t>2.&lt;input&gt;</a:t>
            </a:r>
            <a:r>
              <a:rPr lang="zh-CN" altLang="en-US" sz="2400" kern="0" smtClean="0">
                <a:solidFill>
                  <a:srgbClr val="0000FF"/>
                </a:solidFill>
                <a:ea typeface="黑体"/>
              </a:rPr>
              <a:t>标签</a:t>
            </a:r>
            <a:endParaRPr lang="en-US" altLang="zh-CN" sz="2400" kern="0" dirty="0" smtClean="0">
              <a:solidFill>
                <a:srgbClr val="0000FF"/>
              </a:solidFill>
              <a:ea typeface="黑体"/>
            </a:endParaRPr>
          </a:p>
          <a:p>
            <a:pPr marL="742950" lvl="1" indent="-382588" algn="l" latinLnBrk="1">
              <a:spcBef>
                <a:spcPct val="10000"/>
              </a:spcBef>
              <a:spcAft>
                <a:spcPct val="10000"/>
              </a:spcAft>
              <a:buFont typeface="Wingdings" pitchFamily="2" charset="2"/>
              <a:buChar char="p"/>
            </a:pPr>
            <a:r>
              <a:rPr lang="zh-CN" altLang="en-US" sz="2200" kern="0" smtClean="0">
                <a:solidFill>
                  <a:srgbClr val="F80000"/>
                </a:solidFill>
                <a:latin typeface="Consolas"/>
                <a:ea typeface="黑体"/>
                <a:sym typeface="Consolas"/>
              </a:rPr>
              <a:t>复选按钮</a:t>
            </a:r>
            <a:r>
              <a:rPr lang="en-US" altLang="zh-CN" sz="2200" kern="0" dirty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type="checkbox"</a:t>
            </a:r>
          </a:p>
          <a:p>
            <a:pPr marL="742950" lvl="1" indent="-382588" algn="l" latinLnBrk="1">
              <a:spcBef>
                <a:spcPct val="10000"/>
              </a:spcBef>
              <a:spcAft>
                <a:spcPct val="10000"/>
              </a:spcAft>
              <a:buFont typeface="Wingdings" pitchFamily="2" charset="2"/>
              <a:buChar char="p"/>
            </a:pP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属性</a:t>
            </a:r>
            <a:r>
              <a:rPr lang="en-US" altLang="zh-CN" sz="2200" kern="0" dirty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checked="checked"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表示默认选中</a:t>
            </a:r>
            <a:endParaRPr lang="en-US" altLang="zh-CN" sz="2200" kern="0" dirty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  <a:p>
            <a:pPr marL="742950" lvl="1" indent="-742950" algn="l" latinLnBrk="1"/>
            <a:r>
              <a:rPr lang="en-US" altLang="zh-CN" sz="2000" kern="0" dirty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&lt;form action=""&gt;</a:t>
            </a:r>
          </a:p>
          <a:p>
            <a:pPr marL="742950" lvl="2" indent="-742950" algn="l" latinLnBrk="1"/>
            <a:r>
              <a:rPr lang="en-US" altLang="zh-CN" sz="2000" kern="0" dirty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 &lt;p&gt;</a:t>
            </a:r>
          </a:p>
          <a:p>
            <a:pPr marL="742950" lvl="2" indent="-742950" algn="l" latinLnBrk="1"/>
            <a:r>
              <a:rPr lang="en-US" altLang="zh-CN" sz="2000" kern="0" dirty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   &lt;label&gt;&lt;input </a:t>
            </a:r>
            <a:r>
              <a:rPr lang="en-US" altLang="zh-CN" sz="2000" kern="0" dirty="0" smtClean="0">
                <a:solidFill>
                  <a:srgbClr val="F80000"/>
                </a:solidFill>
                <a:latin typeface="Consolas"/>
                <a:ea typeface="宋体"/>
                <a:sym typeface="Consolas"/>
              </a:rPr>
              <a:t>type</a:t>
            </a:r>
            <a:r>
              <a:rPr lang="en-US" altLang="zh-CN" sz="2000" kern="0" dirty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="checkbox" name="groceries" </a:t>
            </a:r>
          </a:p>
          <a:p>
            <a:pPr marL="742950" lvl="2" indent="-742950" algn="l" latinLnBrk="1"/>
            <a:r>
              <a:rPr lang="en-US" altLang="zh-CN" sz="2000" kern="0" dirty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        </a:t>
            </a:r>
            <a:r>
              <a:rPr lang="en-US" altLang="zh-CN" sz="2000" kern="0" dirty="0" smtClean="0">
                <a:solidFill>
                  <a:srgbClr val="F80000"/>
                </a:solidFill>
                <a:latin typeface="Consolas"/>
                <a:ea typeface="宋体"/>
                <a:sym typeface="Consolas"/>
              </a:rPr>
              <a:t>value</a:t>
            </a:r>
            <a:r>
              <a:rPr lang="en-US" altLang="zh-CN" sz="2000" kern="0" dirty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="milk" </a:t>
            </a:r>
            <a:r>
              <a:rPr lang="en-US" altLang="zh-CN" sz="2000" kern="0" dirty="0" smtClean="0">
                <a:solidFill>
                  <a:srgbClr val="F80000"/>
                </a:solidFill>
                <a:latin typeface="Consolas"/>
                <a:ea typeface="宋体"/>
                <a:sym typeface="Consolas"/>
              </a:rPr>
              <a:t>checked</a:t>
            </a:r>
            <a:r>
              <a:rPr lang="en-US" altLang="zh-CN" sz="2000" kern="0" dirty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="checked"/&gt;Milk&lt;/label&gt;</a:t>
            </a:r>
          </a:p>
          <a:p>
            <a:pPr marL="742950" lvl="2" indent="-742950" algn="l" latinLnBrk="1"/>
            <a:r>
              <a:rPr lang="en-US" altLang="zh-CN" sz="2000" kern="0" dirty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   &lt;label&gt;&lt;input type="checkbox" name="groceries" </a:t>
            </a:r>
          </a:p>
          <a:p>
            <a:pPr marL="742950" lvl="2" indent="-742950" algn="l" latinLnBrk="1"/>
            <a:r>
              <a:rPr lang="en-US" altLang="zh-CN" sz="2000" kern="0" dirty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                 value="bread"/&gt;Break&lt;/label&gt;</a:t>
            </a:r>
          </a:p>
          <a:p>
            <a:pPr marL="742950" lvl="2" indent="-742950" algn="l" latinLnBrk="1"/>
            <a:r>
              <a:rPr lang="en-US" altLang="zh-CN" sz="2000" kern="0" dirty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   &lt;label&gt;&lt;input type="checkbox" name="groceries" </a:t>
            </a:r>
          </a:p>
          <a:p>
            <a:pPr marL="742950" lvl="2" indent="-742950" algn="l" latinLnBrk="1"/>
            <a:r>
              <a:rPr lang="en-US" altLang="zh-CN" sz="2000" kern="0" dirty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                 value="eggs"/&gt;Eggs&lt;/label&gt;  </a:t>
            </a:r>
          </a:p>
          <a:p>
            <a:pPr marL="742950" lvl="2" indent="-742950" algn="l" latinLnBrk="1"/>
            <a:r>
              <a:rPr lang="en-US" altLang="zh-CN" sz="2000" kern="0" dirty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 &lt;/p&gt;</a:t>
            </a:r>
          </a:p>
          <a:p>
            <a:pPr marL="742950" lvl="2" indent="-742950" algn="l" latinLnBrk="1"/>
            <a:r>
              <a:rPr lang="en-US" altLang="zh-CN" sz="2000" kern="0" dirty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&lt;/form&gt;</a:t>
            </a:r>
          </a:p>
          <a:p>
            <a:pPr marL="742950" lvl="1" indent="-382588" algn="l" latinLnBrk="1">
              <a:spcBef>
                <a:spcPct val="10000"/>
              </a:spcBef>
              <a:spcAft>
                <a:spcPct val="10000"/>
              </a:spcAft>
              <a:buFont typeface="Wingdings" pitchFamily="2" charset="2"/>
              <a:buChar char="p"/>
            </a:pP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相同属性</a:t>
            </a:r>
            <a:r>
              <a:rPr lang="en-US" altLang="zh-CN" sz="2200" kern="0" dirty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name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代表一组取值</a:t>
            </a:r>
            <a:r>
              <a:rPr lang="en-US" altLang="zh-CN" sz="2200" kern="0" dirty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value,</a:t>
            </a:r>
          </a:p>
          <a:p>
            <a:pPr marL="742950" lvl="1" indent="-382588" algn="l" latinLnBrk="1">
              <a:spcBef>
                <a:spcPct val="10000"/>
              </a:spcBef>
              <a:spcAft>
                <a:spcPct val="10000"/>
              </a:spcAft>
            </a:pPr>
            <a:r>
              <a:rPr lang="en-US" altLang="zh-CN" sz="2200" kern="0" dirty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如用户选择</a:t>
            </a:r>
            <a:r>
              <a:rPr lang="en-US" altLang="zh-CN" sz="2200" kern="0" dirty="0" err="1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milk,eggs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,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提交后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,</a:t>
            </a:r>
          </a:p>
          <a:p>
            <a:pPr marL="742950" lvl="1" indent="-382588" algn="l" latinLnBrk="1">
              <a:spcBef>
                <a:spcPct val="10000"/>
              </a:spcBef>
              <a:spcAft>
                <a:spcPct val="10000"/>
              </a:spcAft>
            </a:pP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服务器知道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groceriesde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取值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milk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与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eggs.</a:t>
            </a: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</a:t>
            </a:r>
            <a:endParaRPr lang="en-US" altLang="zh-CN" sz="2000" kern="0" smtClean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12" y="214290"/>
            <a:ext cx="2857488" cy="2491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圆角矩形标注 4"/>
          <p:cNvSpPr/>
          <p:nvPr/>
        </p:nvSpPr>
        <p:spPr bwMode="auto">
          <a:xfrm>
            <a:off x="6500826" y="5072074"/>
            <a:ext cx="2500298" cy="1350724"/>
          </a:xfrm>
          <a:prstGeom prst="wedgeRoundRectCallout">
            <a:avLst>
              <a:gd name="adj1" fmla="val -31786"/>
              <a:gd name="adj2" fmla="val -65123"/>
              <a:gd name="adj3" fmla="val 16667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i="0" u="none" strike="noStrike" cap="none" normalizeH="0" baseline="0" smtClean="0">
                <a:ln>
                  <a:noFill/>
                </a:ln>
                <a:solidFill>
                  <a:srgbClr val="F80000"/>
                </a:solidFill>
                <a:effectLst/>
                <a:latin typeface="Consolas" pitchFamily="49" charset="0"/>
                <a:ea typeface="黑体"/>
                <a:cs typeface="Consolas" pitchFamily="49" charset="0"/>
                <a:sym typeface="Times New Roman"/>
              </a:rPr>
              <a:t>label</a:t>
            </a:r>
            <a:r>
              <a:rPr kumimoji="1" lang="zh-CN" altLang="en-US" i="0" u="none" strike="noStrike" cap="none" normalizeH="0" baseline="0" smtClean="0">
                <a:ln>
                  <a:noFill/>
                </a:ln>
                <a:solidFill>
                  <a:srgbClr val="F80000"/>
                </a:solidFill>
                <a:effectLst/>
                <a:latin typeface="Consolas" pitchFamily="49" charset="0"/>
                <a:ea typeface="黑体"/>
                <a:cs typeface="Consolas" pitchFamily="49" charset="0"/>
                <a:sym typeface="Times New Roman"/>
              </a:rPr>
              <a:t>标签为</a:t>
            </a:r>
            <a:r>
              <a:rPr kumimoji="1" lang="en-US" altLang="zh-CN" i="0" u="none" strike="noStrike" cap="none" normalizeH="0" baseline="0" smtClean="0">
                <a:ln>
                  <a:noFill/>
                </a:ln>
                <a:solidFill>
                  <a:srgbClr val="F80000"/>
                </a:solidFill>
                <a:effectLst/>
                <a:latin typeface="Consolas" pitchFamily="49" charset="0"/>
                <a:ea typeface="黑体"/>
                <a:cs typeface="Consolas" pitchFamily="49" charset="0"/>
                <a:sym typeface="Times New Roman"/>
              </a:rPr>
              <a:t>input</a:t>
            </a:r>
            <a:r>
              <a:rPr lang="zh-CN" altLang="en-US" smtClean="0">
                <a:solidFill>
                  <a:srgbClr val="F80000"/>
                </a:solidFill>
                <a:latin typeface="Consolas" pitchFamily="49" charset="0"/>
                <a:ea typeface="黑体"/>
                <a:cs typeface="Consolas" pitchFamily="49" charset="0"/>
                <a:sym typeface="Times New Roman"/>
              </a:rPr>
              <a:t>提供标注</a:t>
            </a:r>
            <a:endParaRPr lang="en-US" altLang="zh-CN" smtClean="0">
              <a:solidFill>
                <a:srgbClr val="F80000"/>
              </a:solidFill>
              <a:latin typeface="Consolas" pitchFamily="49" charset="0"/>
              <a:ea typeface="黑体"/>
              <a:cs typeface="Consolas" pitchFamily="49" charset="0"/>
              <a:sym typeface="Times New Roman"/>
            </a:endParaRPr>
          </a:p>
          <a:p>
            <a:pPr marL="0" marR="0" indent="0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mtClean="0">
                <a:solidFill>
                  <a:srgbClr val="F80000"/>
                </a:solidFill>
                <a:latin typeface="Consolas" pitchFamily="49" charset="0"/>
                <a:ea typeface="黑体"/>
                <a:cs typeface="Consolas" pitchFamily="49" charset="0"/>
                <a:sym typeface="Times New Roman"/>
              </a:rPr>
              <a:t>如</a:t>
            </a:r>
            <a:r>
              <a:rPr kumimoji="1" lang="zh-CN" altLang="en-US" i="0" u="none" strike="noStrike" cap="none" normalizeH="0" baseline="0" smtClean="0">
                <a:ln>
                  <a:noFill/>
                </a:ln>
                <a:solidFill>
                  <a:srgbClr val="F80000"/>
                </a:solidFill>
                <a:effectLst/>
                <a:latin typeface="Consolas" pitchFamily="49" charset="0"/>
                <a:ea typeface="黑体"/>
                <a:cs typeface="Consolas" pitchFamily="49" charset="0"/>
                <a:sym typeface="Times New Roman"/>
              </a:rPr>
              <a:t>当点击</a:t>
            </a:r>
            <a:r>
              <a:rPr kumimoji="1" lang="en-US" altLang="zh-CN" i="0" u="none" strike="noStrike" cap="none" normalizeH="0" baseline="0" smtClean="0">
                <a:ln>
                  <a:noFill/>
                </a:ln>
                <a:solidFill>
                  <a:srgbClr val="F80000"/>
                </a:solidFill>
                <a:effectLst/>
                <a:latin typeface="Consolas" pitchFamily="49" charset="0"/>
                <a:ea typeface="黑体"/>
                <a:cs typeface="Consolas" pitchFamily="49" charset="0"/>
                <a:sym typeface="Times New Roman"/>
              </a:rPr>
              <a:t>Milk</a:t>
            </a:r>
            <a:r>
              <a:rPr lang="en-US" altLang="zh-CN" smtClean="0">
                <a:solidFill>
                  <a:srgbClr val="F80000"/>
                </a:solidFill>
                <a:latin typeface="Consolas" pitchFamily="49" charset="0"/>
                <a:ea typeface="黑体"/>
                <a:cs typeface="Consolas" pitchFamily="49" charset="0"/>
                <a:sym typeface="Times New Roman"/>
              </a:rPr>
              <a:t>, input</a:t>
            </a:r>
            <a:r>
              <a:rPr lang="zh-CN" altLang="en-US" smtClean="0">
                <a:solidFill>
                  <a:srgbClr val="F80000"/>
                </a:solidFill>
                <a:latin typeface="Consolas" pitchFamily="49" charset="0"/>
                <a:ea typeface="黑体"/>
                <a:cs typeface="Consolas" pitchFamily="49" charset="0"/>
                <a:sym typeface="Times New Roman"/>
              </a:rPr>
              <a:t>有反应</a:t>
            </a:r>
            <a:r>
              <a:rPr lang="en-US" altLang="zh-CN" smtClean="0">
                <a:solidFill>
                  <a:srgbClr val="F80000"/>
                </a:solidFill>
                <a:latin typeface="Consolas" pitchFamily="49" charset="0"/>
                <a:ea typeface="黑体"/>
                <a:cs typeface="Consolas" pitchFamily="49" charset="0"/>
                <a:sym typeface="Times New Roman"/>
              </a:rPr>
              <a:t>.</a:t>
            </a:r>
            <a:endParaRPr kumimoji="1" lang="zh-CN" altLang="en-US" i="0" u="none" strike="noStrike" cap="none" normalizeH="0" baseline="0" smtClean="0">
              <a:ln>
                <a:noFill/>
              </a:ln>
              <a:solidFill>
                <a:srgbClr val="F80000"/>
              </a:solidFill>
              <a:effectLst/>
              <a:latin typeface="Consolas" pitchFamily="49" charset="0"/>
              <a:ea typeface="黑体"/>
              <a:cs typeface="Consolas" pitchFamily="49" charset="0"/>
              <a:sym typeface="Times New Roman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5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5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5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5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5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5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5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25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5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25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25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25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58" y="300022"/>
            <a:ext cx="8229600" cy="9144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600" kern="0" dirty="0" smtClean="0">
                <a:solidFill>
                  <a:srgbClr val="0000FF"/>
                </a:solidFill>
                <a:ea typeface="黑体"/>
              </a:rPr>
              <a:t>2.9 </a:t>
            </a:r>
            <a:r>
              <a:rPr lang="zh-CN" altLang="en-US" sz="3600" kern="0" smtClean="0">
                <a:solidFill>
                  <a:srgbClr val="0000FF"/>
                </a:solidFill>
                <a:ea typeface="黑体"/>
              </a:rPr>
              <a:t>表单</a:t>
            </a:r>
            <a:endParaRPr lang="zh-CN" altLang="en-US" sz="3600" kern="0" dirty="0">
              <a:solidFill>
                <a:srgbClr val="0000FF"/>
              </a:solidFill>
              <a:ea typeface="黑体"/>
            </a:endParaRPr>
          </a:p>
        </p:txBody>
      </p:sp>
      <p:sp>
        <p:nvSpPr>
          <p:cNvPr id="8" name="内容占位符 5"/>
          <p:cNvSpPr txBox="1">
            <a:spLocks/>
          </p:cNvSpPr>
          <p:nvPr/>
        </p:nvSpPr>
        <p:spPr>
          <a:xfrm>
            <a:off x="642910" y="1161560"/>
            <a:ext cx="8715436" cy="507831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lvl="0" indent="-342900" latinLnBrk="1">
              <a:lnSpc>
                <a:spcPct val="120000"/>
              </a:lnSpc>
              <a:spcAft>
                <a:spcPct val="10000"/>
              </a:spcAft>
            </a:pPr>
            <a:r>
              <a:rPr lang="en-US" altLang="zh-CN" sz="2400" kern="0" dirty="0" smtClean="0">
                <a:solidFill>
                  <a:srgbClr val="0000FF"/>
                </a:solidFill>
                <a:ea typeface="黑体"/>
              </a:rPr>
              <a:t>2.&lt;input&gt;</a:t>
            </a:r>
            <a:r>
              <a:rPr lang="zh-CN" altLang="en-US" sz="2400" kern="0" smtClean="0">
                <a:solidFill>
                  <a:srgbClr val="0000FF"/>
                </a:solidFill>
                <a:ea typeface="黑体"/>
              </a:rPr>
              <a:t>标签</a:t>
            </a:r>
            <a:endParaRPr lang="en-US" altLang="zh-CN" sz="2400" kern="0" dirty="0" smtClean="0">
              <a:solidFill>
                <a:srgbClr val="0000FF"/>
              </a:solidFill>
              <a:ea typeface="黑体"/>
            </a:endParaRPr>
          </a:p>
          <a:p>
            <a:pPr marL="742950" lvl="1" indent="-382588" algn="l" latinLnBrk="1">
              <a:spcBef>
                <a:spcPct val="10000"/>
              </a:spcBef>
              <a:spcAft>
                <a:spcPct val="10000"/>
              </a:spcAft>
              <a:buFont typeface="Wingdings" pitchFamily="2" charset="2"/>
              <a:buChar char="p"/>
            </a:pPr>
            <a:r>
              <a:rPr lang="zh-CN" altLang="en-US" sz="2200" kern="0" smtClean="0">
                <a:solidFill>
                  <a:srgbClr val="F80000"/>
                </a:solidFill>
                <a:latin typeface="Consolas"/>
                <a:ea typeface="黑体"/>
                <a:sym typeface="Consolas"/>
              </a:rPr>
              <a:t>单选按钮</a:t>
            </a:r>
            <a:r>
              <a:rPr lang="en-US" altLang="zh-CN" sz="2200" kern="0" dirty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type="radio"</a:t>
            </a:r>
          </a:p>
          <a:p>
            <a:pPr marL="742950" lvl="1" indent="-382588" algn="l" latinLnBrk="1">
              <a:spcBef>
                <a:spcPct val="10000"/>
              </a:spcBef>
              <a:spcAft>
                <a:spcPct val="10000"/>
              </a:spcAft>
              <a:buFont typeface="Wingdings" pitchFamily="2" charset="2"/>
              <a:buChar char="p"/>
            </a:pP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相同属性</a:t>
            </a:r>
            <a:r>
              <a:rPr lang="en-US" altLang="zh-CN" sz="2200" kern="0" dirty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name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表示一组单选按钮</a:t>
            </a:r>
            <a:endParaRPr lang="en-US" altLang="zh-CN" sz="2200" kern="0" dirty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  <a:p>
            <a:pPr marL="0" lvl="1" algn="l" latinLnBrk="1"/>
            <a:r>
              <a:rPr lang="en-US" altLang="zh-CN" sz="2000" kern="0" dirty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&lt;form action=""&gt;</a:t>
            </a:r>
          </a:p>
          <a:p>
            <a:pPr marL="0" lvl="1" algn="l" latinLnBrk="1"/>
            <a:r>
              <a:rPr lang="en-US" altLang="zh-CN" sz="2000" kern="0" dirty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&lt;p&gt;</a:t>
            </a:r>
          </a:p>
          <a:p>
            <a:pPr marL="0" lvl="1" algn="l" latinLnBrk="1"/>
            <a:r>
              <a:rPr lang="en-US" altLang="zh-CN" sz="2000" kern="0" dirty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  &lt;label&gt;&lt;input </a:t>
            </a:r>
            <a:r>
              <a:rPr lang="en-US" altLang="zh-CN" sz="2000" kern="0" dirty="0" smtClean="0">
                <a:solidFill>
                  <a:srgbClr val="F80000"/>
                </a:solidFill>
                <a:latin typeface="Consolas"/>
                <a:ea typeface="宋体"/>
                <a:sym typeface="Consolas"/>
              </a:rPr>
              <a:t>type</a:t>
            </a:r>
            <a:r>
              <a:rPr lang="en-US" altLang="zh-CN" sz="2000" kern="0" dirty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="radio" </a:t>
            </a:r>
            <a:r>
              <a:rPr lang="en-US" altLang="zh-CN" sz="2000" kern="0" dirty="0" smtClean="0">
                <a:solidFill>
                  <a:srgbClr val="F80000"/>
                </a:solidFill>
                <a:latin typeface="Consolas"/>
                <a:ea typeface="宋体"/>
                <a:sym typeface="Consolas"/>
              </a:rPr>
              <a:t>name</a:t>
            </a:r>
            <a:r>
              <a:rPr lang="en-US" altLang="zh-CN" sz="2000" kern="0" dirty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="age" value="</a:t>
            </a:r>
            <a:r>
              <a:rPr lang="en-US" altLang="zh-CN" sz="2000" kern="0" dirty="0" err="1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under20</a:t>
            </a: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"</a:t>
            </a:r>
          </a:p>
          <a:p>
            <a:pPr marL="0" lvl="1" algn="l" latinLnBrk="1"/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                </a:t>
            </a:r>
            <a:r>
              <a:rPr lang="en-US" altLang="zh-CN" sz="2000" kern="0" smtClean="0">
                <a:solidFill>
                  <a:srgbClr val="F80000"/>
                </a:solidFill>
                <a:latin typeface="Consolas"/>
                <a:ea typeface="宋体"/>
                <a:sym typeface="Consolas"/>
              </a:rPr>
              <a:t>checked</a:t>
            </a: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="checked"/&gt;0-19&lt;/label&gt;</a:t>
            </a:r>
          </a:p>
          <a:p>
            <a:pPr marL="0" lvl="1" algn="l" latinLnBrk="1"/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  &lt;label&gt;&lt;input type="radio" name="age" </a:t>
            </a:r>
          </a:p>
          <a:p>
            <a:pPr marL="0" lvl="1" algn="l" latinLnBrk="1"/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                value="20-35"/&gt;20-35&lt;/label&gt;</a:t>
            </a:r>
          </a:p>
          <a:p>
            <a:pPr marL="0" lvl="1" algn="l" latinLnBrk="1"/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  &lt;label&gt;&lt;input type="radio" name="age" </a:t>
            </a:r>
          </a:p>
          <a:p>
            <a:pPr marL="0" lvl="1" algn="l" latinLnBrk="1"/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                value="36-50"/&gt;36-50&lt;/label&gt;</a:t>
            </a:r>
          </a:p>
          <a:p>
            <a:pPr marL="0" lvl="1" algn="l" latinLnBrk="1"/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  &lt;label&gt;&lt;input type="radio" name="age" </a:t>
            </a:r>
          </a:p>
          <a:p>
            <a:pPr marL="0" lvl="1" algn="l" latinLnBrk="1"/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                value="over50"/&gt;Over50&lt;/label&gt;</a:t>
            </a:r>
          </a:p>
          <a:p>
            <a:pPr marL="0" lvl="1" algn="l" latinLnBrk="1"/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&lt;/p&gt;</a:t>
            </a:r>
          </a:p>
          <a:p>
            <a:pPr marL="0" lvl="1" algn="l" latinLnBrk="1"/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&lt;/form&gt;   </a:t>
            </a:r>
            <a:endParaRPr lang="en-US" altLang="zh-CN" sz="2000" kern="0" smtClean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t="45000" b="13749"/>
          <a:stretch>
            <a:fillRect/>
          </a:stretch>
        </p:blipFill>
        <p:spPr bwMode="auto">
          <a:xfrm>
            <a:off x="4357686" y="5572140"/>
            <a:ext cx="4597891" cy="1285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4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60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8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0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2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20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58" y="300022"/>
            <a:ext cx="8229600" cy="9144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600" kern="0" smtClean="0">
                <a:solidFill>
                  <a:srgbClr val="0000FF"/>
                </a:solidFill>
                <a:ea typeface="黑体"/>
              </a:rPr>
              <a:t>2.9 </a:t>
            </a:r>
            <a:r>
              <a:rPr lang="zh-CN" altLang="en-US" sz="3600" kern="0" smtClean="0">
                <a:solidFill>
                  <a:srgbClr val="0000FF"/>
                </a:solidFill>
                <a:ea typeface="黑体"/>
              </a:rPr>
              <a:t>表单</a:t>
            </a:r>
            <a:endParaRPr lang="zh-CN" altLang="en-US" sz="3600" kern="0" dirty="0">
              <a:solidFill>
                <a:srgbClr val="0000FF"/>
              </a:solidFill>
              <a:ea typeface="黑体"/>
            </a:endParaRPr>
          </a:p>
        </p:txBody>
      </p:sp>
      <p:sp>
        <p:nvSpPr>
          <p:cNvPr id="8" name="内容占位符 5"/>
          <p:cNvSpPr txBox="1">
            <a:spLocks/>
          </p:cNvSpPr>
          <p:nvPr/>
        </p:nvSpPr>
        <p:spPr>
          <a:xfrm>
            <a:off x="642910" y="1142984"/>
            <a:ext cx="8215370" cy="425347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lvl="0" indent="-342900" latinLnBrk="1">
              <a:lnSpc>
                <a:spcPct val="120000"/>
              </a:lnSpc>
              <a:spcAft>
                <a:spcPct val="10000"/>
              </a:spcAft>
            </a:pPr>
            <a:r>
              <a:rPr lang="en-US" altLang="zh-CN" sz="2400" kern="0" smtClean="0">
                <a:solidFill>
                  <a:srgbClr val="0000FF"/>
                </a:solidFill>
                <a:ea typeface="黑体"/>
              </a:rPr>
              <a:t>2.&lt;input&gt;</a:t>
            </a:r>
            <a:r>
              <a:rPr lang="zh-CN" altLang="en-US" sz="2400" kern="0" smtClean="0">
                <a:solidFill>
                  <a:srgbClr val="0000FF"/>
                </a:solidFill>
                <a:ea typeface="黑体"/>
              </a:rPr>
              <a:t>标签</a:t>
            </a:r>
            <a:endParaRPr lang="en-US" altLang="zh-CN" sz="2400" kern="0" smtClean="0">
              <a:solidFill>
                <a:srgbClr val="0000FF"/>
              </a:solidFill>
              <a:ea typeface="黑体"/>
            </a:endParaRPr>
          </a:p>
          <a:p>
            <a:pPr marL="742950" lvl="1" indent="-382588" algn="l" latinLnBrk="1">
              <a:spcBef>
                <a:spcPct val="10000"/>
              </a:spcBef>
              <a:spcAft>
                <a:spcPct val="10000"/>
              </a:spcAft>
              <a:buFont typeface="Wingdings" pitchFamily="2" charset="2"/>
              <a:buChar char="p"/>
            </a:pPr>
            <a:r>
              <a:rPr lang="zh-CN" altLang="en-US" sz="2200" kern="0" smtClean="0">
                <a:solidFill>
                  <a:srgbClr val="F80000"/>
                </a:solidFill>
                <a:latin typeface="Consolas"/>
                <a:ea typeface="黑体"/>
                <a:sym typeface="Consolas"/>
              </a:rPr>
              <a:t>一般按钮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type="button", 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需要编写事件响应代码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  <a:p>
            <a:pPr marL="742950" lvl="1" indent="-382588" algn="l" latinLnBrk="1">
              <a:spcBef>
                <a:spcPct val="10000"/>
              </a:spcBef>
              <a:spcAft>
                <a:spcPct val="10000"/>
              </a:spcAft>
              <a:buFont typeface="Wingdings" pitchFamily="2" charset="2"/>
              <a:buChar char="p"/>
            </a:pPr>
            <a:r>
              <a:rPr lang="zh-CN" altLang="en-US" sz="2200" kern="0" smtClean="0">
                <a:solidFill>
                  <a:srgbClr val="F80000"/>
                </a:solidFill>
                <a:latin typeface="Consolas"/>
                <a:ea typeface="黑体"/>
                <a:sym typeface="Consolas"/>
              </a:rPr>
              <a:t>提交按钮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type="submit"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，提交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action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的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URL</a:t>
            </a:r>
          </a:p>
          <a:p>
            <a:pPr marL="742950" lvl="1" indent="-382588" algn="l" latinLnBrk="1">
              <a:spcBef>
                <a:spcPct val="10000"/>
              </a:spcBef>
              <a:spcAft>
                <a:spcPct val="10000"/>
              </a:spcAft>
              <a:buFont typeface="Wingdings" pitchFamily="2" charset="2"/>
              <a:buChar char="p"/>
            </a:pPr>
            <a:r>
              <a:rPr lang="zh-CN" altLang="en-US" sz="2200" kern="0" smtClean="0">
                <a:solidFill>
                  <a:srgbClr val="F80000"/>
                </a:solidFill>
                <a:latin typeface="Consolas"/>
                <a:ea typeface="黑体"/>
                <a:sym typeface="Consolas"/>
              </a:rPr>
              <a:t>重置按钮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type="reset", 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全部控件置为初始值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  <a:p>
            <a:pPr marL="0" lvl="1" algn="l" latinLnBrk="1"/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&lt;form action=""&gt;</a:t>
            </a:r>
          </a:p>
          <a:p>
            <a:pPr marL="0" lvl="1" algn="l" latinLnBrk="1"/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&lt;p&gt;</a:t>
            </a:r>
          </a:p>
          <a:p>
            <a:r>
              <a:rPr lang="en-US" altLang="zh-CN" sz="2000" smtClean="0"/>
              <a:t>         &lt;input type="text" value="abc"/&gt; &lt;br/&gt;&lt;br/&gt;</a:t>
            </a:r>
          </a:p>
          <a:p>
            <a:r>
              <a:rPr lang="en-US" altLang="zh-CN" sz="2000" smtClean="0"/>
              <a:t>         &lt;input type="</a:t>
            </a:r>
            <a:r>
              <a:rPr lang="en-US" altLang="zh-CN" sz="2000" smtClean="0">
                <a:solidFill>
                  <a:srgbClr val="FF0000"/>
                </a:solidFill>
              </a:rPr>
              <a:t>button</a:t>
            </a:r>
            <a:r>
              <a:rPr lang="en-US" altLang="zh-CN" sz="2000" smtClean="0"/>
              <a:t>" value="</a:t>
            </a:r>
            <a:r>
              <a:rPr lang="zh-CN" altLang="en-US" sz="2000" smtClean="0"/>
              <a:t>按钮</a:t>
            </a:r>
            <a:r>
              <a:rPr lang="en-US" altLang="zh-CN" sz="2000" smtClean="0"/>
              <a:t>"/&gt;</a:t>
            </a:r>
            <a:endParaRPr lang="zh-CN" altLang="en-US" sz="2000" smtClean="0"/>
          </a:p>
          <a:p>
            <a:r>
              <a:rPr lang="en-US" altLang="zh-CN" sz="2000" smtClean="0"/>
              <a:t>         &lt;input type="</a:t>
            </a:r>
            <a:r>
              <a:rPr lang="en-US" altLang="zh-CN" sz="2000" smtClean="0">
                <a:solidFill>
                  <a:srgbClr val="FF0000"/>
                </a:solidFill>
              </a:rPr>
              <a:t>submit</a:t>
            </a:r>
            <a:r>
              <a:rPr lang="en-US" altLang="zh-CN" sz="2000" smtClean="0"/>
              <a:t>" value="</a:t>
            </a:r>
            <a:r>
              <a:rPr lang="zh-CN" altLang="en-US" sz="2000" smtClean="0"/>
              <a:t>提交按钮</a:t>
            </a:r>
            <a:r>
              <a:rPr lang="en-US" altLang="zh-CN" sz="2000" smtClean="0"/>
              <a:t>"/&gt;</a:t>
            </a:r>
            <a:endParaRPr lang="zh-CN" altLang="en-US" sz="2000" smtClean="0"/>
          </a:p>
          <a:p>
            <a:r>
              <a:rPr lang="en-US" altLang="zh-CN" sz="2000" smtClean="0"/>
              <a:t>         &lt;input type="</a:t>
            </a:r>
            <a:r>
              <a:rPr lang="en-US" altLang="zh-CN" sz="2000" smtClean="0">
                <a:solidFill>
                  <a:srgbClr val="FF0000"/>
                </a:solidFill>
              </a:rPr>
              <a:t>reset</a:t>
            </a:r>
            <a:r>
              <a:rPr lang="en-US" altLang="zh-CN" sz="2000" smtClean="0"/>
              <a:t>" value="</a:t>
            </a:r>
            <a:r>
              <a:rPr lang="zh-CN" altLang="en-US" sz="2000" smtClean="0"/>
              <a:t>重置按钮</a:t>
            </a:r>
            <a:r>
              <a:rPr lang="en-US" altLang="zh-CN" sz="2000" smtClean="0"/>
              <a:t>"/&gt;</a:t>
            </a: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&gt;</a:t>
            </a:r>
          </a:p>
          <a:p>
            <a:pPr marL="0" lvl="1" algn="l" latinLnBrk="1"/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&lt;/p&gt;</a:t>
            </a:r>
          </a:p>
          <a:p>
            <a:pPr marL="0" lvl="1" algn="l" latinLnBrk="1"/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&lt;/form&gt;   </a:t>
            </a:r>
            <a:endParaRPr lang="en-US" altLang="zh-CN" sz="2000" kern="0" smtClean="0">
              <a:solidFill>
                <a:schemeClr val="tx1"/>
              </a:solidFill>
            </a:endParaRPr>
          </a:p>
        </p:txBody>
      </p:sp>
      <p:pic>
        <p:nvPicPr>
          <p:cNvPr id="5122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43570" y="4724922"/>
            <a:ext cx="2857520" cy="2133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5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5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5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5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25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75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58" y="300022"/>
            <a:ext cx="8229600" cy="9144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600" kern="0" smtClean="0">
                <a:solidFill>
                  <a:srgbClr val="0000FF"/>
                </a:solidFill>
                <a:ea typeface="黑体"/>
              </a:rPr>
              <a:t>2.9 </a:t>
            </a:r>
            <a:r>
              <a:rPr lang="zh-CN" altLang="en-US" sz="3600" kern="0" smtClean="0">
                <a:solidFill>
                  <a:srgbClr val="0000FF"/>
                </a:solidFill>
                <a:ea typeface="黑体"/>
              </a:rPr>
              <a:t>表单</a:t>
            </a:r>
            <a:endParaRPr lang="zh-CN" altLang="en-US" sz="3600" kern="0" dirty="0">
              <a:solidFill>
                <a:srgbClr val="0000FF"/>
              </a:solidFill>
              <a:ea typeface="黑体"/>
            </a:endParaRPr>
          </a:p>
        </p:txBody>
      </p:sp>
      <p:sp>
        <p:nvSpPr>
          <p:cNvPr id="8" name="内容占位符 5"/>
          <p:cNvSpPr txBox="1">
            <a:spLocks/>
          </p:cNvSpPr>
          <p:nvPr/>
        </p:nvSpPr>
        <p:spPr>
          <a:xfrm>
            <a:off x="642910" y="1161560"/>
            <a:ext cx="7929618" cy="483209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lvl="0" indent="-342900" latinLnBrk="1">
              <a:lnSpc>
                <a:spcPct val="120000"/>
              </a:lnSpc>
              <a:spcAft>
                <a:spcPct val="10000"/>
              </a:spcAft>
            </a:pPr>
            <a:r>
              <a:rPr lang="en-US" altLang="zh-CN" sz="2400" kern="0" smtClean="0">
                <a:solidFill>
                  <a:srgbClr val="0000FF"/>
                </a:solidFill>
                <a:ea typeface="黑体"/>
              </a:rPr>
              <a:t>3.&lt;select&gt;</a:t>
            </a:r>
            <a:r>
              <a:rPr lang="zh-CN" altLang="en-US" sz="2400" kern="0" smtClean="0">
                <a:solidFill>
                  <a:srgbClr val="0000FF"/>
                </a:solidFill>
                <a:ea typeface="黑体"/>
              </a:rPr>
              <a:t>标签</a:t>
            </a:r>
            <a:endParaRPr lang="en-US" altLang="zh-CN" sz="2400" kern="0" smtClean="0">
              <a:solidFill>
                <a:srgbClr val="0000FF"/>
              </a:solidFill>
              <a:ea typeface="黑体"/>
            </a:endParaRPr>
          </a:p>
          <a:p>
            <a:pPr marL="742950" lvl="1" indent="-382588" algn="l" latinLnBrk="1">
              <a:spcBef>
                <a:spcPct val="10000"/>
              </a:spcBef>
              <a:spcAft>
                <a:spcPct val="10000"/>
              </a:spcAft>
              <a:buFont typeface="Wingdings" pitchFamily="2" charset="2"/>
              <a:buChar char="p"/>
            </a:pP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属性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size=x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决定下拉框的高度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(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默认为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1)</a:t>
            </a:r>
          </a:p>
          <a:p>
            <a:pPr marL="742950" lvl="1" indent="-382588" algn="l" latinLnBrk="1">
              <a:spcBef>
                <a:spcPct val="10000"/>
              </a:spcBef>
              <a:spcAft>
                <a:spcPct val="10000"/>
              </a:spcAft>
              <a:buFont typeface="Wingdings" pitchFamily="2" charset="2"/>
              <a:buChar char="p"/>
            </a:pP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由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&lt;option&gt;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子标签列出列表项目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  <a:p>
            <a:pPr marL="742950" lvl="1" indent="-382588" algn="l" latinLnBrk="1"/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&lt;form action=""&gt;</a:t>
            </a:r>
          </a:p>
          <a:p>
            <a:pPr marL="0" lvl="1" algn="l" latinLnBrk="1"/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&lt;p&gt;</a:t>
            </a:r>
          </a:p>
          <a:p>
            <a:pPr marL="0" lvl="1" algn="l" latinLnBrk="1"/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  &lt;</a:t>
            </a:r>
            <a:r>
              <a:rPr lang="en-US" altLang="zh-CN" sz="2000" kern="0" smtClean="0">
                <a:solidFill>
                  <a:srgbClr val="F80000"/>
                </a:solidFill>
                <a:latin typeface="Consolas"/>
                <a:ea typeface="宋体"/>
                <a:sym typeface="Consolas"/>
              </a:rPr>
              <a:t>select name</a:t>
            </a: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="groceries" </a:t>
            </a:r>
            <a:r>
              <a:rPr lang="en-US" altLang="zh-CN" sz="2000" kern="0" smtClean="0">
                <a:solidFill>
                  <a:srgbClr val="F80000"/>
                </a:solidFill>
                <a:latin typeface="Consolas"/>
                <a:ea typeface="宋体"/>
                <a:sym typeface="Consolas"/>
              </a:rPr>
              <a:t>size</a:t>
            </a: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="1"&gt;</a:t>
            </a:r>
          </a:p>
          <a:p>
            <a:pPr marL="0" lvl="1" algn="l" latinLnBrk="1"/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    &lt;</a:t>
            </a:r>
            <a:r>
              <a:rPr lang="en-US" altLang="zh-CN" sz="2000" kern="0" smtClean="0">
                <a:solidFill>
                  <a:srgbClr val="F80000"/>
                </a:solidFill>
                <a:latin typeface="Consolas"/>
                <a:ea typeface="宋体"/>
                <a:sym typeface="Consolas"/>
              </a:rPr>
              <a:t>option value</a:t>
            </a: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="milk"&gt;milk&lt;/option&gt;</a:t>
            </a:r>
          </a:p>
          <a:p>
            <a:pPr marL="0" lvl="1" algn="l" latinLnBrk="1"/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    &lt;</a:t>
            </a:r>
            <a:r>
              <a:rPr lang="en-US" altLang="zh-CN" sz="2000" kern="0" smtClean="0">
                <a:solidFill>
                  <a:srgbClr val="F80000"/>
                </a:solidFill>
                <a:latin typeface="Consolas"/>
                <a:ea typeface="宋体"/>
                <a:sym typeface="Consolas"/>
              </a:rPr>
              <a:t>option value</a:t>
            </a: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="bread" </a:t>
            </a:r>
            <a:r>
              <a:rPr lang="en-US" altLang="zh-CN" sz="2000" kern="0" smtClean="0">
                <a:solidFill>
                  <a:srgbClr val="F80000"/>
                </a:solidFill>
                <a:latin typeface="Consolas"/>
                <a:ea typeface="宋体"/>
                <a:sym typeface="Consolas"/>
              </a:rPr>
              <a:t>selected</a:t>
            </a: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="selected"&gt;</a:t>
            </a:r>
          </a:p>
          <a:p>
            <a:pPr marL="0" lvl="1" algn="l" latinLnBrk="1"/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                        bread&lt;/option&gt;</a:t>
            </a:r>
          </a:p>
          <a:p>
            <a:pPr marL="0" lvl="1" algn="l" latinLnBrk="1"/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    &lt;option value="eggs"&gt;eggs&lt;/option&gt;</a:t>
            </a:r>
          </a:p>
          <a:p>
            <a:pPr marL="0" lvl="1" algn="l" latinLnBrk="1"/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    &lt;option value="cheese"&gt;cheese&lt;/option&gt;</a:t>
            </a:r>
          </a:p>
          <a:p>
            <a:pPr marL="0" lvl="1" algn="l" latinLnBrk="1"/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  &lt;/select&gt;</a:t>
            </a:r>
          </a:p>
          <a:p>
            <a:pPr marL="0" lvl="1" algn="l" latinLnBrk="1"/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&lt;/p&gt;</a:t>
            </a:r>
          </a:p>
          <a:p>
            <a:pPr marL="0" lvl="1" algn="l" latinLnBrk="1"/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&lt;/form&gt;   </a:t>
            </a:r>
            <a:endParaRPr lang="en-US" altLang="zh-CN" sz="2000" kern="0" smtClean="0">
              <a:solidFill>
                <a:schemeClr val="tx1"/>
              </a:solidFill>
            </a:endParaRPr>
          </a:p>
        </p:txBody>
      </p:sp>
      <p:pic>
        <p:nvPicPr>
          <p:cNvPr id="2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/>
          <a:srcRect t="36793" b="12263"/>
          <a:stretch>
            <a:fillRect/>
          </a:stretch>
        </p:blipFill>
        <p:spPr bwMode="auto">
          <a:xfrm>
            <a:off x="4286248" y="4929198"/>
            <a:ext cx="4171898" cy="1928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5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5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5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5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5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5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5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25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5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5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58" y="300022"/>
            <a:ext cx="8229600" cy="9144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600" kern="0" smtClean="0">
                <a:solidFill>
                  <a:srgbClr val="0000FF"/>
                </a:solidFill>
                <a:ea typeface="黑体"/>
              </a:rPr>
              <a:t>2.9 </a:t>
            </a:r>
            <a:r>
              <a:rPr lang="zh-CN" altLang="en-US" sz="3600" kern="0" smtClean="0">
                <a:solidFill>
                  <a:srgbClr val="0000FF"/>
                </a:solidFill>
                <a:ea typeface="黑体"/>
              </a:rPr>
              <a:t>表单</a:t>
            </a:r>
            <a:endParaRPr lang="zh-CN" altLang="en-US" sz="3600" kern="0" dirty="0">
              <a:solidFill>
                <a:srgbClr val="0000FF"/>
              </a:solidFill>
              <a:ea typeface="黑体"/>
            </a:endParaRPr>
          </a:p>
        </p:txBody>
      </p:sp>
      <p:sp>
        <p:nvSpPr>
          <p:cNvPr id="8" name="内容占位符 5"/>
          <p:cNvSpPr txBox="1">
            <a:spLocks/>
          </p:cNvSpPr>
          <p:nvPr/>
        </p:nvSpPr>
        <p:spPr>
          <a:xfrm>
            <a:off x="642910" y="1161560"/>
            <a:ext cx="7572428" cy="562000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lvl="0" indent="-342900" latinLnBrk="1">
              <a:lnSpc>
                <a:spcPct val="120000"/>
              </a:lnSpc>
            </a:pPr>
            <a:r>
              <a:rPr lang="en-US" altLang="zh-CN" sz="2400" kern="0" smtClean="0">
                <a:solidFill>
                  <a:srgbClr val="0000FF"/>
                </a:solidFill>
                <a:ea typeface="黑体"/>
              </a:rPr>
              <a:t>3.&lt;select&gt;</a:t>
            </a:r>
            <a:r>
              <a:rPr lang="zh-CN" altLang="en-US" sz="2400" kern="0" smtClean="0">
                <a:solidFill>
                  <a:srgbClr val="0000FF"/>
                </a:solidFill>
                <a:ea typeface="黑体"/>
              </a:rPr>
              <a:t>标签</a:t>
            </a:r>
            <a:endParaRPr lang="en-US" altLang="zh-CN" sz="2400" kern="0" smtClean="0">
              <a:solidFill>
                <a:srgbClr val="0000FF"/>
              </a:solidFill>
              <a:ea typeface="黑体"/>
            </a:endParaRPr>
          </a:p>
          <a:p>
            <a:pPr marL="742950" lvl="1" indent="-382588" algn="l" latinLnBrk="1">
              <a:buFont typeface="Wingdings" pitchFamily="2" charset="2"/>
              <a:buChar char="p"/>
            </a:pP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&lt;optgroup&gt;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子标签可以进行列表分类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  <a:p>
            <a:pPr marL="742950" lvl="1" indent="-382588" algn="l" latinLnBrk="1"/>
            <a:r>
              <a:rPr lang="en-US" altLang="zh-CN" sz="18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&lt;form action=""&gt;</a:t>
            </a:r>
          </a:p>
          <a:p>
            <a:pPr marL="0" lvl="1" algn="l" latinLnBrk="1"/>
            <a:r>
              <a:rPr lang="en-US" altLang="zh-CN" sz="18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&lt;p&gt;</a:t>
            </a:r>
            <a:r>
              <a:rPr lang="zh-CN" altLang="en-US" sz="18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选择食谱</a:t>
            </a:r>
          </a:p>
          <a:p>
            <a:pPr marL="0" lvl="1" algn="l" latinLnBrk="1"/>
            <a:r>
              <a:rPr lang="zh-CN" altLang="en-US" sz="18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  </a:t>
            </a:r>
            <a:r>
              <a:rPr lang="en-US" altLang="zh-CN" sz="18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&lt;select name="groceries"&gt;</a:t>
            </a:r>
          </a:p>
          <a:p>
            <a:pPr marL="0" lvl="1" algn="l" latinLnBrk="1"/>
            <a:r>
              <a:rPr lang="en-US" altLang="zh-CN" sz="18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    &lt;</a:t>
            </a:r>
            <a:r>
              <a:rPr lang="en-US" altLang="zh-CN" sz="1800" kern="0" smtClean="0">
                <a:solidFill>
                  <a:srgbClr val="F80000"/>
                </a:solidFill>
                <a:latin typeface="Consolas"/>
                <a:ea typeface="宋体"/>
                <a:sym typeface="Consolas"/>
              </a:rPr>
              <a:t>optgroup </a:t>
            </a:r>
            <a:r>
              <a:rPr lang="en-US" altLang="zh-CN" sz="18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label="</a:t>
            </a:r>
            <a:r>
              <a:rPr lang="zh-CN" altLang="en-US" sz="18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早餐</a:t>
            </a:r>
            <a:r>
              <a:rPr lang="en-US" altLang="zh-CN" sz="18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"&gt;</a:t>
            </a:r>
          </a:p>
          <a:p>
            <a:pPr marL="0" lvl="1" algn="l" latinLnBrk="1"/>
            <a:r>
              <a:rPr lang="en-US" altLang="zh-CN" sz="18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      &lt;option value="milk"&gt;milk&lt;/option&gt;</a:t>
            </a:r>
          </a:p>
          <a:p>
            <a:pPr marL="0" lvl="1" algn="l" latinLnBrk="1"/>
            <a:r>
              <a:rPr lang="en-US" altLang="zh-CN" sz="18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      &lt;option value="bread"&gt;bread&lt;/option&gt;</a:t>
            </a:r>
          </a:p>
          <a:p>
            <a:pPr marL="0" lvl="1" algn="l" latinLnBrk="1"/>
            <a:r>
              <a:rPr lang="en-US" altLang="zh-CN" sz="18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      &lt;option value="eggs"&gt;eggs&lt;/option&gt;</a:t>
            </a:r>
          </a:p>
          <a:p>
            <a:pPr marL="0" lvl="1" algn="l" latinLnBrk="1"/>
            <a:r>
              <a:rPr lang="en-US" altLang="zh-CN" sz="18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      &lt;option value="cheese"&gt;cheese&lt;/option&gt;</a:t>
            </a:r>
          </a:p>
          <a:p>
            <a:pPr marL="0" lvl="1" algn="l" latinLnBrk="1"/>
            <a:r>
              <a:rPr lang="en-US" altLang="zh-CN" sz="18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    &lt;/optgroup&gt;</a:t>
            </a:r>
          </a:p>
          <a:p>
            <a:pPr marL="0" lvl="1" algn="l" latinLnBrk="1"/>
            <a:r>
              <a:rPr lang="en-US" altLang="zh-CN" sz="18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    &lt;</a:t>
            </a:r>
            <a:r>
              <a:rPr lang="en-US" altLang="zh-CN" sz="1800" kern="0" smtClean="0">
                <a:solidFill>
                  <a:srgbClr val="F80000"/>
                </a:solidFill>
                <a:latin typeface="Consolas"/>
                <a:ea typeface="宋体"/>
                <a:sym typeface="Consolas"/>
              </a:rPr>
              <a:t>optgroup </a:t>
            </a:r>
            <a:r>
              <a:rPr lang="en-US" altLang="zh-CN" sz="18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label="</a:t>
            </a:r>
            <a:r>
              <a:rPr lang="zh-CN" altLang="en-US" sz="18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午餐</a:t>
            </a:r>
            <a:r>
              <a:rPr lang="en-US" altLang="zh-CN" sz="18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"&gt;</a:t>
            </a:r>
          </a:p>
          <a:p>
            <a:pPr marL="0" lvl="1" algn="l" latinLnBrk="1"/>
            <a:r>
              <a:rPr lang="en-US" altLang="zh-CN" sz="18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      &lt;option value="beef"&gt;</a:t>
            </a:r>
            <a:r>
              <a:rPr lang="zh-CN" altLang="en-US" sz="18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牛肉</a:t>
            </a:r>
            <a:r>
              <a:rPr lang="en-US" altLang="zh-CN" sz="18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&lt;/option&gt;</a:t>
            </a:r>
          </a:p>
          <a:p>
            <a:pPr marL="0" lvl="1" algn="l" latinLnBrk="1"/>
            <a:r>
              <a:rPr lang="en-US" altLang="zh-CN" sz="18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      &lt;option value="pork"&gt;</a:t>
            </a:r>
            <a:r>
              <a:rPr lang="zh-CN" altLang="en-US" sz="18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猪肉</a:t>
            </a:r>
            <a:r>
              <a:rPr lang="en-US" altLang="zh-CN" sz="18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&lt;/option&gt;</a:t>
            </a:r>
          </a:p>
          <a:p>
            <a:pPr marL="0" lvl="1" algn="l" latinLnBrk="1"/>
            <a:r>
              <a:rPr lang="en-US" altLang="zh-CN" sz="18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      &lt;option value="chicken"&gt;</a:t>
            </a:r>
            <a:r>
              <a:rPr lang="zh-CN" altLang="en-US" sz="18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鸡肉</a:t>
            </a:r>
            <a:r>
              <a:rPr lang="en-US" altLang="zh-CN" sz="18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&lt;/option&gt;          </a:t>
            </a:r>
          </a:p>
          <a:p>
            <a:pPr marL="0" lvl="1" algn="l" latinLnBrk="1"/>
            <a:r>
              <a:rPr lang="en-US" altLang="zh-CN" sz="18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    &lt;/optgroup&gt;                      </a:t>
            </a:r>
          </a:p>
          <a:p>
            <a:pPr marL="0" lvl="1" algn="l" latinLnBrk="1"/>
            <a:r>
              <a:rPr lang="en-US" altLang="zh-CN" sz="18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  &lt;/select&gt;</a:t>
            </a:r>
          </a:p>
          <a:p>
            <a:pPr marL="0" lvl="1" algn="l" latinLnBrk="1"/>
            <a:r>
              <a:rPr lang="en-US" altLang="zh-CN" sz="18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&lt;/p&gt;   </a:t>
            </a:r>
          </a:p>
          <a:p>
            <a:pPr marL="0" lvl="1" algn="l" latinLnBrk="1"/>
            <a:r>
              <a:rPr lang="en-US" altLang="zh-CN" sz="18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&lt;/form&gt;   </a:t>
            </a:r>
            <a:endParaRPr lang="en-US" altLang="zh-CN" sz="1800" kern="0" smtClean="0">
              <a:solidFill>
                <a:schemeClr val="tx1"/>
              </a:solidFill>
            </a:endParaRPr>
          </a:p>
        </p:txBody>
      </p:sp>
      <p:pic>
        <p:nvPicPr>
          <p:cNvPr id="2050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6360" y="4098756"/>
            <a:ext cx="2297640" cy="2714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5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5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5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5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25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5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5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25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5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25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25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25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75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5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25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58" y="300022"/>
            <a:ext cx="8229600" cy="9144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600" kern="0" smtClean="0">
                <a:solidFill>
                  <a:srgbClr val="0000FF"/>
                </a:solidFill>
                <a:ea typeface="黑体"/>
              </a:rPr>
              <a:t>2.9 </a:t>
            </a:r>
            <a:r>
              <a:rPr lang="zh-CN" altLang="en-US" sz="3600" kern="0" smtClean="0">
                <a:solidFill>
                  <a:srgbClr val="0000FF"/>
                </a:solidFill>
                <a:ea typeface="黑体"/>
              </a:rPr>
              <a:t>表单</a:t>
            </a:r>
            <a:endParaRPr lang="zh-CN" altLang="en-US" sz="3600" kern="0" dirty="0">
              <a:solidFill>
                <a:srgbClr val="0000FF"/>
              </a:solidFill>
              <a:ea typeface="黑体"/>
            </a:endParaRPr>
          </a:p>
        </p:txBody>
      </p:sp>
      <p:sp>
        <p:nvSpPr>
          <p:cNvPr id="8" name="内容占位符 5"/>
          <p:cNvSpPr txBox="1">
            <a:spLocks/>
          </p:cNvSpPr>
          <p:nvPr/>
        </p:nvSpPr>
        <p:spPr>
          <a:xfrm>
            <a:off x="642910" y="1161560"/>
            <a:ext cx="8501090" cy="560153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lvl="0" indent="-342900" latinLnBrk="1">
              <a:lnSpc>
                <a:spcPct val="120000"/>
              </a:lnSpc>
            </a:pPr>
            <a:r>
              <a:rPr lang="en-US" altLang="zh-CN" sz="2400" kern="0" smtClean="0">
                <a:solidFill>
                  <a:srgbClr val="0000FF"/>
                </a:solidFill>
                <a:ea typeface="黑体"/>
              </a:rPr>
              <a:t>3.&lt;select&gt;</a:t>
            </a:r>
            <a:r>
              <a:rPr lang="zh-CN" altLang="en-US" sz="2400" kern="0" smtClean="0">
                <a:solidFill>
                  <a:srgbClr val="0000FF"/>
                </a:solidFill>
                <a:ea typeface="黑体"/>
              </a:rPr>
              <a:t>标签</a:t>
            </a:r>
            <a:endParaRPr lang="en-US" altLang="zh-CN" sz="2400" kern="0" smtClean="0">
              <a:solidFill>
                <a:srgbClr val="0000FF"/>
              </a:solidFill>
              <a:ea typeface="黑体"/>
            </a:endParaRPr>
          </a:p>
          <a:p>
            <a:pPr marL="723900" lvl="1" indent="-363538" algn="l" latinLnBrk="1">
              <a:buFont typeface="Wingdings" pitchFamily="2" charset="2"/>
              <a:buChar char="p"/>
            </a:pPr>
            <a:r>
              <a:rPr lang="en-US" altLang="zh-CN" sz="2200" kern="0" smtClean="0">
                <a:solidFill>
                  <a:srgbClr val="0000FF"/>
                </a:solidFill>
                <a:latin typeface="Consolas"/>
                <a:ea typeface="宋体"/>
                <a:sym typeface="Consolas"/>
              </a:rPr>
              <a:t>multiple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属性可以选中多个项目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  <a:p>
            <a:pPr marL="0" lvl="1" algn="l" latinLnBrk="1">
              <a:lnSpc>
                <a:spcPts val="2000"/>
              </a:lnSpc>
              <a:spcBef>
                <a:spcPct val="20000"/>
              </a:spcBef>
            </a:pPr>
            <a:r>
              <a:rPr lang="en-US" altLang="zh-CN" sz="18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&lt;form action=""&gt;</a:t>
            </a:r>
          </a:p>
          <a:p>
            <a:pPr marL="0" lvl="1" algn="l" latinLnBrk="1">
              <a:lnSpc>
                <a:spcPts val="2000"/>
              </a:lnSpc>
            </a:pPr>
            <a:r>
              <a:rPr lang="en-US" altLang="zh-CN" sz="18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 &lt;p&gt;mulipt</a:t>
            </a:r>
            <a:r>
              <a:rPr lang="zh-CN" altLang="en-US" sz="18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选项</a:t>
            </a:r>
            <a:r>
              <a:rPr lang="en-US" altLang="zh-CN" sz="18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, size</a:t>
            </a:r>
            <a:r>
              <a:rPr lang="zh-CN" altLang="en-US" sz="18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不设置</a:t>
            </a:r>
          </a:p>
          <a:p>
            <a:pPr marL="0" lvl="1" algn="l" latinLnBrk="1">
              <a:lnSpc>
                <a:spcPts val="2000"/>
              </a:lnSpc>
            </a:pPr>
            <a:r>
              <a:rPr lang="zh-CN" altLang="en-US" sz="18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  </a:t>
            </a:r>
            <a:r>
              <a:rPr lang="en-US" altLang="zh-CN" sz="18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&lt;select name="groceries" </a:t>
            </a:r>
            <a:r>
              <a:rPr lang="en-US" altLang="zh-CN" sz="1800" kern="0" smtClean="0">
                <a:solidFill>
                  <a:srgbClr val="F80000"/>
                </a:solidFill>
                <a:latin typeface="Consolas"/>
                <a:ea typeface="宋体"/>
                <a:sym typeface="Consolas"/>
              </a:rPr>
              <a:t>multiple="multiple"</a:t>
            </a:r>
            <a:r>
              <a:rPr lang="en-US" altLang="zh-CN" sz="18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&gt;</a:t>
            </a:r>
          </a:p>
          <a:p>
            <a:pPr marL="0" lvl="1" algn="l" latinLnBrk="1">
              <a:lnSpc>
                <a:spcPts val="2000"/>
              </a:lnSpc>
            </a:pPr>
            <a:r>
              <a:rPr lang="en-US" altLang="zh-CN" sz="18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    &lt;option&gt;milk&lt;/option&gt;</a:t>
            </a:r>
          </a:p>
          <a:p>
            <a:pPr marL="0" lvl="1" algn="l" latinLnBrk="1">
              <a:lnSpc>
                <a:spcPts val="2000"/>
              </a:lnSpc>
            </a:pPr>
            <a:r>
              <a:rPr lang="en-US" altLang="zh-CN" sz="18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    &lt;option&gt;bread&lt;/option&gt;</a:t>
            </a:r>
          </a:p>
          <a:p>
            <a:pPr marL="0" lvl="1" algn="l" latinLnBrk="1">
              <a:lnSpc>
                <a:spcPts val="2000"/>
              </a:lnSpc>
            </a:pPr>
            <a:r>
              <a:rPr lang="en-US" altLang="zh-CN" sz="18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    &lt;option&gt;eggs&lt;/option&gt;</a:t>
            </a:r>
          </a:p>
          <a:p>
            <a:pPr marL="0" lvl="1" algn="l" latinLnBrk="1">
              <a:lnSpc>
                <a:spcPts val="2000"/>
              </a:lnSpc>
            </a:pPr>
            <a:r>
              <a:rPr lang="en-US" altLang="zh-CN" sz="18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    &lt;option&gt;cheese&lt;/option&gt;                  </a:t>
            </a:r>
          </a:p>
          <a:p>
            <a:pPr marL="0" lvl="1" algn="l" latinLnBrk="1">
              <a:lnSpc>
                <a:spcPts val="2000"/>
              </a:lnSpc>
            </a:pPr>
            <a:r>
              <a:rPr lang="en-US" altLang="zh-CN" sz="18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  &lt;/select&gt;</a:t>
            </a:r>
          </a:p>
          <a:p>
            <a:pPr marL="0" lvl="1" algn="l" latinLnBrk="1">
              <a:lnSpc>
                <a:spcPts val="2000"/>
              </a:lnSpc>
            </a:pPr>
            <a:r>
              <a:rPr lang="en-US" altLang="zh-CN" sz="18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&lt;/p&gt;</a:t>
            </a:r>
          </a:p>
          <a:p>
            <a:pPr marL="0" lvl="1" algn="l" latinLnBrk="1">
              <a:lnSpc>
                <a:spcPts val="2000"/>
              </a:lnSpc>
              <a:spcBef>
                <a:spcPct val="30000"/>
              </a:spcBef>
            </a:pPr>
            <a:r>
              <a:rPr lang="en-US" altLang="zh-CN" sz="18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&lt;p&gt;mulipt</a:t>
            </a:r>
            <a:r>
              <a:rPr lang="zh-CN" altLang="en-US" sz="18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选项</a:t>
            </a:r>
            <a:r>
              <a:rPr lang="en-US" altLang="zh-CN" sz="18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, size=2</a:t>
            </a:r>
          </a:p>
          <a:p>
            <a:pPr marL="0" lvl="1" algn="l" latinLnBrk="1">
              <a:lnSpc>
                <a:spcPts val="2000"/>
              </a:lnSpc>
            </a:pPr>
            <a:r>
              <a:rPr lang="en-US" altLang="zh-CN" sz="18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  &lt;select name="groceries" </a:t>
            </a:r>
            <a:r>
              <a:rPr lang="en-US" altLang="zh-CN" sz="1800" kern="0" smtClean="0">
                <a:solidFill>
                  <a:srgbClr val="F80000"/>
                </a:solidFill>
                <a:latin typeface="Consolas"/>
                <a:ea typeface="宋体"/>
                <a:sym typeface="Consolas"/>
              </a:rPr>
              <a:t>multiple="multiple" size="2"&gt;</a:t>
            </a:r>
          </a:p>
          <a:p>
            <a:pPr marL="0" lvl="1" algn="l" latinLnBrk="1">
              <a:lnSpc>
                <a:spcPts val="2000"/>
              </a:lnSpc>
            </a:pPr>
            <a:r>
              <a:rPr lang="en-US" altLang="zh-CN" sz="18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    &lt;option&gt;milk&lt;/option&gt;</a:t>
            </a:r>
          </a:p>
          <a:p>
            <a:pPr marL="0" lvl="1" algn="l" latinLnBrk="1">
              <a:lnSpc>
                <a:spcPts val="2000"/>
              </a:lnSpc>
            </a:pPr>
            <a:r>
              <a:rPr lang="en-US" altLang="zh-CN" sz="18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    &lt;option&gt;bread&lt;/option&gt;</a:t>
            </a:r>
          </a:p>
          <a:p>
            <a:pPr marL="0" lvl="1" algn="l" latinLnBrk="1">
              <a:lnSpc>
                <a:spcPts val="2000"/>
              </a:lnSpc>
            </a:pPr>
            <a:r>
              <a:rPr lang="en-US" altLang="zh-CN" sz="18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    &lt;option&gt;eggs&lt;/option&gt;</a:t>
            </a:r>
          </a:p>
          <a:p>
            <a:pPr marL="0" lvl="1" algn="l" latinLnBrk="1">
              <a:lnSpc>
                <a:spcPts val="2000"/>
              </a:lnSpc>
            </a:pPr>
            <a:r>
              <a:rPr lang="en-US" altLang="zh-CN" sz="18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    &lt;option&gt;cheese&lt;/option&gt;                  </a:t>
            </a:r>
          </a:p>
          <a:p>
            <a:pPr marL="0" lvl="1" algn="l" latinLnBrk="1">
              <a:lnSpc>
                <a:spcPts val="2000"/>
              </a:lnSpc>
            </a:pPr>
            <a:r>
              <a:rPr lang="en-US" altLang="zh-CN" sz="18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  &lt;/select&gt;</a:t>
            </a:r>
          </a:p>
          <a:p>
            <a:pPr marL="0" lvl="1" algn="l" latinLnBrk="1">
              <a:lnSpc>
                <a:spcPts val="2000"/>
              </a:lnSpc>
            </a:pPr>
            <a:r>
              <a:rPr lang="en-US" altLang="zh-CN" sz="18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&lt;/p&gt;</a:t>
            </a:r>
          </a:p>
          <a:p>
            <a:pPr marL="0" lvl="1" algn="l" latinLnBrk="1">
              <a:lnSpc>
                <a:spcPts val="2000"/>
              </a:lnSpc>
            </a:pPr>
            <a:r>
              <a:rPr lang="en-US" altLang="zh-CN" sz="18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&lt;/form&gt;   </a:t>
            </a:r>
            <a:endParaRPr lang="en-US" altLang="zh-CN" sz="1800" kern="0" smtClean="0">
              <a:solidFill>
                <a:schemeClr val="tx1"/>
              </a:solidFill>
            </a:endParaRPr>
          </a:p>
        </p:txBody>
      </p:sp>
      <p:pic>
        <p:nvPicPr>
          <p:cNvPr id="3074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/>
          <a:srcRect t="33369" b="16207"/>
          <a:stretch>
            <a:fillRect/>
          </a:stretch>
        </p:blipFill>
        <p:spPr bwMode="auto">
          <a:xfrm>
            <a:off x="6000728" y="4985402"/>
            <a:ext cx="3143272" cy="1872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5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5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5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5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25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5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5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25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5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25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25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25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75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5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25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25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25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58" y="300022"/>
            <a:ext cx="8229600" cy="9144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600" kern="0" smtClean="0">
                <a:solidFill>
                  <a:srgbClr val="0000FF"/>
                </a:solidFill>
                <a:ea typeface="黑体"/>
              </a:rPr>
              <a:t>2.9 </a:t>
            </a:r>
            <a:r>
              <a:rPr lang="zh-CN" altLang="en-US" sz="3600" kern="0" smtClean="0">
                <a:solidFill>
                  <a:srgbClr val="0000FF"/>
                </a:solidFill>
                <a:ea typeface="黑体"/>
              </a:rPr>
              <a:t>表单</a:t>
            </a:r>
            <a:endParaRPr lang="zh-CN" altLang="en-US" sz="3600" kern="0" dirty="0">
              <a:solidFill>
                <a:srgbClr val="0000FF"/>
              </a:solidFill>
              <a:ea typeface="黑体"/>
            </a:endParaRPr>
          </a:p>
        </p:txBody>
      </p:sp>
      <p:sp>
        <p:nvSpPr>
          <p:cNvPr id="8" name="内容占位符 5"/>
          <p:cNvSpPr txBox="1">
            <a:spLocks/>
          </p:cNvSpPr>
          <p:nvPr/>
        </p:nvSpPr>
        <p:spPr>
          <a:xfrm>
            <a:off x="642910" y="1161560"/>
            <a:ext cx="8501090" cy="34840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lvl="0" indent="-342900" latinLnBrk="1">
              <a:lnSpc>
                <a:spcPct val="120000"/>
              </a:lnSpc>
              <a:spcAft>
                <a:spcPct val="10000"/>
              </a:spcAft>
            </a:pPr>
            <a:r>
              <a:rPr lang="en-US" altLang="zh-CN" sz="2400" kern="0" smtClean="0">
                <a:solidFill>
                  <a:srgbClr val="0000FF"/>
                </a:solidFill>
                <a:ea typeface="黑体"/>
              </a:rPr>
              <a:t>5.&lt;textarea&gt;</a:t>
            </a:r>
            <a:r>
              <a:rPr lang="zh-CN" altLang="en-US" sz="2400" kern="0" smtClean="0">
                <a:solidFill>
                  <a:srgbClr val="0000FF"/>
                </a:solidFill>
                <a:ea typeface="黑体"/>
              </a:rPr>
              <a:t>标签</a:t>
            </a:r>
            <a:endParaRPr lang="en-US" altLang="zh-CN" sz="2400" kern="0" smtClean="0">
              <a:solidFill>
                <a:srgbClr val="0000FF"/>
              </a:solidFill>
              <a:ea typeface="黑体"/>
            </a:endParaRPr>
          </a:p>
          <a:p>
            <a:pPr marL="742950" lvl="1" indent="-382588" algn="l" latinLnBrk="1">
              <a:buFont typeface="Wingdings" pitchFamily="2" charset="2"/>
              <a:buChar char="p"/>
            </a:pP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多行文本框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, 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由属性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rows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与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cols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设置高度与宽度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  <a:p>
            <a:pPr marL="0" lvl="1" algn="l" latinLnBrk="1">
              <a:spcBef>
                <a:spcPct val="60000"/>
              </a:spcBef>
            </a:pP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&lt;form action=""&gt;</a:t>
            </a:r>
          </a:p>
          <a:p>
            <a:pPr marL="0" lvl="1" algn="l" latinLnBrk="1"/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 &lt;p&gt;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输入文本</a:t>
            </a:r>
          </a:p>
          <a:p>
            <a:pPr marL="0" lvl="1" algn="l" latinLnBrk="1"/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   &lt;</a:t>
            </a:r>
            <a:r>
              <a:rPr lang="en-US" altLang="zh-CN" sz="2200" kern="0" smtClean="0">
                <a:solidFill>
                  <a:srgbClr val="F80000"/>
                </a:solidFill>
                <a:latin typeface="Consolas"/>
                <a:ea typeface="宋体"/>
                <a:sym typeface="Consolas"/>
              </a:rPr>
              <a:t>textarea rows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="3" </a:t>
            </a:r>
            <a:r>
              <a:rPr lang="en-US" altLang="zh-CN" sz="2200" kern="0" smtClean="0">
                <a:solidFill>
                  <a:srgbClr val="F80000"/>
                </a:solidFill>
                <a:latin typeface="Consolas"/>
                <a:ea typeface="宋体"/>
                <a:sym typeface="Consolas"/>
              </a:rPr>
              <a:t>cols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="40"&gt;</a:t>
            </a:r>
          </a:p>
          <a:p>
            <a:pPr marL="0" lvl="1" algn="l" latinLnBrk="1"/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    请输入文本</a:t>
            </a:r>
          </a:p>
          <a:p>
            <a:pPr marL="0" lvl="1" algn="l" latinLnBrk="1"/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   &lt;/textarea&gt; </a:t>
            </a:r>
          </a:p>
          <a:p>
            <a:pPr marL="0" lvl="1" algn="l" latinLnBrk="1"/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&lt;/p&gt;</a:t>
            </a:r>
          </a:p>
          <a:p>
            <a:pPr marL="0" lvl="1" algn="l" latinLnBrk="1"/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&lt;/form&gt;   </a:t>
            </a:r>
            <a:endParaRPr lang="en-US" altLang="zh-CN" sz="2200" kern="0" smtClean="0">
              <a:solidFill>
                <a:schemeClr val="tx1"/>
              </a:solidFill>
            </a:endParaRPr>
          </a:p>
        </p:txBody>
      </p:sp>
      <p:pic>
        <p:nvPicPr>
          <p:cNvPr id="4098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4744" y="3861731"/>
            <a:ext cx="4695833" cy="2996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5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58" y="300022"/>
            <a:ext cx="8229600" cy="9144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600" kern="0" smtClean="0">
                <a:solidFill>
                  <a:srgbClr val="0000FF"/>
                </a:solidFill>
                <a:ea typeface="黑体"/>
              </a:rPr>
              <a:t>2.9 </a:t>
            </a:r>
            <a:r>
              <a:rPr lang="zh-CN" altLang="en-US" sz="3600" kern="0" smtClean="0">
                <a:solidFill>
                  <a:srgbClr val="0000FF"/>
                </a:solidFill>
                <a:ea typeface="黑体"/>
              </a:rPr>
              <a:t>表单</a:t>
            </a:r>
            <a:endParaRPr lang="zh-CN" altLang="en-US" sz="3600" kern="0" dirty="0">
              <a:solidFill>
                <a:srgbClr val="0000FF"/>
              </a:solidFill>
              <a:ea typeface="黑体"/>
            </a:endParaRPr>
          </a:p>
        </p:txBody>
      </p:sp>
      <p:sp>
        <p:nvSpPr>
          <p:cNvPr id="8" name="内容占位符 5"/>
          <p:cNvSpPr txBox="1">
            <a:spLocks/>
          </p:cNvSpPr>
          <p:nvPr/>
        </p:nvSpPr>
        <p:spPr>
          <a:xfrm>
            <a:off x="642910" y="1161560"/>
            <a:ext cx="8501090" cy="91101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lvl="0" indent="-342900" latinLnBrk="1">
              <a:lnSpc>
                <a:spcPct val="120000"/>
              </a:lnSpc>
              <a:spcAft>
                <a:spcPct val="10000"/>
              </a:spcAft>
            </a:pPr>
            <a:r>
              <a:rPr lang="en-US" altLang="zh-CN" sz="2400" kern="0" smtClean="0">
                <a:solidFill>
                  <a:srgbClr val="0000FF"/>
                </a:solidFill>
                <a:ea typeface="黑体"/>
              </a:rPr>
              <a:t>5.</a:t>
            </a:r>
            <a:r>
              <a:rPr lang="zh-CN" altLang="en-US" sz="2400" kern="0" smtClean="0">
                <a:solidFill>
                  <a:srgbClr val="0000FF"/>
                </a:solidFill>
                <a:ea typeface="黑体"/>
              </a:rPr>
              <a:t>复杂的表单设计</a:t>
            </a:r>
            <a:endParaRPr lang="en-US" altLang="zh-CN" sz="2400" kern="0" smtClean="0">
              <a:solidFill>
                <a:srgbClr val="0000FF"/>
              </a:solidFill>
              <a:ea typeface="黑体"/>
            </a:endParaRPr>
          </a:p>
          <a:p>
            <a:pPr marL="742950" lvl="1" indent="-382588" algn="l" latinLnBrk="1">
              <a:buFont typeface="Wingdings" pitchFamily="2" charset="2"/>
              <a:buChar char="p"/>
            </a:pP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可配合表格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&lt;table&gt;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来布局控件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 </a:t>
            </a:r>
            <a:endParaRPr lang="en-US" altLang="zh-CN" sz="2200" kern="0" smtClean="0">
              <a:solidFill>
                <a:schemeClr val="tx1"/>
              </a:solidFill>
            </a:endParaRPr>
          </a:p>
        </p:txBody>
      </p:sp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0694" y="2000240"/>
            <a:ext cx="3656473" cy="485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1406" y="2136219"/>
            <a:ext cx="6000792" cy="4721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sz="1800" smtClean="0"/>
              <a:t>&lt;form action=""&gt;</a:t>
            </a:r>
          </a:p>
          <a:p>
            <a:pPr>
              <a:lnSpc>
                <a:spcPts val="1900"/>
              </a:lnSpc>
            </a:pPr>
            <a:r>
              <a:rPr lang="en-US" altLang="zh-CN" sz="1800" smtClean="0"/>
              <a:t>  </a:t>
            </a:r>
            <a:r>
              <a:rPr lang="en-US" altLang="zh-CN" sz="1800" smtClean="0">
                <a:solidFill>
                  <a:srgbClr val="F80000"/>
                </a:solidFill>
              </a:rPr>
              <a:t>&lt;table&gt;</a:t>
            </a:r>
          </a:p>
          <a:p>
            <a:pPr>
              <a:lnSpc>
                <a:spcPts val="1900"/>
              </a:lnSpc>
            </a:pPr>
            <a:r>
              <a:rPr lang="en-US" altLang="zh-CN" sz="1800" smtClean="0"/>
              <a:t>    &lt;tr&gt;</a:t>
            </a:r>
          </a:p>
          <a:p>
            <a:pPr>
              <a:lnSpc>
                <a:spcPts val="1900"/>
              </a:lnSpc>
            </a:pPr>
            <a:r>
              <a:rPr lang="en-US" altLang="zh-CN" sz="1800" smtClean="0"/>
              <a:t>      &lt;td&gt;</a:t>
            </a:r>
            <a:r>
              <a:rPr lang="zh-CN" altLang="en-US" sz="1800" smtClean="0"/>
              <a:t>买家姓名</a:t>
            </a:r>
            <a:r>
              <a:rPr lang="en-US" altLang="zh-CN" sz="1800" smtClean="0"/>
              <a:t>:&lt;/td&gt;</a:t>
            </a:r>
          </a:p>
          <a:p>
            <a:pPr>
              <a:lnSpc>
                <a:spcPts val="1900"/>
              </a:lnSpc>
            </a:pPr>
            <a:r>
              <a:rPr lang="en-US" altLang="zh-CN" sz="1800" smtClean="0"/>
              <a:t>      &lt;td&gt;&lt;input type="text" name="name"</a:t>
            </a:r>
          </a:p>
          <a:p>
            <a:pPr>
              <a:lnSpc>
                <a:spcPts val="1900"/>
              </a:lnSpc>
            </a:pPr>
            <a:r>
              <a:rPr lang="en-US" altLang="zh-CN" sz="1800" smtClean="0"/>
              <a:t>                 size="30"/&gt;&lt;/td&gt;</a:t>
            </a:r>
          </a:p>
          <a:p>
            <a:pPr>
              <a:lnSpc>
                <a:spcPts val="1900"/>
              </a:lnSpc>
            </a:pPr>
            <a:r>
              <a:rPr lang="en-US" altLang="zh-CN" sz="1800" smtClean="0"/>
              <a:t>    &lt;/tr&gt;</a:t>
            </a:r>
          </a:p>
          <a:p>
            <a:pPr>
              <a:lnSpc>
                <a:spcPts val="1900"/>
              </a:lnSpc>
            </a:pPr>
            <a:r>
              <a:rPr lang="en-US" altLang="zh-CN" sz="1800" smtClean="0"/>
              <a:t>    &lt;tr&gt;</a:t>
            </a:r>
          </a:p>
          <a:p>
            <a:pPr>
              <a:lnSpc>
                <a:spcPts val="1900"/>
              </a:lnSpc>
            </a:pPr>
            <a:r>
              <a:rPr lang="en-US" altLang="zh-CN" sz="1800" smtClean="0"/>
              <a:t>      &lt;td&gt;</a:t>
            </a:r>
            <a:r>
              <a:rPr lang="zh-CN" altLang="en-US" sz="1800" smtClean="0"/>
              <a:t>街道地址</a:t>
            </a:r>
            <a:r>
              <a:rPr lang="en-US" altLang="zh-CN" sz="1800" smtClean="0"/>
              <a:t>:&lt;/td&gt;</a:t>
            </a:r>
          </a:p>
          <a:p>
            <a:pPr>
              <a:lnSpc>
                <a:spcPts val="1900"/>
              </a:lnSpc>
            </a:pPr>
            <a:r>
              <a:rPr lang="en-US" altLang="zh-CN" sz="1800" smtClean="0"/>
              <a:t>      &lt;td&gt;&lt;input type="text" name="street"</a:t>
            </a:r>
          </a:p>
          <a:p>
            <a:pPr>
              <a:lnSpc>
                <a:spcPts val="1900"/>
              </a:lnSpc>
            </a:pPr>
            <a:r>
              <a:rPr lang="en-US" altLang="zh-CN" sz="1800" smtClean="0"/>
              <a:t>                 size="30"/&gt;&lt;/td&gt;</a:t>
            </a:r>
          </a:p>
          <a:p>
            <a:pPr>
              <a:lnSpc>
                <a:spcPts val="1900"/>
              </a:lnSpc>
            </a:pPr>
            <a:r>
              <a:rPr lang="en-US" altLang="zh-CN" sz="1800" smtClean="0"/>
              <a:t>    &lt;/tr&gt;</a:t>
            </a:r>
          </a:p>
          <a:p>
            <a:pPr>
              <a:lnSpc>
                <a:spcPts val="1900"/>
              </a:lnSpc>
            </a:pPr>
            <a:r>
              <a:rPr lang="en-US" altLang="zh-CN" sz="1800" smtClean="0"/>
              <a:t>    &lt;tr&gt;</a:t>
            </a:r>
          </a:p>
          <a:p>
            <a:pPr>
              <a:lnSpc>
                <a:spcPts val="1900"/>
              </a:lnSpc>
            </a:pPr>
            <a:r>
              <a:rPr lang="en-US" altLang="zh-CN" sz="1800" smtClean="0"/>
              <a:t>      &lt;td&gt;</a:t>
            </a:r>
            <a:r>
              <a:rPr lang="zh-CN" altLang="en-US" sz="1800" smtClean="0"/>
              <a:t>市、省、邮编</a:t>
            </a:r>
            <a:r>
              <a:rPr lang="en-US" altLang="zh-CN" sz="1800" smtClean="0"/>
              <a:t>:&lt;/td&gt;</a:t>
            </a:r>
          </a:p>
          <a:p>
            <a:pPr>
              <a:lnSpc>
                <a:spcPts val="1900"/>
              </a:lnSpc>
            </a:pPr>
            <a:r>
              <a:rPr lang="en-US" altLang="zh-CN" sz="1800" smtClean="0"/>
              <a:t>      &lt;td&gt;&lt;input type="text" name="city"</a:t>
            </a:r>
          </a:p>
          <a:p>
            <a:pPr>
              <a:lnSpc>
                <a:spcPts val="1900"/>
              </a:lnSpc>
            </a:pPr>
            <a:r>
              <a:rPr lang="en-US" altLang="zh-CN" sz="1800" smtClean="0"/>
              <a:t>                  size="30"/&gt;&lt;/td&gt;</a:t>
            </a:r>
          </a:p>
          <a:p>
            <a:pPr>
              <a:lnSpc>
                <a:spcPts val="1900"/>
              </a:lnSpc>
            </a:pPr>
            <a:r>
              <a:rPr lang="en-US" altLang="zh-CN" sz="1800" smtClean="0"/>
              <a:t>    &lt;/tr&gt;  </a:t>
            </a:r>
          </a:p>
          <a:p>
            <a:pPr>
              <a:lnSpc>
                <a:spcPts val="1900"/>
              </a:lnSpc>
            </a:pPr>
            <a:r>
              <a:rPr lang="en-US" altLang="zh-CN" sz="1800" smtClean="0"/>
              <a:t>  </a:t>
            </a:r>
            <a:r>
              <a:rPr lang="en-US" altLang="zh-CN" sz="1800" smtClean="0">
                <a:solidFill>
                  <a:srgbClr val="F80000"/>
                </a:solidFill>
              </a:rPr>
              <a:t>&lt;/table&gt;</a:t>
            </a:r>
          </a:p>
          <a:p>
            <a:pPr>
              <a:lnSpc>
                <a:spcPts val="1900"/>
              </a:lnSpc>
            </a:pPr>
            <a:r>
              <a:rPr lang="en-US" altLang="zh-CN" sz="1800" smtClean="0"/>
              <a:t> ... </a:t>
            </a:r>
            <a:r>
              <a:rPr lang="en-US" altLang="zh-CN" sz="1800" smtClean="0">
                <a:solidFill>
                  <a:srgbClr val="008000"/>
                </a:solidFill>
              </a:rPr>
              <a:t>&lt;!– </a:t>
            </a:r>
            <a:r>
              <a:rPr lang="zh-CN" altLang="en-US" sz="1800" smtClean="0">
                <a:solidFill>
                  <a:srgbClr val="008000"/>
                </a:solidFill>
              </a:rPr>
              <a:t>未完下页续</a:t>
            </a:r>
            <a:r>
              <a:rPr lang="en-US" altLang="zh-CN" sz="1800" smtClean="0">
                <a:solidFill>
                  <a:srgbClr val="008000"/>
                </a:solidFill>
              </a:rPr>
              <a:t>--&gt;</a:t>
            </a:r>
            <a:endParaRPr lang="zh-CN" altLang="en-US" sz="180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  <p:bldP spid="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58" y="300022"/>
            <a:ext cx="8229600" cy="9144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600" kern="0" smtClean="0">
                <a:solidFill>
                  <a:srgbClr val="0000FF"/>
                </a:solidFill>
                <a:ea typeface="黑体"/>
              </a:rPr>
              <a:t>2.9 </a:t>
            </a:r>
            <a:r>
              <a:rPr lang="zh-CN" altLang="en-US" sz="3600" kern="0" smtClean="0">
                <a:solidFill>
                  <a:srgbClr val="0000FF"/>
                </a:solidFill>
                <a:ea typeface="黑体"/>
              </a:rPr>
              <a:t>表单</a:t>
            </a:r>
            <a:endParaRPr lang="zh-CN" altLang="en-US" sz="3600" kern="0" dirty="0">
              <a:solidFill>
                <a:srgbClr val="0000FF"/>
              </a:solidFill>
              <a:ea typeface="黑体"/>
            </a:endParaRPr>
          </a:p>
        </p:txBody>
      </p:sp>
      <p:sp>
        <p:nvSpPr>
          <p:cNvPr id="8" name="内容占位符 5"/>
          <p:cNvSpPr txBox="1">
            <a:spLocks/>
          </p:cNvSpPr>
          <p:nvPr/>
        </p:nvSpPr>
        <p:spPr>
          <a:xfrm>
            <a:off x="642910" y="1161560"/>
            <a:ext cx="8501090" cy="91101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lvl="0" indent="-342900" latinLnBrk="1">
              <a:lnSpc>
                <a:spcPct val="120000"/>
              </a:lnSpc>
              <a:spcAft>
                <a:spcPct val="10000"/>
              </a:spcAft>
            </a:pPr>
            <a:r>
              <a:rPr lang="en-US" altLang="zh-CN" sz="2400" kern="0" smtClean="0">
                <a:solidFill>
                  <a:srgbClr val="0000FF"/>
                </a:solidFill>
                <a:ea typeface="黑体"/>
              </a:rPr>
              <a:t>5.</a:t>
            </a:r>
            <a:r>
              <a:rPr lang="zh-CN" altLang="en-US" sz="2400" kern="0" smtClean="0">
                <a:solidFill>
                  <a:srgbClr val="0000FF"/>
                </a:solidFill>
                <a:ea typeface="黑体"/>
              </a:rPr>
              <a:t>复杂的表单设计</a:t>
            </a:r>
            <a:endParaRPr lang="en-US" altLang="zh-CN" sz="2400" kern="0" smtClean="0">
              <a:solidFill>
                <a:srgbClr val="0000FF"/>
              </a:solidFill>
              <a:ea typeface="黑体"/>
            </a:endParaRPr>
          </a:p>
          <a:p>
            <a:pPr marL="742950" lvl="1" indent="-382588" algn="l" latinLnBrk="1">
              <a:buFont typeface="Wingdings" pitchFamily="2" charset="2"/>
              <a:buChar char="p"/>
            </a:pP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一般配合表格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&lt;table&gt;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来布局控件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</a:t>
            </a:r>
            <a:endParaRPr lang="en-US" altLang="zh-CN" sz="2200" kern="0" smtClean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0694" y="2000240"/>
            <a:ext cx="3656473" cy="485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1406" y="2136219"/>
            <a:ext cx="6000792" cy="5209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sz="1800" smtClean="0"/>
              <a:t>&lt;form action=""&gt;</a:t>
            </a:r>
          </a:p>
          <a:p>
            <a:pPr>
              <a:lnSpc>
                <a:spcPts val="1900"/>
              </a:lnSpc>
            </a:pPr>
            <a:r>
              <a:rPr lang="en-US" altLang="zh-CN" sz="1800" smtClean="0"/>
              <a:t>  </a:t>
            </a:r>
            <a:r>
              <a:rPr lang="en-US" altLang="zh-CN" sz="1800" smtClean="0">
                <a:solidFill>
                  <a:srgbClr val="008000"/>
                </a:solidFill>
              </a:rPr>
              <a:t>&lt;!– </a:t>
            </a:r>
            <a:r>
              <a:rPr lang="zh-CN" altLang="en-US" sz="1800" smtClean="0">
                <a:solidFill>
                  <a:srgbClr val="008000"/>
                </a:solidFill>
              </a:rPr>
              <a:t>续上例</a:t>
            </a:r>
            <a:r>
              <a:rPr lang="en-US" altLang="zh-CN" sz="1800" smtClean="0">
                <a:solidFill>
                  <a:srgbClr val="008000"/>
                </a:solidFill>
              </a:rPr>
              <a:t>--&gt;</a:t>
            </a:r>
          </a:p>
          <a:p>
            <a:pPr>
              <a:lnSpc>
                <a:spcPts val="1900"/>
              </a:lnSpc>
            </a:pPr>
            <a:r>
              <a:rPr lang="en-US" altLang="zh-CN" sz="1800" smtClean="0"/>
              <a:t>  </a:t>
            </a:r>
            <a:r>
              <a:rPr lang="en-US" altLang="zh-CN" sz="1800" smtClean="0">
                <a:solidFill>
                  <a:srgbClr val="F80000"/>
                </a:solidFill>
              </a:rPr>
              <a:t>&lt;table</a:t>
            </a:r>
            <a:r>
              <a:rPr lang="en-US" altLang="zh-CN" sz="1800" smtClean="0"/>
              <a:t> border="border"&gt;</a:t>
            </a:r>
          </a:p>
          <a:p>
            <a:pPr>
              <a:lnSpc>
                <a:spcPts val="1900"/>
              </a:lnSpc>
            </a:pPr>
            <a:r>
              <a:rPr lang="en-US" altLang="zh-CN" sz="1800" smtClean="0"/>
              <a:t>    &lt;tr&gt;</a:t>
            </a:r>
          </a:p>
          <a:p>
            <a:pPr>
              <a:lnSpc>
                <a:spcPts val="1900"/>
              </a:lnSpc>
            </a:pPr>
            <a:r>
              <a:rPr lang="en-US" altLang="zh-CN" sz="1800" smtClean="0"/>
              <a:t>      &lt;th&gt;Product Name&lt;/th&gt;</a:t>
            </a:r>
          </a:p>
          <a:p>
            <a:pPr>
              <a:lnSpc>
                <a:spcPts val="1900"/>
              </a:lnSpc>
            </a:pPr>
            <a:r>
              <a:rPr lang="en-US" altLang="zh-CN" sz="1800" smtClean="0"/>
              <a:t>      &lt;th&gt;Price&lt;/th&gt;</a:t>
            </a:r>
          </a:p>
          <a:p>
            <a:pPr>
              <a:lnSpc>
                <a:spcPts val="1900"/>
              </a:lnSpc>
            </a:pPr>
            <a:r>
              <a:rPr lang="en-US" altLang="zh-CN" sz="1800" smtClean="0"/>
              <a:t>      &lt;th&gt;Quantity&lt;/th&gt;</a:t>
            </a:r>
          </a:p>
          <a:p>
            <a:pPr>
              <a:lnSpc>
                <a:spcPts val="1900"/>
              </a:lnSpc>
            </a:pPr>
            <a:r>
              <a:rPr lang="en-US" altLang="zh-CN" sz="1800" smtClean="0"/>
              <a:t>    &lt;/tr&gt;</a:t>
            </a:r>
          </a:p>
          <a:p>
            <a:pPr>
              <a:lnSpc>
                <a:spcPts val="1900"/>
              </a:lnSpc>
            </a:pPr>
            <a:r>
              <a:rPr lang="en-US" altLang="zh-CN" sz="1800" smtClean="0"/>
              <a:t>    &lt;tr&gt;</a:t>
            </a:r>
          </a:p>
          <a:p>
            <a:pPr>
              <a:lnSpc>
                <a:spcPts val="1900"/>
              </a:lnSpc>
            </a:pPr>
            <a:r>
              <a:rPr lang="en-US" altLang="zh-CN" sz="1800" smtClean="0"/>
              <a:t>      &lt;td&gt;UnPopped Popcorn(1 lb.)&lt;/td&gt;</a:t>
            </a:r>
          </a:p>
          <a:p>
            <a:pPr>
              <a:lnSpc>
                <a:spcPts val="1900"/>
              </a:lnSpc>
            </a:pPr>
            <a:r>
              <a:rPr lang="en-US" altLang="zh-CN" sz="1800" smtClean="0"/>
              <a:t>      &lt;td&gt;$3.00&lt;/td&gt;</a:t>
            </a:r>
          </a:p>
          <a:p>
            <a:pPr>
              <a:lnSpc>
                <a:spcPts val="1900"/>
              </a:lnSpc>
            </a:pPr>
            <a:r>
              <a:rPr lang="en-US" altLang="zh-CN" sz="1800" smtClean="0"/>
              <a:t>      &lt;td&gt;&lt;input type="text" name="unpop"</a:t>
            </a:r>
          </a:p>
          <a:p>
            <a:pPr>
              <a:lnSpc>
                <a:spcPts val="1900"/>
              </a:lnSpc>
            </a:pPr>
            <a:r>
              <a:rPr lang="en-US" altLang="zh-CN" sz="1800" smtClean="0"/>
              <a:t>                 size="2"/&gt;&lt;/td&gt;</a:t>
            </a:r>
          </a:p>
          <a:p>
            <a:pPr>
              <a:lnSpc>
                <a:spcPts val="1900"/>
              </a:lnSpc>
            </a:pPr>
            <a:r>
              <a:rPr lang="en-US" altLang="zh-CN" sz="1800" smtClean="0"/>
              <a:t>    &lt;/tr&gt;</a:t>
            </a:r>
          </a:p>
          <a:p>
            <a:pPr>
              <a:lnSpc>
                <a:spcPts val="1900"/>
              </a:lnSpc>
            </a:pPr>
            <a:r>
              <a:rPr lang="en-US" altLang="zh-CN" sz="1800" smtClean="0"/>
              <a:t>    &lt;tr&gt;</a:t>
            </a:r>
          </a:p>
          <a:p>
            <a:pPr>
              <a:lnSpc>
                <a:spcPts val="1900"/>
              </a:lnSpc>
            </a:pPr>
            <a:r>
              <a:rPr lang="en-US" altLang="zh-CN" sz="1800" smtClean="0"/>
              <a:t>      &lt;td&gt;Caramel Popcorn(2 lb. canister)&lt;/td&gt;</a:t>
            </a:r>
          </a:p>
          <a:p>
            <a:pPr>
              <a:lnSpc>
                <a:spcPts val="1900"/>
              </a:lnSpc>
            </a:pPr>
            <a:r>
              <a:rPr lang="en-US" altLang="zh-CN" sz="1800" smtClean="0"/>
              <a:t>      &lt;td&gt;$3.50&lt;/td&gt;</a:t>
            </a:r>
          </a:p>
          <a:p>
            <a:pPr>
              <a:lnSpc>
                <a:spcPts val="1900"/>
              </a:lnSpc>
            </a:pPr>
            <a:r>
              <a:rPr lang="en-US" altLang="zh-CN" sz="1800" smtClean="0"/>
              <a:t>      &lt;td&gt;&lt;input type="text" name="caramel" </a:t>
            </a:r>
          </a:p>
          <a:p>
            <a:pPr>
              <a:lnSpc>
                <a:spcPts val="1900"/>
              </a:lnSpc>
            </a:pPr>
            <a:r>
              <a:rPr lang="en-US" altLang="zh-CN" sz="1800" smtClean="0"/>
              <a:t>                 size="2"/&gt;&lt;/td&gt;</a:t>
            </a:r>
          </a:p>
          <a:p>
            <a:pPr>
              <a:lnSpc>
                <a:spcPts val="1900"/>
              </a:lnSpc>
            </a:pPr>
            <a:r>
              <a:rPr lang="en-US" altLang="zh-CN" sz="1800" smtClean="0"/>
              <a:t>    &lt;/tr&gt; …</a:t>
            </a:r>
          </a:p>
          <a:p>
            <a:pPr>
              <a:lnSpc>
                <a:spcPts val="1900"/>
              </a:lnSpc>
            </a:pPr>
            <a:r>
              <a:rPr lang="en-US" altLang="zh-CN" sz="1800" smtClean="0"/>
              <a:t>  &lt;/table&gt; ...</a:t>
            </a:r>
            <a:endParaRPr lang="zh-CN" altLang="en-US" sz="180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57158" y="300022"/>
            <a:ext cx="8229600" cy="9144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600" kern="0" smtClean="0">
                <a:solidFill>
                  <a:srgbClr val="0000FF"/>
                </a:solidFill>
                <a:ea typeface="黑体"/>
              </a:rPr>
              <a:t>2.9 </a:t>
            </a:r>
            <a:r>
              <a:rPr lang="zh-CN" altLang="en-US" sz="3600" kern="0" smtClean="0">
                <a:solidFill>
                  <a:srgbClr val="0000FF"/>
                </a:solidFill>
                <a:ea typeface="黑体"/>
              </a:rPr>
              <a:t>表单</a:t>
            </a:r>
            <a:endParaRPr lang="zh-CN" altLang="en-US" sz="3600" kern="0" dirty="0">
              <a:solidFill>
                <a:srgbClr val="0000FF"/>
              </a:solidFill>
              <a:ea typeface="黑体"/>
            </a:endParaRPr>
          </a:p>
        </p:txBody>
      </p:sp>
      <p:sp>
        <p:nvSpPr>
          <p:cNvPr id="3" name="内容占位符 5"/>
          <p:cNvSpPr txBox="1">
            <a:spLocks/>
          </p:cNvSpPr>
          <p:nvPr/>
        </p:nvSpPr>
        <p:spPr>
          <a:xfrm>
            <a:off x="642910" y="1161560"/>
            <a:ext cx="8033546" cy="185897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lvl="0" indent="-342900" latinLnBrk="1">
              <a:lnSpc>
                <a:spcPct val="120000"/>
              </a:lnSpc>
              <a:spcAft>
                <a:spcPct val="10000"/>
              </a:spcAft>
            </a:pPr>
            <a:r>
              <a:rPr lang="en-US" altLang="zh-CN" sz="2400" kern="0" smtClean="0">
                <a:solidFill>
                  <a:srgbClr val="0000FF"/>
                </a:solidFill>
                <a:ea typeface="黑体"/>
              </a:rPr>
              <a:t>6.type="file"</a:t>
            </a:r>
            <a:r>
              <a:rPr lang="zh-CN" altLang="en-US" sz="2400" kern="0" smtClean="0">
                <a:solidFill>
                  <a:srgbClr val="0000FF"/>
                </a:solidFill>
                <a:ea typeface="黑体"/>
              </a:rPr>
              <a:t>与</a:t>
            </a:r>
            <a:r>
              <a:rPr lang="en-US" altLang="zh-CN" sz="2400" kern="0" smtClean="0">
                <a:solidFill>
                  <a:srgbClr val="0000FF"/>
                </a:solidFill>
                <a:ea typeface="黑体"/>
              </a:rPr>
              <a:t>type="hidden"</a:t>
            </a:r>
            <a:r>
              <a:rPr lang="zh-CN" altLang="en-US" sz="2400" kern="0" smtClean="0">
                <a:solidFill>
                  <a:srgbClr val="0000FF"/>
                </a:solidFill>
                <a:ea typeface="黑体"/>
              </a:rPr>
              <a:t>控件</a:t>
            </a:r>
            <a:endParaRPr lang="en-US" altLang="zh-CN" sz="2400" kern="0" smtClean="0">
              <a:solidFill>
                <a:srgbClr val="0000FF"/>
              </a:solidFill>
              <a:ea typeface="黑体"/>
            </a:endParaRPr>
          </a:p>
          <a:p>
            <a:pPr marL="742950" lvl="1" indent="-382588" algn="l" latinLnBrk="1">
              <a:spcBef>
                <a:spcPct val="40000"/>
              </a:spcBef>
              <a:buFont typeface="Wingdings" pitchFamily="2" charset="2"/>
              <a:buChar char="p"/>
            </a:pPr>
            <a:r>
              <a:rPr lang="en-US" altLang="zh-CN" sz="2200" kern="0">
                <a:solidFill>
                  <a:schemeClr val="tx1"/>
                </a:solidFill>
                <a:latin typeface="Consolas"/>
                <a:ea typeface="宋体"/>
              </a:rPr>
              <a:t>type="file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</a:rPr>
              <a:t>"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</a:rPr>
              <a:t>是上传文件，但不同浏览器有不同表现形式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</a:endParaRPr>
          </a:p>
          <a:p>
            <a:pPr marL="742950" lvl="1" indent="-382588" algn="l" latinLnBrk="1">
              <a:spcBef>
                <a:spcPct val="40000"/>
              </a:spcBef>
              <a:buFont typeface="Wingdings" pitchFamily="2" charset="2"/>
              <a:buChar char="p"/>
            </a:pP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</a:rPr>
              <a:t>type="hidden"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</a:rPr>
              <a:t>不显示在页面上，用作保存额外数据，用作提交服务器使用</a:t>
            </a:r>
            <a:endParaRPr lang="en-US" altLang="zh-CN" sz="2200" kern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92877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58" y="300022"/>
            <a:ext cx="82296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黑体"/>
                <a:cs typeface="+mj-cs"/>
                <a:sym typeface="Consolas"/>
              </a:rPr>
              <a:t>2.2 </a:t>
            </a:r>
            <a:r>
              <a:rPr kumimoji="1" lang="zh-CN" altLang="en-US" sz="360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黑体"/>
                <a:cs typeface="+mj-cs"/>
                <a:sym typeface="Consolas"/>
              </a:rPr>
              <a:t>基本语法</a:t>
            </a:r>
            <a:endParaRPr kumimoji="1" lang="zh-CN" altLang="en-US" sz="360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/>
              <a:ea typeface="黑体"/>
              <a:cs typeface="+mj-cs"/>
              <a:sym typeface="Consolas"/>
            </a:endParaRPr>
          </a:p>
        </p:txBody>
      </p:sp>
      <p:sp>
        <p:nvSpPr>
          <p:cNvPr id="6" name="内容占位符 5"/>
          <p:cNvSpPr txBox="1">
            <a:spLocks/>
          </p:cNvSpPr>
          <p:nvPr/>
        </p:nvSpPr>
        <p:spPr>
          <a:xfrm>
            <a:off x="647700" y="1155700"/>
            <a:ext cx="7300938" cy="500752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lvl="0" indent="-342900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2400" kern="0" smtClean="0">
                <a:solidFill>
                  <a:schemeClr val="tx1"/>
                </a:solidFill>
              </a:rPr>
              <a:t>标签</a:t>
            </a:r>
            <a:r>
              <a:rPr lang="en-US" altLang="zh-CN" sz="2400" kern="0" smtClean="0">
                <a:solidFill>
                  <a:schemeClr val="tx1"/>
                </a:solidFill>
              </a:rPr>
              <a:t>--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基本语法单元</a:t>
            </a:r>
            <a:endParaRPr kumimoji="1" lang="en-US" altLang="zh-CN" sz="24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382588" algn="l" defTabSz="914400" rtl="0" eaLnBrk="0" fontAlgn="base" latinLnBrk="0" hangingPunct="0">
              <a:lnSpc>
                <a:spcPct val="150000"/>
              </a:lnSpc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1" lang="zh-CN" altLang="en-US" sz="22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宋体"/>
                <a:sym typeface="Consolas"/>
              </a:rPr>
              <a:t>标签格式</a:t>
            </a:r>
            <a:endParaRPr kumimoji="1" lang="en-US" altLang="zh-CN" sz="220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/>
              <a:ea typeface="宋体"/>
              <a:sym typeface="Consolas"/>
            </a:endParaRPr>
          </a:p>
          <a:p>
            <a:pPr marL="742950" marR="0" lvl="1" indent="-382588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</a:t>
            </a:r>
            <a:r>
              <a:rPr lang="zh-CN" altLang="en-US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开始标签  </a:t>
            </a: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&lt;name&gt;</a:t>
            </a:r>
          </a:p>
          <a:p>
            <a:pPr marL="742950" marR="0" lvl="1" indent="-382588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宋体"/>
                <a:sym typeface="Consolas"/>
              </a:rPr>
              <a:t>   </a:t>
            </a:r>
            <a:r>
              <a:rPr kumimoji="1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宋体"/>
                <a:sym typeface="Consolas"/>
              </a:rPr>
              <a:t>结束标签</a:t>
            </a:r>
            <a:r>
              <a:rPr kumimoji="1" lang="zh-CN" altLang="en-US" sz="2000" i="0" u="none" strike="noStrike" kern="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宋体"/>
                <a:sym typeface="Consolas"/>
              </a:rPr>
              <a:t>  </a:t>
            </a: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&lt;/name&gt;</a:t>
            </a:r>
            <a:endParaRPr kumimoji="1" lang="en-US" altLang="zh-CN" sz="200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/>
              <a:ea typeface="宋体"/>
              <a:sym typeface="Consolas"/>
            </a:endParaRPr>
          </a:p>
          <a:p>
            <a:pPr marL="742950" marR="0" lvl="1" indent="-382588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buClrTx/>
              <a:buSzTx/>
              <a:buFont typeface="Wingdings" pitchFamily="2" charset="2"/>
              <a:buChar char="p"/>
              <a:tabLst/>
              <a:defRPr/>
            </a:pP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开始标签和结束标签之间包含的信息是标签的内容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  <a:p>
            <a:pPr marL="742950" marR="0" lvl="1" indent="-382588" algn="l" defTabSz="914400" rtl="0" eaLnBrk="0" fontAlgn="base" latinLnBrk="0" hangingPunct="0">
              <a:spcAft>
                <a:spcPct val="0"/>
              </a:spcAft>
              <a:buClrTx/>
              <a:buSzTx/>
              <a:tabLst/>
              <a:defRPr/>
            </a:pP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即为标签的内容的一个容器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  <a:p>
            <a:pPr marL="742950" marR="0" lvl="1" indent="-382588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例：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&lt;p&gt;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仲恺农业工程学院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&lt;/p&gt;</a:t>
            </a:r>
          </a:p>
          <a:p>
            <a:pPr marL="742950" marR="0" lvl="1" indent="-382588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 </a:t>
            </a:r>
            <a:r>
              <a:rPr lang="en-US" altLang="zh-CN" sz="2200" kern="0" smtClean="0">
                <a:solidFill>
                  <a:srgbClr val="F80000"/>
                </a:solidFill>
                <a:latin typeface="Consolas"/>
                <a:ea typeface="宋体"/>
                <a:sym typeface="Consolas"/>
              </a:rPr>
              <a:t>&lt;p&gt;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是段落标签，表示段落的开始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  <a:p>
            <a:pPr marL="742950" marR="0" lvl="1" indent="-382588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 </a:t>
            </a:r>
            <a:r>
              <a:rPr lang="en-US" altLang="zh-CN" sz="2200" kern="0" smtClean="0">
                <a:solidFill>
                  <a:srgbClr val="F80000"/>
                </a:solidFill>
                <a:latin typeface="Consolas"/>
                <a:ea typeface="宋体"/>
                <a:sym typeface="Consolas"/>
              </a:rPr>
              <a:t>&lt;/p&gt;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表示段落的结束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  <a:p>
            <a:pPr marL="742950" marR="0" lvl="1" indent="-382588" algn="l" defTabSz="914400" rtl="0" eaLnBrk="0" fontAlgn="base" latinLnBrk="0" hangingPunct="0">
              <a:lnSpc>
                <a:spcPct val="15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但标签未必都包含内容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  <a:p>
            <a:pPr marL="742950" lvl="1" indent="-382588" algn="l"/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如 </a:t>
            </a:r>
            <a:r>
              <a:rPr lang="en-US" altLang="zh-CN" sz="2200" smtClean="0">
                <a:latin typeface="Consolas"/>
                <a:ea typeface="宋体"/>
                <a:sym typeface="Consolas"/>
              </a:rPr>
              <a:t>&lt;name /&gt;</a:t>
            </a:r>
            <a:endParaRPr kumimoji="1" lang="en-US" altLang="zh-CN" sz="220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/>
              <a:ea typeface="宋体"/>
              <a:sym typeface="Consolas"/>
            </a:endParaRPr>
          </a:p>
        </p:txBody>
      </p:sp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0826" y="4669453"/>
            <a:ext cx="2643174" cy="2188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25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5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58" y="300022"/>
            <a:ext cx="8229600" cy="9144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600" kern="0" smtClean="0">
                <a:solidFill>
                  <a:srgbClr val="0000FF"/>
                </a:solidFill>
                <a:ea typeface="黑体"/>
              </a:rPr>
              <a:t>2.10 </a:t>
            </a:r>
            <a:r>
              <a:rPr lang="zh-CN" altLang="en-US" sz="3600" kern="0" smtClean="0">
                <a:solidFill>
                  <a:srgbClr val="0000FF"/>
                </a:solidFill>
                <a:ea typeface="黑体"/>
              </a:rPr>
              <a:t>多媒体的使用</a:t>
            </a:r>
            <a:endParaRPr lang="zh-CN" altLang="en-US" sz="3600" kern="0" dirty="0">
              <a:solidFill>
                <a:srgbClr val="0000FF"/>
              </a:solidFill>
              <a:ea typeface="黑体"/>
            </a:endParaRPr>
          </a:p>
        </p:txBody>
      </p:sp>
      <p:sp>
        <p:nvSpPr>
          <p:cNvPr id="8" name="内容占位符 5"/>
          <p:cNvSpPr txBox="1">
            <a:spLocks/>
          </p:cNvSpPr>
          <p:nvPr/>
        </p:nvSpPr>
        <p:spPr>
          <a:xfrm>
            <a:off x="642910" y="1161560"/>
            <a:ext cx="8501090" cy="558306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lvl="0" indent="-342900" latinLnBrk="1">
              <a:lnSpc>
                <a:spcPct val="120000"/>
              </a:lnSpc>
              <a:spcAft>
                <a:spcPct val="10000"/>
              </a:spcAft>
            </a:pPr>
            <a:r>
              <a:rPr lang="en-US" altLang="zh-CN" sz="2400" kern="0" smtClean="0">
                <a:solidFill>
                  <a:srgbClr val="0000FF"/>
                </a:solidFill>
                <a:ea typeface="黑体"/>
              </a:rPr>
              <a:t>1.</a:t>
            </a:r>
            <a:r>
              <a:rPr lang="zh-CN" altLang="en-US" sz="2400" kern="0" smtClean="0">
                <a:solidFill>
                  <a:srgbClr val="0000FF"/>
                </a:solidFill>
                <a:ea typeface="黑体"/>
              </a:rPr>
              <a:t>视频与音频</a:t>
            </a:r>
            <a:endParaRPr lang="en-US" altLang="zh-CN" sz="2400" kern="0" smtClean="0">
              <a:solidFill>
                <a:srgbClr val="0000FF"/>
              </a:solidFill>
              <a:ea typeface="黑体"/>
            </a:endParaRPr>
          </a:p>
          <a:p>
            <a:pPr marL="742950" lvl="1" indent="-382588" algn="l" latinLnBrk="1">
              <a:buSzPct val="90000"/>
              <a:buFont typeface="Wingdings" pitchFamily="2" charset="2"/>
              <a:buChar char="p"/>
            </a:pPr>
            <a:r>
              <a:rPr lang="en-US" altLang="zh-CN" sz="24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&lt;embed&gt;</a:t>
            </a:r>
            <a:r>
              <a:rPr lang="zh-CN" altLang="en-US" sz="24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元素</a:t>
            </a:r>
            <a:endParaRPr lang="en-US" altLang="zh-CN" sz="24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  <a:p>
            <a:pPr marL="742950" lvl="1" indent="-382588" algn="l" latinLnBrk="1"/>
            <a:r>
              <a:rPr lang="en-US" altLang="zh-CN" sz="2200" smtClean="0">
                <a:latin typeface="Consolas"/>
                <a:ea typeface="宋体"/>
                <a:sym typeface="Consolas"/>
              </a:rPr>
              <a:t>   &lt;embed src="beatles.wav"/&gt;</a:t>
            </a:r>
          </a:p>
          <a:p>
            <a:pPr marL="742950" lvl="1" indent="-382588" algn="l" latinLnBrk="1"/>
            <a:r>
              <a:rPr lang="en-US" altLang="zh-CN" sz="2200" smtClean="0">
                <a:latin typeface="Consolas"/>
                <a:ea typeface="宋体"/>
                <a:sym typeface="Consolas"/>
              </a:rPr>
              <a:t>   &lt;embed src="beatles.rm"/&gt;</a:t>
            </a:r>
          </a:p>
          <a:p>
            <a:pPr marL="742950" lvl="1" indent="-382588" algn="l" latinLnBrk="1"/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大部分浏览器支持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, 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但不是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XHTML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标准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  <a:p>
            <a:pPr marL="742950" lvl="1" indent="-382588" algn="l" latinLnBrk="1">
              <a:spcBef>
                <a:spcPct val="30000"/>
              </a:spcBef>
              <a:buSzPct val="90000"/>
              <a:buFont typeface="Wingdings" pitchFamily="2" charset="2"/>
              <a:buChar char="p"/>
            </a:pPr>
            <a:r>
              <a:rPr lang="en-US" altLang="zh-CN" sz="24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&lt;object&gt;</a:t>
            </a:r>
            <a:r>
              <a:rPr lang="zh-CN" altLang="en-US" sz="24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元素</a:t>
            </a:r>
            <a:endParaRPr lang="en-US" altLang="zh-CN" sz="24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  <a:p>
            <a:pPr marL="742950" lvl="1" indent="-382588" algn="l" latinLnBrk="1"/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用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Windows Media Player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播放音频与视频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  <a:p>
            <a:pPr marL="0" lvl="1" algn="l" latinLnBrk="1"/>
            <a:r>
              <a:rPr lang="en-US" altLang="zh-CN" sz="2200" smtClean="0">
                <a:latin typeface="Consolas"/>
                <a:ea typeface="宋体"/>
                <a:sym typeface="Consolas"/>
              </a:rPr>
              <a:t>     &lt;</a:t>
            </a:r>
            <a:r>
              <a:rPr lang="en-US" altLang="zh-CN" sz="2200" smtClean="0">
                <a:solidFill>
                  <a:srgbClr val="F80000"/>
                </a:solidFill>
                <a:latin typeface="Consolas"/>
                <a:ea typeface="宋体"/>
                <a:sym typeface="Consolas"/>
              </a:rPr>
              <a:t>object </a:t>
            </a:r>
            <a:r>
              <a:rPr lang="en-US" altLang="zh-CN" sz="2200" smtClean="0">
                <a:solidFill>
                  <a:srgbClr val="0000FF"/>
                </a:solidFill>
                <a:latin typeface="Consolas"/>
                <a:ea typeface="宋体"/>
                <a:sym typeface="Consolas"/>
              </a:rPr>
              <a:t>classid</a:t>
            </a:r>
            <a:r>
              <a:rPr lang="en-US" altLang="zh-CN" sz="2200" smtClean="0">
                <a:latin typeface="Consolas"/>
                <a:ea typeface="宋体"/>
                <a:sym typeface="Consolas"/>
              </a:rPr>
              <a:t>="clsid:22D6F312-B0F6-11D0-94AB-0080C74C7E95"&gt; </a:t>
            </a:r>
          </a:p>
          <a:p>
            <a:pPr marL="0" lvl="1" algn="l" latinLnBrk="1"/>
            <a:r>
              <a:rPr lang="en-US" altLang="zh-CN" sz="2200" smtClean="0">
                <a:latin typeface="Consolas"/>
                <a:ea typeface="宋体"/>
                <a:sym typeface="Consolas"/>
              </a:rPr>
              <a:t>       &lt;param name="FileName" </a:t>
            </a:r>
            <a:r>
              <a:rPr lang="en-US" altLang="zh-CN" sz="2200" smtClean="0">
                <a:solidFill>
                  <a:srgbClr val="0000FF"/>
                </a:solidFill>
                <a:latin typeface="Consolas"/>
                <a:ea typeface="宋体"/>
                <a:sym typeface="Consolas"/>
              </a:rPr>
              <a:t>value</a:t>
            </a:r>
            <a:r>
              <a:rPr lang="en-US" altLang="zh-CN" sz="2200" smtClean="0">
                <a:latin typeface="Consolas"/>
                <a:ea typeface="宋体"/>
                <a:sym typeface="Consolas"/>
              </a:rPr>
              <a:t>="liar.wav" /&gt;</a:t>
            </a:r>
          </a:p>
          <a:p>
            <a:pPr marL="0" lvl="1" algn="l" latinLnBrk="1"/>
            <a:r>
              <a:rPr lang="en-US" altLang="zh-CN" sz="2200" smtClean="0">
                <a:latin typeface="Consolas"/>
                <a:ea typeface="宋体"/>
                <a:sym typeface="Consolas"/>
              </a:rPr>
              <a:t>     &lt;/</a:t>
            </a:r>
            <a:r>
              <a:rPr lang="en-US" altLang="zh-CN" sz="2200" smtClean="0">
                <a:solidFill>
                  <a:srgbClr val="F80000"/>
                </a:solidFill>
                <a:latin typeface="Consolas"/>
                <a:ea typeface="宋体"/>
                <a:sym typeface="Consolas"/>
              </a:rPr>
              <a:t>object</a:t>
            </a:r>
            <a:r>
              <a:rPr lang="en-US" altLang="zh-CN" sz="2200" smtClean="0">
                <a:latin typeface="Consolas"/>
                <a:ea typeface="宋体"/>
                <a:sym typeface="Consolas"/>
              </a:rPr>
              <a:t>&gt;</a:t>
            </a:r>
          </a:p>
          <a:p>
            <a:pPr>
              <a:spcBef>
                <a:spcPct val="40000"/>
              </a:spcBef>
            </a:pPr>
            <a:r>
              <a:rPr lang="en-US" altLang="zh-CN" smtClean="0"/>
              <a:t>     &lt;</a:t>
            </a:r>
            <a:r>
              <a:rPr lang="en-US" altLang="zh-CN" smtClean="0">
                <a:solidFill>
                  <a:srgbClr val="F80000"/>
                </a:solidFill>
              </a:rPr>
              <a:t>object </a:t>
            </a:r>
            <a:r>
              <a:rPr lang="en-US" altLang="zh-CN" smtClean="0">
                <a:solidFill>
                  <a:srgbClr val="0000FF"/>
                </a:solidFill>
              </a:rPr>
              <a:t>classid</a:t>
            </a:r>
            <a:r>
              <a:rPr lang="en-US" altLang="zh-CN" smtClean="0"/>
              <a:t>="clsid:22D6F312-B0F6-11D0-94AB-0080C74C7E95"&gt;</a:t>
            </a:r>
          </a:p>
          <a:p>
            <a:r>
              <a:rPr lang="en-US" altLang="zh-CN" smtClean="0"/>
              <a:t>       &lt;param name="FileName" </a:t>
            </a:r>
            <a:r>
              <a:rPr lang="en-US" altLang="zh-CN" smtClean="0">
                <a:solidFill>
                  <a:srgbClr val="0000FF"/>
                </a:solidFill>
              </a:rPr>
              <a:t>value</a:t>
            </a:r>
            <a:r>
              <a:rPr lang="en-US" altLang="zh-CN" smtClean="0"/>
              <a:t>="CIMG0364.wmv"/&gt;</a:t>
            </a:r>
          </a:p>
          <a:p>
            <a:r>
              <a:rPr lang="en-US" altLang="zh-CN" smtClean="0"/>
              <a:t>     &lt;/</a:t>
            </a:r>
            <a:r>
              <a:rPr lang="en-US" altLang="zh-CN" smtClean="0">
                <a:solidFill>
                  <a:srgbClr val="F80000"/>
                </a:solidFill>
              </a:rPr>
              <a:t>object</a:t>
            </a:r>
            <a:r>
              <a:rPr lang="en-US" altLang="zh-CN" smtClean="0"/>
              <a:t>&gt;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</a:t>
            </a:r>
            <a:endParaRPr lang="en-US" altLang="zh-CN" sz="2200" kern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5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5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5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5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071538" y="1785926"/>
            <a:ext cx="750099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&lt;object width="400" height="40" 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 </a:t>
            </a:r>
            <a:r>
              <a:rPr kumimoji="0" lang="zh-CN" altLang="zh-CN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classid="clsid:D27CDB6E-AE6D-11cf-96B8-444553540000" 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mtClean="0">
                <a:solidFill>
                  <a:schemeClr val="tx1"/>
                </a:solidFill>
              </a:rPr>
              <a:t>   </a:t>
            </a:r>
            <a:r>
              <a:rPr kumimoji="0" lang="zh-CN" altLang="zh-CN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codebase="http://download.macromedia.com /pub/shockwave/cabs/flash/swflash.cab#4,0,0,0"&gt;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mtClean="0">
                <a:solidFill>
                  <a:schemeClr val="tx1"/>
                </a:solidFill>
              </a:rPr>
              <a:t>  </a:t>
            </a:r>
            <a:r>
              <a:rPr kumimoji="0" lang="zh-CN" altLang="zh-CN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&lt;param name="SRC" value="bookmark.swf"&gt; </a:t>
            </a:r>
            <a:r>
              <a:rPr kumimoji="0" lang="en-US" altLang="zh-CN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mtClean="0">
                <a:solidFill>
                  <a:schemeClr val="tx1"/>
                </a:solidFill>
              </a:rPr>
              <a:t>   </a:t>
            </a:r>
            <a:r>
              <a:rPr kumimoji="0" lang="zh-CN" altLang="zh-CN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&lt;embed src="bookmark.swf" width="400"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mtClean="0">
                <a:solidFill>
                  <a:schemeClr val="tx1"/>
                </a:solidFill>
              </a:rPr>
              <a:t>         </a:t>
            </a:r>
            <a:r>
              <a:rPr kumimoji="0" lang="zh-CN" altLang="zh-CN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height="40"&gt;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mtClean="0">
                <a:solidFill>
                  <a:schemeClr val="tx1"/>
                </a:solidFill>
              </a:rPr>
              <a:t>   </a:t>
            </a:r>
            <a:r>
              <a:rPr kumimoji="0" lang="zh-CN" altLang="zh-CN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&lt;/embed&gt; 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&lt;/object&gt; 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mtClean="0">
              <a:solidFill>
                <a:schemeClr val="tx1"/>
              </a:solidFill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smtClean="0">
                <a:solidFill>
                  <a:schemeClr val="tx1"/>
                </a:solidFill>
              </a:rPr>
              <a:t>一般用设计软件来插入。</a:t>
            </a:r>
            <a:endParaRPr kumimoji="0" lang="zh-CN" altLang="zh-CN" sz="24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57158" y="300022"/>
            <a:ext cx="8229600" cy="9144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600" kern="0" smtClean="0">
                <a:solidFill>
                  <a:srgbClr val="0000FF"/>
                </a:solidFill>
                <a:ea typeface="黑体"/>
              </a:rPr>
              <a:t>2.10 </a:t>
            </a:r>
            <a:r>
              <a:rPr lang="zh-CN" altLang="en-US" sz="3600" kern="0" smtClean="0">
                <a:solidFill>
                  <a:srgbClr val="0000FF"/>
                </a:solidFill>
                <a:ea typeface="黑体"/>
              </a:rPr>
              <a:t>多媒体的使用</a:t>
            </a:r>
            <a:endParaRPr lang="zh-CN" altLang="en-US" sz="3600" kern="0" dirty="0">
              <a:solidFill>
                <a:srgbClr val="0000FF"/>
              </a:solidFill>
              <a:ea typeface="黑体"/>
            </a:endParaRPr>
          </a:p>
        </p:txBody>
      </p:sp>
      <p:sp>
        <p:nvSpPr>
          <p:cNvPr id="4" name="内容占位符 5"/>
          <p:cNvSpPr txBox="1">
            <a:spLocks/>
          </p:cNvSpPr>
          <p:nvPr/>
        </p:nvSpPr>
        <p:spPr>
          <a:xfrm>
            <a:off x="642910" y="1161560"/>
            <a:ext cx="8501090" cy="5039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lvl="0" indent="-342900" latinLnBrk="1">
              <a:lnSpc>
                <a:spcPct val="120000"/>
              </a:lnSpc>
              <a:spcAft>
                <a:spcPct val="10000"/>
              </a:spcAft>
            </a:pPr>
            <a:r>
              <a:rPr lang="en-US" altLang="zh-CN" sz="2400" kern="0" smtClean="0">
                <a:solidFill>
                  <a:srgbClr val="0000FF"/>
                </a:solidFill>
                <a:ea typeface="黑体"/>
              </a:rPr>
              <a:t>2.Flash</a:t>
            </a:r>
            <a:r>
              <a:rPr lang="en-US" altLang="zh-CN" sz="2200" smtClean="0">
                <a:latin typeface="Consolas"/>
                <a:ea typeface="宋体"/>
                <a:sym typeface="Consolas"/>
              </a:rPr>
              <a:t> </a:t>
            </a:r>
            <a:endParaRPr lang="en-US" altLang="zh-CN" sz="2200" kern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1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10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10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10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10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10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50"/>
                                        <p:tgtEl>
                                          <p:spTgt spid="10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10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50"/>
                                        <p:tgtEl>
                                          <p:spTgt spid="10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" grpId="0" uiExpand="1" build="p" bldLvl="2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58" y="300022"/>
            <a:ext cx="8229600" cy="9144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600" kern="0" smtClean="0">
                <a:solidFill>
                  <a:srgbClr val="0000FF"/>
                </a:solidFill>
                <a:ea typeface="黑体"/>
              </a:rPr>
              <a:t>2.11 HTML</a:t>
            </a:r>
            <a:r>
              <a:rPr lang="zh-CN" altLang="en-US" sz="3600" kern="0" smtClean="0">
                <a:solidFill>
                  <a:srgbClr val="0000FF"/>
                </a:solidFill>
                <a:ea typeface="黑体"/>
              </a:rPr>
              <a:t>与</a:t>
            </a:r>
            <a:r>
              <a:rPr lang="en-US" altLang="zh-CN" sz="3600" kern="0" smtClean="0">
                <a:solidFill>
                  <a:srgbClr val="0000FF"/>
                </a:solidFill>
                <a:ea typeface="黑体"/>
              </a:rPr>
              <a:t>XHTML</a:t>
            </a:r>
            <a:r>
              <a:rPr lang="zh-CN" altLang="en-US" sz="3600" kern="0" smtClean="0">
                <a:solidFill>
                  <a:srgbClr val="0000FF"/>
                </a:solidFill>
                <a:ea typeface="黑体"/>
              </a:rPr>
              <a:t>之间的语法差异</a:t>
            </a:r>
            <a:endParaRPr lang="zh-CN" altLang="en-US" sz="3600" kern="0" dirty="0">
              <a:solidFill>
                <a:srgbClr val="0000FF"/>
              </a:solidFill>
              <a:ea typeface="黑体"/>
            </a:endParaRPr>
          </a:p>
        </p:txBody>
      </p:sp>
      <p:sp>
        <p:nvSpPr>
          <p:cNvPr id="8" name="内容占位符 5"/>
          <p:cNvSpPr txBox="1">
            <a:spLocks/>
          </p:cNvSpPr>
          <p:nvPr/>
        </p:nvSpPr>
        <p:spPr>
          <a:xfrm>
            <a:off x="642910" y="1161560"/>
            <a:ext cx="9257682" cy="576465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lvl="0" indent="-342900" latinLnBrk="1">
              <a:lnSpc>
                <a:spcPct val="120000"/>
              </a:lnSpc>
              <a:buFont typeface="Wingdings" pitchFamily="2" charset="2"/>
              <a:buChar char="n"/>
            </a:pPr>
            <a:r>
              <a:rPr lang="en-US" altLang="zh-CN" sz="2400" kern="0" smtClean="0">
                <a:solidFill>
                  <a:schemeClr val="tx1"/>
                </a:solidFill>
              </a:rPr>
              <a:t>XHTML</a:t>
            </a:r>
            <a:r>
              <a:rPr lang="zh-CN" altLang="en-US" sz="2400" kern="0" smtClean="0">
                <a:solidFill>
                  <a:schemeClr val="tx1"/>
                </a:solidFill>
              </a:rPr>
              <a:t>的标签与属性名称必须用小写字母</a:t>
            </a:r>
            <a:endParaRPr lang="en-US" altLang="zh-CN" sz="2400" kern="0" smtClean="0">
              <a:solidFill>
                <a:schemeClr val="tx1"/>
              </a:solidFill>
            </a:endParaRPr>
          </a:p>
          <a:p>
            <a:pPr marL="800100" lvl="1" indent="-342900" algn="l" latinLnBrk="1">
              <a:spcAft>
                <a:spcPct val="10000"/>
              </a:spcAft>
              <a:buFont typeface="Wingdings" pitchFamily="2" charset="2"/>
              <a:buChar char="p"/>
            </a:pP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在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HTML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中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&lt;form&gt;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与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&lt;FORM&gt;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是一样的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  <a:p>
            <a:pPr marL="342900" lvl="0" indent="-342900" latinLnBrk="1">
              <a:lnSpc>
                <a:spcPct val="120000"/>
              </a:lnSpc>
              <a:buFont typeface="Wingdings" pitchFamily="2" charset="2"/>
              <a:buChar char="n"/>
            </a:pPr>
            <a:r>
              <a:rPr lang="en-US" altLang="zh-CN" sz="2400" kern="0" smtClean="0">
                <a:solidFill>
                  <a:schemeClr val="tx1"/>
                </a:solidFill>
              </a:rPr>
              <a:t>XHTML</a:t>
            </a:r>
            <a:r>
              <a:rPr lang="zh-CN" altLang="en-US" sz="2400" kern="0" smtClean="0">
                <a:solidFill>
                  <a:schemeClr val="tx1"/>
                </a:solidFill>
              </a:rPr>
              <a:t>元素必须结束标签</a:t>
            </a:r>
            <a:endParaRPr lang="en-US" altLang="zh-CN" sz="2400" kern="0" smtClean="0">
              <a:solidFill>
                <a:schemeClr val="tx1"/>
              </a:solidFill>
            </a:endParaRPr>
          </a:p>
          <a:p>
            <a:pPr marL="800100" lvl="1" indent="-342900" algn="l" latinLnBrk="1">
              <a:spcAft>
                <a:spcPct val="10000"/>
              </a:spcAft>
              <a:buFont typeface="Wingdings" pitchFamily="2" charset="2"/>
              <a:buChar char="p"/>
            </a:pP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在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HTML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中以下语句是正确的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  <a:p>
            <a:pPr marL="800100" lvl="1" indent="-342900" algn="l" latinLnBrk="1">
              <a:spcAft>
                <a:spcPct val="10000"/>
              </a:spcAft>
            </a:pP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&lt;p&gt;This is an apple. &lt;p&gt;That is an egg.</a:t>
            </a:r>
          </a:p>
          <a:p>
            <a:pPr marL="342900" lvl="0" indent="-342900" latinLnBrk="1">
              <a:lnSpc>
                <a:spcPct val="120000"/>
              </a:lnSpc>
              <a:buFont typeface="Wingdings" pitchFamily="2" charset="2"/>
              <a:buChar char="n"/>
            </a:pPr>
            <a:r>
              <a:rPr lang="en-US" altLang="zh-CN" sz="2400" kern="0" smtClean="0">
                <a:solidFill>
                  <a:schemeClr val="tx1"/>
                </a:solidFill>
              </a:rPr>
              <a:t>XHTML</a:t>
            </a:r>
            <a:r>
              <a:rPr lang="zh-CN" altLang="en-US" sz="2400" kern="0" smtClean="0">
                <a:solidFill>
                  <a:schemeClr val="tx1"/>
                </a:solidFill>
              </a:rPr>
              <a:t>的属性值必须加引号</a:t>
            </a:r>
            <a:endParaRPr lang="en-US" altLang="zh-CN" sz="2400" kern="0" smtClean="0">
              <a:solidFill>
                <a:schemeClr val="tx1"/>
              </a:solidFill>
            </a:endParaRPr>
          </a:p>
          <a:p>
            <a:pPr marL="800100" lvl="1" indent="-342900" algn="l" latinLnBrk="1">
              <a:spcAft>
                <a:spcPct val="10000"/>
              </a:spcAft>
              <a:buFont typeface="Wingdings" pitchFamily="2" charset="2"/>
              <a:buChar char="p"/>
            </a:pP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在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HTML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中以下语句是正确的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  <a:p>
            <a:pPr marL="800100" lvl="1" indent="-342900" algn="l" latinLnBrk="1">
              <a:spcAft>
                <a:spcPct val="10000"/>
              </a:spcAft>
            </a:pP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&lt;input type="text" /&gt;</a:t>
            </a:r>
          </a:p>
          <a:p>
            <a:pPr marL="342900" lvl="0" indent="-342900" latinLnBrk="1">
              <a:lnSpc>
                <a:spcPct val="120000"/>
              </a:lnSpc>
              <a:buFont typeface="Wingdings" pitchFamily="2" charset="2"/>
              <a:buChar char="n"/>
            </a:pPr>
            <a:r>
              <a:rPr lang="en-US" altLang="zh-CN" sz="2400" kern="0" smtClean="0">
                <a:solidFill>
                  <a:schemeClr val="tx1"/>
                </a:solidFill>
              </a:rPr>
              <a:t>XHTML</a:t>
            </a:r>
            <a:r>
              <a:rPr lang="zh-CN" altLang="en-US" sz="2400" kern="0" smtClean="0">
                <a:solidFill>
                  <a:schemeClr val="tx1"/>
                </a:solidFill>
              </a:rPr>
              <a:t>必须显式定义属性值</a:t>
            </a:r>
            <a:endParaRPr lang="en-US" altLang="zh-CN" sz="2400" kern="0" smtClean="0">
              <a:solidFill>
                <a:schemeClr val="tx1"/>
              </a:solidFill>
            </a:endParaRPr>
          </a:p>
          <a:p>
            <a:pPr marL="800100" lvl="1" indent="-342900" algn="l" latinLnBrk="1">
              <a:spcAft>
                <a:spcPct val="10000"/>
              </a:spcAft>
              <a:buFont typeface="Wingdings" pitchFamily="2" charset="2"/>
              <a:buChar char="p"/>
            </a:pP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在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HTML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中以下语句是正确的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  <a:p>
            <a:pPr marL="800100" lvl="1" indent="-342900" algn="l" latinLnBrk="1">
              <a:spcAft>
                <a:spcPct val="10000"/>
              </a:spcAft>
            </a:pP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&lt;select multiple&gt;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改为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&lt;select multiple="mutiple"&gt;</a:t>
            </a:r>
          </a:p>
          <a:p>
            <a:pPr marL="342900" lvl="0" indent="-342900" latinLnBrk="1">
              <a:lnSpc>
                <a:spcPct val="120000"/>
              </a:lnSpc>
              <a:buFont typeface="Wingdings" pitchFamily="2" charset="2"/>
              <a:buChar char="n"/>
            </a:pPr>
            <a:r>
              <a:rPr lang="en-US" altLang="zh-CN" sz="2400" kern="0" smtClean="0">
                <a:solidFill>
                  <a:schemeClr val="tx1"/>
                </a:solidFill>
              </a:rPr>
              <a:t>XHTML</a:t>
            </a:r>
            <a:r>
              <a:rPr lang="zh-CN" altLang="en-US" sz="2400" kern="0" smtClean="0">
                <a:solidFill>
                  <a:schemeClr val="tx1"/>
                </a:solidFill>
              </a:rPr>
              <a:t>必须正确元素嵌套</a:t>
            </a:r>
            <a:r>
              <a:rPr lang="en-US" altLang="zh-CN" sz="2400" kern="0" smtClean="0">
                <a:solidFill>
                  <a:schemeClr val="tx1"/>
                </a:solidFill>
              </a:rPr>
              <a:t>p77</a:t>
            </a:r>
            <a:endParaRPr lang="en-US" altLang="zh-CN" sz="2400" kern="0">
              <a:solidFill>
                <a:schemeClr val="tx1"/>
              </a:solidFill>
            </a:endParaRPr>
          </a:p>
          <a:p>
            <a:pPr marL="342900" lvl="0" indent="-342900" latinLnBrk="1">
              <a:lnSpc>
                <a:spcPct val="120000"/>
              </a:lnSpc>
              <a:buFont typeface="Wingdings" pitchFamily="2" charset="2"/>
              <a:buChar char="n"/>
            </a:pPr>
            <a:r>
              <a:rPr lang="en-US" altLang="zh-CN" sz="2400" kern="0" smtClean="0">
                <a:solidFill>
                  <a:schemeClr val="tx1"/>
                </a:solidFill>
              </a:rPr>
              <a:t>XHTML</a:t>
            </a:r>
            <a:r>
              <a:rPr lang="zh-CN" altLang="en-US" sz="2400" kern="0" smtClean="0">
                <a:solidFill>
                  <a:schemeClr val="tx1"/>
                </a:solidFill>
              </a:rPr>
              <a:t>的元素必须正确地嵌套</a:t>
            </a:r>
            <a:endParaRPr lang="en-US" altLang="zh-CN" sz="2400" kern="0" smtClean="0">
              <a:solidFill>
                <a:schemeClr val="tx1"/>
              </a:solidFill>
            </a:endParaRPr>
          </a:p>
          <a:p>
            <a:pPr marL="800100" lvl="1" indent="-342900" algn="l" latinLnBrk="1">
              <a:lnSpc>
                <a:spcPct val="120000"/>
              </a:lnSpc>
              <a:spcAft>
                <a:spcPct val="10000"/>
              </a:spcAft>
              <a:buFont typeface="Wingdings" pitchFamily="2" charset="2"/>
              <a:buChar char="p"/>
            </a:pP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要学会用工具验证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XHTML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文件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5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5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5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25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5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25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2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58" y="300022"/>
            <a:ext cx="8229600" cy="9144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600" kern="0" smtClean="0">
                <a:solidFill>
                  <a:srgbClr val="0000FF"/>
                </a:solidFill>
                <a:ea typeface="黑体"/>
              </a:rPr>
              <a:t>3.1 Web</a:t>
            </a:r>
            <a:r>
              <a:rPr lang="zh-CN" altLang="en-US" sz="3600" kern="0" smtClean="0">
                <a:solidFill>
                  <a:srgbClr val="0000FF"/>
                </a:solidFill>
                <a:ea typeface="黑体"/>
              </a:rPr>
              <a:t>服务器安装</a:t>
            </a:r>
            <a:endParaRPr lang="zh-CN" altLang="en-US" sz="3600" kern="0" dirty="0">
              <a:solidFill>
                <a:srgbClr val="0000FF"/>
              </a:solidFill>
              <a:ea typeface="黑体"/>
            </a:endParaRPr>
          </a:p>
        </p:txBody>
      </p:sp>
      <p:sp>
        <p:nvSpPr>
          <p:cNvPr id="8" name="内容占位符 5"/>
          <p:cNvSpPr txBox="1">
            <a:spLocks/>
          </p:cNvSpPr>
          <p:nvPr/>
        </p:nvSpPr>
        <p:spPr>
          <a:xfrm>
            <a:off x="642910" y="1161560"/>
            <a:ext cx="8501090" cy="273921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lvl="0" indent="-342900" latinLnBrk="1">
              <a:lnSpc>
                <a:spcPct val="120000"/>
              </a:lnSpc>
              <a:spcAft>
                <a:spcPct val="10000"/>
              </a:spcAft>
            </a:pPr>
            <a:r>
              <a:rPr lang="en-US" altLang="zh-CN" sz="2400" kern="0" smtClean="0">
                <a:solidFill>
                  <a:srgbClr val="0000FF"/>
                </a:solidFill>
                <a:ea typeface="黑体"/>
              </a:rPr>
              <a:t>1.IIS(Internet Information Sever)</a:t>
            </a:r>
          </a:p>
          <a:p>
            <a:pPr marL="742950" lvl="1" indent="-382588" algn="l" latinLnBrk="1">
              <a:buFont typeface="Wingdings" pitchFamily="2" charset="2"/>
              <a:buChar char="p"/>
            </a:pP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Windows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平台提供，支持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ASP.NET</a:t>
            </a:r>
          </a:p>
          <a:p>
            <a:pPr marL="742950" lvl="1" indent="-382588" algn="l" latinLnBrk="1">
              <a:spcBef>
                <a:spcPct val="10000"/>
              </a:spcBef>
              <a:buFont typeface="Wingdings" pitchFamily="2" charset="2"/>
              <a:buChar char="p"/>
            </a:pP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在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Windows XP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的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"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管理工具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"-&gt;"Internet 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信息服务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"</a:t>
            </a:r>
            <a:b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</a:b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(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没有则通过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"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添加删除程序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"-&gt;"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添加删除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Windows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组件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")</a:t>
            </a:r>
          </a:p>
          <a:p>
            <a:pPr marL="742950" lvl="1" indent="-382588" algn="l" latinLnBrk="1">
              <a:spcBef>
                <a:spcPct val="10000"/>
              </a:spcBef>
              <a:buFont typeface="Wingdings" pitchFamily="2" charset="2"/>
              <a:buChar char="p"/>
            </a:pP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默认根站点目录在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"C:\Inetpub\wwwroot"</a:t>
            </a:r>
          </a:p>
          <a:p>
            <a:pPr marL="742950" lvl="1" indent="-382588" algn="l" latinLnBrk="1">
              <a:spcBef>
                <a:spcPct val="10000"/>
              </a:spcBef>
              <a:buFont typeface="Wingdings" pitchFamily="2" charset="2"/>
              <a:buChar char="p"/>
            </a:pP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可以建立虚拟目录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  <a:p>
            <a:pPr marL="742950" lvl="1" indent="-382588" algn="l" latinLnBrk="1">
              <a:spcBef>
                <a:spcPct val="10000"/>
              </a:spcBef>
              <a:buFont typeface="Wingdings" pitchFamily="2" charset="2"/>
              <a:buChar char="p"/>
            </a:pP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本地调试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http://127.0.0.1/xxx.html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4876" y="3993786"/>
            <a:ext cx="4271990" cy="279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3953100"/>
            <a:ext cx="4214810" cy="2833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58" y="300022"/>
            <a:ext cx="8229600" cy="9144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600" kern="0" smtClean="0">
                <a:solidFill>
                  <a:srgbClr val="0000FF"/>
                </a:solidFill>
                <a:ea typeface="黑体"/>
              </a:rPr>
              <a:t>3.1 Web</a:t>
            </a:r>
            <a:r>
              <a:rPr lang="zh-CN" altLang="en-US" sz="3600" kern="0" smtClean="0">
                <a:solidFill>
                  <a:srgbClr val="0000FF"/>
                </a:solidFill>
                <a:ea typeface="黑体"/>
              </a:rPr>
              <a:t>服务器安装</a:t>
            </a:r>
            <a:endParaRPr lang="zh-CN" altLang="en-US" sz="3600" kern="0" dirty="0">
              <a:solidFill>
                <a:srgbClr val="0000FF"/>
              </a:solidFill>
              <a:ea typeface="黑体"/>
            </a:endParaRPr>
          </a:p>
        </p:txBody>
      </p:sp>
      <p:sp>
        <p:nvSpPr>
          <p:cNvPr id="8" name="内容占位符 5"/>
          <p:cNvSpPr txBox="1">
            <a:spLocks/>
          </p:cNvSpPr>
          <p:nvPr/>
        </p:nvSpPr>
        <p:spPr>
          <a:xfrm>
            <a:off x="642910" y="1161560"/>
            <a:ext cx="8501090" cy="307776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lvl="0" indent="-342900" latinLnBrk="1">
              <a:lnSpc>
                <a:spcPct val="120000"/>
              </a:lnSpc>
              <a:spcAft>
                <a:spcPct val="10000"/>
              </a:spcAft>
            </a:pPr>
            <a:r>
              <a:rPr lang="en-US" altLang="zh-CN" sz="2400" kern="0" smtClean="0">
                <a:solidFill>
                  <a:srgbClr val="0000FF"/>
                </a:solidFill>
                <a:ea typeface="黑体"/>
              </a:rPr>
              <a:t>2.Apache</a:t>
            </a:r>
          </a:p>
          <a:p>
            <a:pPr marL="742950" lvl="1" indent="-382588" algn="l" latinLnBrk="1">
              <a:buFont typeface="Wingdings" pitchFamily="2" charset="2"/>
              <a:buChar char="p"/>
            </a:pP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Windows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与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Linux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平台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  <a:p>
            <a:pPr marL="742950" lvl="1" indent="-382588" algn="l" latinLnBrk="1">
              <a:buFont typeface="Wingdings" pitchFamily="2" charset="2"/>
              <a:buChar char="p"/>
            </a:pP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在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  <a:hlinkClick r:id="rId3"/>
              </a:rPr>
              <a:t>http://www.apache.org/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下载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  <a:p>
            <a:pPr marL="742950" lvl="1" indent="-382588" algn="l" latinLnBrk="1">
              <a:spcBef>
                <a:spcPct val="10000"/>
              </a:spcBef>
              <a:buFont typeface="Wingdings" pitchFamily="2" charset="2"/>
              <a:buChar char="p"/>
            </a:pP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默认站点根目录在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"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安装目录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\htdocs"</a:t>
            </a:r>
          </a:p>
          <a:p>
            <a:pPr marL="742950" lvl="1" indent="-382588" algn="l" latinLnBrk="1">
              <a:spcBef>
                <a:spcPct val="10000"/>
              </a:spcBef>
              <a:buFont typeface="Wingdings" pitchFamily="2" charset="2"/>
              <a:buChar char="p"/>
            </a:pP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配置文件在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"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安装目录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\conf\httpd.conf"</a:t>
            </a:r>
          </a:p>
          <a:p>
            <a:pPr marL="1071563" lvl="2" indent="-254000" algn="l" latinLnBrk="1">
              <a:spcBef>
                <a:spcPct val="10000"/>
              </a:spcBef>
              <a:buFont typeface="Consolas" pitchFamily="49" charset="0"/>
              <a:buChar char="—"/>
            </a:pP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设置站点根目录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"DocumentRoot"</a:t>
            </a:r>
          </a:p>
          <a:p>
            <a:pPr marL="1071563" lvl="2" indent="-254000" algn="l" latinLnBrk="1">
              <a:spcBef>
                <a:spcPct val="10000"/>
              </a:spcBef>
              <a:buFont typeface="Consolas" pitchFamily="49" charset="0"/>
              <a:buChar char="—"/>
            </a:pP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设置虚拟目录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"alias"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与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"&lt;Directory&gt;"</a:t>
            </a:r>
          </a:p>
          <a:p>
            <a:pPr marL="742950" lvl="1" indent="-382588" algn="l" latinLnBrk="1">
              <a:buFont typeface="Wingdings" pitchFamily="2" charset="2"/>
              <a:buChar char="p"/>
            </a:pP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1232" y="3929066"/>
            <a:ext cx="4272206" cy="2719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11352" y="3929066"/>
            <a:ext cx="4132680" cy="2739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58" y="300022"/>
            <a:ext cx="8229600" cy="9144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600" kern="0" smtClean="0">
                <a:solidFill>
                  <a:srgbClr val="0000FF"/>
                </a:solidFill>
                <a:ea typeface="黑体"/>
              </a:rPr>
              <a:t>3.2 </a:t>
            </a:r>
            <a:r>
              <a:rPr lang="zh-CN" altLang="en-US" sz="3600" kern="0" smtClean="0">
                <a:solidFill>
                  <a:srgbClr val="0000FF"/>
                </a:solidFill>
                <a:ea typeface="黑体"/>
              </a:rPr>
              <a:t>网页优化</a:t>
            </a:r>
            <a:endParaRPr lang="zh-CN" altLang="en-US" sz="3600" kern="0" dirty="0">
              <a:solidFill>
                <a:srgbClr val="0000FF"/>
              </a:solidFill>
              <a:ea typeface="黑体"/>
            </a:endParaRPr>
          </a:p>
        </p:txBody>
      </p:sp>
      <p:sp>
        <p:nvSpPr>
          <p:cNvPr id="8" name="内容占位符 5"/>
          <p:cNvSpPr txBox="1">
            <a:spLocks/>
          </p:cNvSpPr>
          <p:nvPr/>
        </p:nvSpPr>
        <p:spPr>
          <a:xfrm>
            <a:off x="642910" y="1161560"/>
            <a:ext cx="7858180" cy="317317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indent="-342900" latinLnBrk="1">
              <a:lnSpc>
                <a:spcPct val="120000"/>
              </a:lnSpc>
              <a:spcAft>
                <a:spcPct val="10000"/>
              </a:spcAft>
              <a:buFont typeface="Wingdings" pitchFamily="2" charset="2"/>
              <a:buChar char="n"/>
            </a:pPr>
            <a:r>
              <a:rPr lang="zh-CN" altLang="en-US" kern="0" smtClean="0">
                <a:solidFill>
                  <a:srgbClr val="0000FF"/>
                </a:solidFill>
                <a:ea typeface="黑体"/>
              </a:rPr>
              <a:t>当网页工程调试完毕</a:t>
            </a:r>
            <a:r>
              <a:rPr lang="en-US" altLang="zh-CN" kern="0" smtClean="0">
                <a:solidFill>
                  <a:srgbClr val="0000FF"/>
                </a:solidFill>
                <a:ea typeface="黑体"/>
              </a:rPr>
              <a:t>, </a:t>
            </a:r>
            <a:r>
              <a:rPr lang="zh-CN" altLang="en-US" kern="0" smtClean="0">
                <a:solidFill>
                  <a:srgbClr val="0000FF"/>
                </a:solidFill>
                <a:ea typeface="黑体"/>
              </a:rPr>
              <a:t>就需要考虑</a:t>
            </a:r>
            <a:r>
              <a:rPr lang="zh-CN" altLang="en-US" smtClean="0">
                <a:solidFill>
                  <a:srgbClr val="0000FF"/>
                </a:solidFill>
                <a:ea typeface="黑体"/>
              </a:rPr>
              <a:t>优化网页源码，加速网页浏览</a:t>
            </a:r>
          </a:p>
          <a:p>
            <a:pPr marL="742950" lvl="1" indent="-382588" algn="l" latinLnBrk="1">
              <a:spcBef>
                <a:spcPct val="10000"/>
              </a:spcBef>
              <a:buFont typeface="Wingdings" pitchFamily="2" charset="2"/>
              <a:buChar char="p"/>
            </a:pP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CSS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的压缩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  <a:p>
            <a:pPr marL="742950" lvl="1" indent="-382588" algn="l" latinLnBrk="1">
              <a:spcBef>
                <a:spcPct val="10000"/>
              </a:spcBef>
              <a:buFont typeface="Wingdings" pitchFamily="2" charset="2"/>
              <a:buChar char="p"/>
            </a:pP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JavaScript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的压缩与位置摆放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  <a:p>
            <a:pPr marL="742950" lvl="1" indent="-382588" algn="l" latinLnBrk="1">
              <a:spcBef>
                <a:spcPct val="10000"/>
              </a:spcBef>
              <a:buFont typeface="Wingdings" pitchFamily="2" charset="2"/>
              <a:buChar char="p"/>
            </a:pP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图片的压缩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  <a:p>
            <a:pPr marL="742950" lvl="1" indent="-382588" algn="l" latinLnBrk="1">
              <a:spcBef>
                <a:spcPct val="10000"/>
              </a:spcBef>
              <a:buFont typeface="Wingdings" pitchFamily="2" charset="2"/>
              <a:buChar char="p"/>
            </a:pP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网页源码的压缩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  <a:p>
            <a:pPr marL="742950" lvl="1" indent="-382588" algn="l" latinLnBrk="1">
              <a:spcBef>
                <a:spcPct val="10000"/>
              </a:spcBef>
              <a:buFont typeface="Wingdings" pitchFamily="2" charset="2"/>
              <a:buChar char="p"/>
            </a:pP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Web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服务器开启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gzip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开关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  <a:p>
            <a:pPr marL="742950" lvl="1" indent="-382588" algn="l" latinLnBrk="1">
              <a:spcBef>
                <a:spcPct val="10000"/>
              </a:spcBef>
              <a:buFont typeface="Wingdings" pitchFamily="2" charset="2"/>
              <a:buChar char="p"/>
            </a:pPr>
            <a:r>
              <a:rPr lang="en-US" altLang="zh-CN" sz="2000" smtClean="0">
                <a:latin typeface="Consolas"/>
                <a:ea typeface="宋体"/>
                <a:sym typeface="Consolas"/>
              </a:rPr>
              <a:t>&lt;%@ page trimDirectiveWhitespaces="true" %&gt; </a:t>
            </a:r>
            <a:endParaRPr lang="en-US" altLang="zh-CN" sz="20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57158" y="300022"/>
            <a:ext cx="8229600" cy="9144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600" kern="0" smtClean="0">
                <a:solidFill>
                  <a:srgbClr val="0000FF"/>
                </a:solidFill>
                <a:ea typeface="黑体"/>
              </a:rPr>
              <a:t>4 HTML5</a:t>
            </a:r>
            <a:r>
              <a:rPr sz="3600" kern="0" smtClean="0">
                <a:solidFill>
                  <a:srgbClr val="0000FF"/>
                </a:solidFill>
                <a:ea typeface="黑体"/>
              </a:rPr>
              <a:t>简介</a:t>
            </a:r>
            <a:endParaRPr lang="zh-CN" altLang="en-US" sz="3600" kern="0" dirty="0">
              <a:solidFill>
                <a:srgbClr val="0000FF"/>
              </a:solidFill>
              <a:ea typeface="黑体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1406841"/>
            <a:ext cx="8001056" cy="4345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ct val="10000"/>
              </a:spcAft>
            </a:pPr>
            <a:r>
              <a:rPr lang="en-US" altLang="zh-CN" sz="2800" smtClean="0">
                <a:solidFill>
                  <a:srgbClr val="0000FF"/>
                </a:solidFill>
                <a:ea typeface="黑体"/>
              </a:rPr>
              <a:t>H</a:t>
            </a:r>
            <a:r>
              <a:rPr lang="en-US" sz="2800" smtClean="0">
                <a:solidFill>
                  <a:srgbClr val="0000FF"/>
                </a:solidFill>
                <a:ea typeface="黑体"/>
              </a:rPr>
              <a:t>TML5 </a:t>
            </a:r>
            <a:r>
              <a:rPr sz="2800" smtClean="0">
                <a:solidFill>
                  <a:srgbClr val="0000FF"/>
                </a:solidFill>
                <a:ea typeface="黑体"/>
              </a:rPr>
              <a:t>中的一些新特性</a:t>
            </a:r>
          </a:p>
          <a:p>
            <a:pPr marL="365125" indent="-365125">
              <a:lnSpc>
                <a:spcPct val="120000"/>
              </a:lnSpc>
              <a:spcAft>
                <a:spcPct val="10000"/>
              </a:spcAft>
              <a:buFont typeface="Wingdings" pitchFamily="2" charset="2"/>
              <a:buChar char="u"/>
            </a:pPr>
            <a:r>
              <a:rPr sz="2400" smtClean="0"/>
              <a:t>用于绘画的 </a:t>
            </a:r>
            <a:r>
              <a:rPr lang="en-US" sz="2400" smtClean="0"/>
              <a:t>canvas </a:t>
            </a:r>
            <a:r>
              <a:rPr sz="2400" smtClean="0"/>
              <a:t>元素</a:t>
            </a:r>
          </a:p>
          <a:p>
            <a:pPr marL="365125" indent="-365125">
              <a:lnSpc>
                <a:spcPct val="120000"/>
              </a:lnSpc>
              <a:spcAft>
                <a:spcPct val="10000"/>
              </a:spcAft>
              <a:buFont typeface="Wingdings" pitchFamily="2" charset="2"/>
              <a:buChar char="u"/>
            </a:pPr>
            <a:r>
              <a:rPr sz="2400" smtClean="0"/>
              <a:t>用于媒介回放的 </a:t>
            </a:r>
            <a:r>
              <a:rPr lang="en-US" sz="2400" smtClean="0"/>
              <a:t>video </a:t>
            </a:r>
            <a:r>
              <a:rPr sz="2400" smtClean="0"/>
              <a:t>和 </a:t>
            </a:r>
            <a:r>
              <a:rPr lang="en-US" sz="2400" smtClean="0"/>
              <a:t>audio </a:t>
            </a:r>
            <a:r>
              <a:rPr sz="2400" smtClean="0"/>
              <a:t>元素</a:t>
            </a:r>
          </a:p>
          <a:p>
            <a:pPr marL="365125" indent="-365125">
              <a:lnSpc>
                <a:spcPct val="120000"/>
              </a:lnSpc>
              <a:spcAft>
                <a:spcPct val="10000"/>
              </a:spcAft>
              <a:buFont typeface="Wingdings" pitchFamily="2" charset="2"/>
              <a:buChar char="u"/>
            </a:pPr>
            <a:r>
              <a:rPr sz="2400" smtClean="0"/>
              <a:t>对本地离线存储的更好的支持</a:t>
            </a:r>
          </a:p>
          <a:p>
            <a:pPr marL="365125" indent="-365125">
              <a:lnSpc>
                <a:spcPct val="120000"/>
              </a:lnSpc>
              <a:spcAft>
                <a:spcPct val="10000"/>
              </a:spcAft>
              <a:buFont typeface="Wingdings" pitchFamily="2" charset="2"/>
              <a:buChar char="u"/>
            </a:pPr>
            <a:r>
              <a:rPr sz="2400" smtClean="0"/>
              <a:t>新的特殊内容元素</a:t>
            </a:r>
            <a:r>
              <a:rPr lang="en-US" sz="2400" smtClean="0"/>
              <a:t/>
            </a:r>
            <a:br>
              <a:rPr lang="en-US" sz="2400" smtClean="0"/>
            </a:br>
            <a:r>
              <a:rPr sz="2400" smtClean="0"/>
              <a:t>如 </a:t>
            </a:r>
            <a:r>
              <a:rPr lang="en-US" sz="2400" smtClean="0"/>
              <a:t>article、footer、header、nav、section</a:t>
            </a:r>
          </a:p>
          <a:p>
            <a:pPr marL="365125" indent="-365125">
              <a:lnSpc>
                <a:spcPct val="120000"/>
              </a:lnSpc>
              <a:spcAft>
                <a:spcPct val="10000"/>
              </a:spcAft>
              <a:buFont typeface="Wingdings" pitchFamily="2" charset="2"/>
              <a:buChar char="u"/>
            </a:pPr>
            <a:r>
              <a:rPr sz="2400" smtClean="0"/>
              <a:t>新的表单控件，</a:t>
            </a:r>
            <a:r>
              <a:rPr lang="en-US" sz="2400" smtClean="0"/>
              <a:t/>
            </a:r>
            <a:br>
              <a:rPr lang="en-US" sz="2400" smtClean="0"/>
            </a:br>
            <a:r>
              <a:rPr sz="2400" smtClean="0"/>
              <a:t>如 </a:t>
            </a:r>
            <a:r>
              <a:rPr lang="en-US" sz="2400" smtClean="0"/>
              <a:t>calendar、date、time、email、url、search</a:t>
            </a:r>
          </a:p>
          <a:p>
            <a:pPr>
              <a:lnSpc>
                <a:spcPct val="120000"/>
              </a:lnSpc>
              <a:spcAft>
                <a:spcPct val="10000"/>
              </a:spcAft>
            </a:pPr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85786" y="1142984"/>
            <a:ext cx="7500990" cy="2825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1325" indent="-441325">
              <a:lnSpc>
                <a:spcPct val="120000"/>
              </a:lnSpc>
              <a:spcAft>
                <a:spcPct val="10000"/>
              </a:spcAft>
              <a:buFont typeface="Wingdings" pitchFamily="2" charset="2"/>
              <a:buChar char="u"/>
            </a:pPr>
            <a:r>
              <a:rPr lang="en-US" altLang="zh-CN" sz="2400" smtClean="0"/>
              <a:t>Web</a:t>
            </a:r>
            <a:r>
              <a:rPr sz="2400" smtClean="0"/>
              <a:t>上的视频直到现在，仍然不存在一项旨在网页上显示视频的标准。</a:t>
            </a:r>
          </a:p>
          <a:p>
            <a:pPr marL="441325" indent="-441325">
              <a:lnSpc>
                <a:spcPct val="120000"/>
              </a:lnSpc>
              <a:spcAft>
                <a:spcPct val="10000"/>
              </a:spcAft>
              <a:buFont typeface="Wingdings" pitchFamily="2" charset="2"/>
              <a:buChar char="u"/>
            </a:pPr>
            <a:r>
              <a:rPr sz="2400" smtClean="0"/>
              <a:t>大多数视频是通过插件</a:t>
            </a:r>
            <a:r>
              <a:rPr lang="en-US" sz="2400" smtClean="0"/>
              <a:t>(</a:t>
            </a:r>
            <a:r>
              <a:rPr sz="2400" smtClean="0"/>
              <a:t>比如</a:t>
            </a:r>
            <a:r>
              <a:rPr lang="en-US" altLang="zh-CN" sz="2400" smtClean="0"/>
              <a:t>Flash)</a:t>
            </a:r>
            <a:r>
              <a:rPr sz="2400" smtClean="0"/>
              <a:t>来显示的。并非所有浏览器都拥有同样的插件。</a:t>
            </a:r>
          </a:p>
          <a:p>
            <a:pPr marL="441325" indent="-441325">
              <a:lnSpc>
                <a:spcPct val="120000"/>
              </a:lnSpc>
              <a:spcAft>
                <a:spcPct val="10000"/>
              </a:spcAft>
              <a:buFont typeface="Wingdings" pitchFamily="2" charset="2"/>
              <a:buChar char="u"/>
            </a:pPr>
            <a:r>
              <a:rPr lang="en-US" altLang="zh-CN" sz="2400" smtClean="0"/>
              <a:t>HTML5 </a:t>
            </a:r>
            <a:r>
              <a:rPr sz="2400" smtClean="0"/>
              <a:t>规定了一种通过</a:t>
            </a:r>
            <a:r>
              <a:rPr lang="en-US" altLang="zh-CN" sz="2400" smtClean="0"/>
              <a:t>video</a:t>
            </a:r>
            <a:r>
              <a:rPr sz="2400" smtClean="0"/>
              <a:t>元素来包含视频的标准方法。</a:t>
            </a:r>
            <a:endParaRPr lang="zh-CN" altLang="en-US" sz="240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57158" y="300022"/>
            <a:ext cx="8229600" cy="9144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600" kern="0" smtClean="0">
                <a:solidFill>
                  <a:srgbClr val="0000FF"/>
                </a:solidFill>
                <a:ea typeface="黑体"/>
              </a:rPr>
              <a:t>4.1 HTML5</a:t>
            </a:r>
            <a:r>
              <a:rPr sz="3600" kern="0" smtClean="0">
                <a:solidFill>
                  <a:srgbClr val="0000FF"/>
                </a:solidFill>
                <a:ea typeface="黑体"/>
              </a:rPr>
              <a:t>视频与音频</a:t>
            </a:r>
            <a:endParaRPr sz="3600" kern="0" dirty="0">
              <a:solidFill>
                <a:srgbClr val="0000FF"/>
              </a:solidFill>
              <a:ea typeface="黑体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16971" y="3967467"/>
            <a:ext cx="42979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mtClean="0">
                <a:solidFill>
                  <a:srgbClr val="0000FF"/>
                </a:solidFill>
                <a:ea typeface="黑体"/>
              </a:rPr>
              <a:t>video </a:t>
            </a:r>
            <a:r>
              <a:rPr sz="2400" smtClean="0">
                <a:solidFill>
                  <a:srgbClr val="0000FF"/>
                </a:solidFill>
                <a:ea typeface="黑体"/>
              </a:rPr>
              <a:t>元素支持三种视频格式</a:t>
            </a:r>
            <a:endParaRPr lang="zh-CN" altLang="en-US" sz="2400">
              <a:solidFill>
                <a:srgbClr val="0000FF"/>
              </a:solidFill>
              <a:ea typeface="黑体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955982"/>
              </p:ext>
            </p:extLst>
          </p:nvPr>
        </p:nvGraphicFramePr>
        <p:xfrm>
          <a:off x="928662" y="4498042"/>
          <a:ext cx="7809890" cy="1717040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1273978"/>
                <a:gridCol w="1273978"/>
                <a:gridCol w="1440000"/>
                <a:gridCol w="1273978"/>
                <a:gridCol w="1273978"/>
                <a:gridCol w="1273978"/>
              </a:tblGrid>
              <a:tr h="216000">
                <a:tc>
                  <a:txBody>
                    <a:bodyPr/>
                    <a:lstStyle/>
                    <a:p>
                      <a:r>
                        <a:rPr lang="zh-CN" altLang="en-US" sz="2400" b="1">
                          <a:latin typeface="Consolas"/>
                          <a:ea typeface="宋体"/>
                          <a:sym typeface="Consolas"/>
                        </a:rPr>
                        <a:t>格式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Consolas"/>
                          <a:ea typeface="宋体"/>
                          <a:sym typeface="Consolas"/>
                        </a:rPr>
                        <a:t>IE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Consolas"/>
                          <a:ea typeface="宋体"/>
                          <a:sym typeface="Consolas"/>
                        </a:rPr>
                        <a:t>Firefox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Consolas"/>
                          <a:ea typeface="宋体"/>
                          <a:sym typeface="Consolas"/>
                        </a:rPr>
                        <a:t>Opera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Consolas"/>
                          <a:ea typeface="宋体"/>
                          <a:sym typeface="Consolas"/>
                        </a:rPr>
                        <a:t>Chrome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Consolas"/>
                          <a:ea typeface="宋体"/>
                          <a:sym typeface="Consolas"/>
                        </a:rPr>
                        <a:t>Safari</a:t>
                      </a:r>
                    </a:p>
                  </a:txBody>
                  <a:tcPr marL="63500" marR="63500" marT="31750" marB="31750" anchor="ctr"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Consolas"/>
                          <a:ea typeface="宋体"/>
                          <a:sym typeface="Consolas"/>
                        </a:rPr>
                        <a:t>Ogg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Consolas"/>
                          <a:ea typeface="宋体"/>
                          <a:sym typeface="Consolas"/>
                        </a:rPr>
                        <a:t>No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b="1">
                          <a:latin typeface="Consolas"/>
                          <a:ea typeface="宋体"/>
                          <a:sym typeface="Consolas"/>
                        </a:rPr>
                        <a:t>3.5+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b="1">
                          <a:latin typeface="Consolas"/>
                          <a:ea typeface="宋体"/>
                          <a:sym typeface="Consolas"/>
                        </a:rPr>
                        <a:t>10.5+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b="1">
                          <a:latin typeface="Consolas"/>
                          <a:ea typeface="宋体"/>
                          <a:sym typeface="Consolas"/>
                        </a:rPr>
                        <a:t>5.0+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Consolas"/>
                          <a:ea typeface="宋体"/>
                          <a:sym typeface="Consolas"/>
                        </a:rPr>
                        <a:t>No</a:t>
                      </a:r>
                    </a:p>
                  </a:txBody>
                  <a:tcPr marL="63500" marR="63500" marT="31750" marB="31750" anchor="ctr"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rgbClr val="FF0000"/>
                          </a:solidFill>
                          <a:latin typeface="Consolas"/>
                          <a:ea typeface="宋体"/>
                          <a:sym typeface="Consolas"/>
                        </a:rPr>
                        <a:t>MPEG 4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b="1">
                          <a:solidFill>
                            <a:srgbClr val="0000FF"/>
                          </a:solidFill>
                          <a:latin typeface="Consolas"/>
                          <a:ea typeface="宋体"/>
                          <a:sym typeface="Consolas"/>
                        </a:rPr>
                        <a:t>9.0+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Consolas"/>
                          <a:ea typeface="宋体"/>
                          <a:sym typeface="Consolas"/>
                        </a:rPr>
                        <a:t>No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Consolas"/>
                          <a:ea typeface="宋体"/>
                          <a:sym typeface="Consolas"/>
                        </a:rPr>
                        <a:t>No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b="1">
                          <a:solidFill>
                            <a:srgbClr val="0000FF"/>
                          </a:solidFill>
                          <a:latin typeface="Consolas"/>
                          <a:ea typeface="宋体"/>
                          <a:sym typeface="Consolas"/>
                        </a:rPr>
                        <a:t>5.0+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b="1">
                          <a:solidFill>
                            <a:srgbClr val="0000FF"/>
                          </a:solidFill>
                          <a:latin typeface="Consolas"/>
                          <a:ea typeface="宋体"/>
                          <a:sym typeface="Consolas"/>
                        </a:rPr>
                        <a:t>3.0+</a:t>
                      </a:r>
                    </a:p>
                  </a:txBody>
                  <a:tcPr marL="63500" marR="63500" marT="31750" marB="31750" anchor="ctr"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Consolas"/>
                          <a:ea typeface="宋体"/>
                          <a:sym typeface="Consolas"/>
                        </a:rPr>
                        <a:t>WebM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Consolas"/>
                          <a:ea typeface="宋体"/>
                          <a:sym typeface="Consolas"/>
                        </a:rPr>
                        <a:t>No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b="1">
                          <a:latin typeface="Consolas"/>
                          <a:ea typeface="宋体"/>
                          <a:sym typeface="Consolas"/>
                        </a:rPr>
                        <a:t>4.0+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b="1">
                          <a:latin typeface="Consolas"/>
                          <a:ea typeface="宋体"/>
                          <a:sym typeface="Consolas"/>
                        </a:rPr>
                        <a:t>10.6+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b="1">
                          <a:latin typeface="Consolas"/>
                          <a:ea typeface="宋体"/>
                          <a:sym typeface="Consolas"/>
                        </a:rPr>
                        <a:t>6.0+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Consolas"/>
                          <a:ea typeface="宋体"/>
                          <a:sym typeface="Consolas"/>
                        </a:rPr>
                        <a:t>No</a:t>
                      </a:r>
                    </a:p>
                  </a:txBody>
                  <a:tcPr marL="63500" marR="63500" marT="31750" marB="31750" anchor="ctr"/>
                </a:tc>
              </a:tr>
            </a:tbl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5786" y="980728"/>
            <a:ext cx="678661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&lt;</a:t>
            </a:r>
            <a:r>
              <a:rPr lang="en-US" smtClean="0">
                <a:solidFill>
                  <a:srgbClr val="F80000"/>
                </a:solidFill>
              </a:rPr>
              <a:t>video</a:t>
            </a:r>
            <a:r>
              <a:rPr lang="en-US" smtClean="0"/>
              <a:t> width="320" height="240" </a:t>
            </a:r>
          </a:p>
          <a:p>
            <a:r>
              <a:rPr lang="en-US"/>
              <a:t> </a:t>
            </a:r>
            <a:r>
              <a:rPr lang="en-US" smtClean="0"/>
              <a:t>      controls="controls"</a:t>
            </a:r>
          </a:p>
          <a:p>
            <a:r>
              <a:rPr lang="en-US" smtClean="0"/>
              <a:t>       autoplay="autoplay" loop="loop"&gt;</a:t>
            </a:r>
          </a:p>
          <a:p>
            <a:r>
              <a:rPr lang="en-US" smtClean="0"/>
              <a:t>    </a:t>
            </a:r>
            <a:r>
              <a:rPr smtClean="0"/>
              <a:t>不能加载视频时显示的说明文字</a:t>
            </a:r>
            <a:r>
              <a:rPr lang="en-US" smtClean="0"/>
              <a:t>    </a:t>
            </a:r>
          </a:p>
          <a:p>
            <a:r>
              <a:rPr lang="en-US"/>
              <a:t> </a:t>
            </a:r>
            <a:r>
              <a:rPr lang="en-US" smtClean="0"/>
              <a:t>  &lt;sourse </a:t>
            </a:r>
            <a:r>
              <a:rPr lang="en-US" altLang="zh-CN" smtClean="0">
                <a:solidFill>
                  <a:srgbClr val="0000FF"/>
                </a:solidFill>
              </a:rPr>
              <a:t>src</a:t>
            </a:r>
            <a:r>
              <a:rPr lang="en-US" altLang="zh-CN">
                <a:solidFill>
                  <a:srgbClr val="0000FF"/>
                </a:solidFill>
              </a:rPr>
              <a:t>="movie.mp4</a:t>
            </a:r>
            <a:r>
              <a:rPr lang="en-US" altLang="zh-CN" smtClean="0">
                <a:solidFill>
                  <a:srgbClr val="0000FF"/>
                </a:solidFill>
              </a:rPr>
              <a:t>" /&gt;</a:t>
            </a:r>
            <a:r>
              <a:rPr lang="en-US" altLang="zh-CN" smtClean="0"/>
              <a:t> </a:t>
            </a:r>
          </a:p>
          <a:p>
            <a:r>
              <a:rPr lang="en-US" altLang="zh-CN" smtClean="0"/>
              <a:t>   </a:t>
            </a:r>
            <a:r>
              <a:rPr lang="en-US" altLang="zh-CN"/>
              <a:t>&lt;sourse </a:t>
            </a:r>
            <a:r>
              <a:rPr lang="en-US" altLang="zh-CN">
                <a:solidFill>
                  <a:srgbClr val="0000FF"/>
                </a:solidFill>
              </a:rPr>
              <a:t>src="</a:t>
            </a:r>
            <a:r>
              <a:rPr lang="en-US" altLang="zh-CN" smtClean="0">
                <a:solidFill>
                  <a:srgbClr val="0000FF"/>
                </a:solidFill>
              </a:rPr>
              <a:t>movie.ogv" </a:t>
            </a:r>
            <a:r>
              <a:rPr lang="en-US" altLang="zh-CN">
                <a:solidFill>
                  <a:srgbClr val="0000FF"/>
                </a:solidFill>
              </a:rPr>
              <a:t>/&gt;</a:t>
            </a:r>
            <a:endParaRPr lang="en-US" smtClean="0"/>
          </a:p>
          <a:p>
            <a:r>
              <a:rPr lang="en-US" smtClean="0"/>
              <a:t>&lt;/</a:t>
            </a:r>
            <a:r>
              <a:rPr lang="en-US" smtClean="0">
                <a:solidFill>
                  <a:srgbClr val="F80000"/>
                </a:solidFill>
              </a:rPr>
              <a:t>video</a:t>
            </a:r>
            <a:r>
              <a:rPr lang="en-US" smtClean="0"/>
              <a:t>&gt;</a:t>
            </a:r>
            <a:endParaRPr lang="zh-CN" alt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58" y="300022"/>
            <a:ext cx="8229600" cy="9144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600" kern="0" smtClean="0">
                <a:solidFill>
                  <a:srgbClr val="0000FF"/>
                </a:solidFill>
                <a:ea typeface="黑体"/>
              </a:rPr>
              <a:t>4.1 HTML5</a:t>
            </a:r>
            <a:r>
              <a:rPr sz="3600" kern="0" smtClean="0">
                <a:solidFill>
                  <a:srgbClr val="0000FF"/>
                </a:solidFill>
                <a:ea typeface="黑体"/>
              </a:rPr>
              <a:t>视频与音频</a:t>
            </a:r>
            <a:endParaRPr lang="zh-CN" altLang="en-US" sz="3600" kern="0" dirty="0">
              <a:solidFill>
                <a:srgbClr val="0000FF"/>
              </a:solidFill>
              <a:ea typeface="黑体"/>
            </a:endParaRPr>
          </a:p>
        </p:txBody>
      </p:sp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949" y="3730972"/>
            <a:ext cx="2917671" cy="3226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965404"/>
              </p:ext>
            </p:extLst>
          </p:nvPr>
        </p:nvGraphicFramePr>
        <p:xfrm>
          <a:off x="338306" y="3609904"/>
          <a:ext cx="5979882" cy="2898672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2371042"/>
                <a:gridCol w="3608840"/>
              </a:tblGrid>
              <a:tr h="189638">
                <a:tc>
                  <a:txBody>
                    <a:bodyPr/>
                    <a:lstStyle/>
                    <a:p>
                      <a:r>
                        <a:rPr lang="zh-CN" altLang="en-US" sz="2000" b="1">
                          <a:effectLst/>
                          <a:sym typeface="Consolas"/>
                        </a:rPr>
                        <a:t>属性</a:t>
                      </a:r>
                      <a:endParaRPr lang="zh-CN" altLang="en-US" sz="2000" b="1">
                        <a:effectLst/>
                        <a:latin typeface="Consolas"/>
                        <a:ea typeface="宋体"/>
                        <a:sym typeface="Consolas"/>
                      </a:endParaRPr>
                    </a:p>
                  </a:txBody>
                  <a:tcPr marL="76711" marR="76711" marT="38356" marB="38356"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1">
                          <a:sym typeface="Consolas"/>
                        </a:rPr>
                        <a:t>描述</a:t>
                      </a:r>
                      <a:endParaRPr lang="zh-CN" altLang="en-US" sz="2000" b="1">
                        <a:latin typeface="Consolas"/>
                        <a:ea typeface="宋体"/>
                        <a:sym typeface="Consolas"/>
                      </a:endParaRPr>
                    </a:p>
                  </a:txBody>
                  <a:tcPr marL="76711" marR="76711" marT="38356" marB="38356" anchor="ctr"/>
                </a:tc>
              </a:tr>
              <a:tr h="266916">
                <a:tc>
                  <a:txBody>
                    <a:bodyPr/>
                    <a:lstStyle/>
                    <a:p>
                      <a:r>
                        <a:rPr lang="en-US" sz="2000" b="1" smtClean="0">
                          <a:latin typeface="Consolas" pitchFamily="49" charset="0"/>
                          <a:cs typeface="Consolas" pitchFamily="49" charset="0"/>
                          <a:sym typeface="Consolas"/>
                          <a:hlinkClick r:id="rId4" tooltip="HTML5 &lt;video&gt; autoplay 属性"/>
                        </a:rPr>
                        <a:t>autoplay</a:t>
                      </a:r>
                      <a:endParaRPr lang="en-US" sz="2000" b="1">
                        <a:latin typeface="Consolas" pitchFamily="49" charset="0"/>
                        <a:ea typeface="宋体"/>
                        <a:cs typeface="Consolas" pitchFamily="49" charset="0"/>
                        <a:sym typeface="Consolas"/>
                      </a:endParaRPr>
                    </a:p>
                  </a:txBody>
                  <a:tcPr marL="76711" marR="76711" marT="38356" marB="38356"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1" smtClean="0">
                          <a:sym typeface="Consolas"/>
                        </a:rPr>
                        <a:t>视频</a:t>
                      </a:r>
                      <a:r>
                        <a:rPr lang="zh-CN" altLang="en-US" sz="2000" b="1">
                          <a:sym typeface="Consolas"/>
                        </a:rPr>
                        <a:t>在就绪后马上播放。</a:t>
                      </a:r>
                      <a:endParaRPr lang="zh-CN" altLang="en-US" sz="2000" b="1">
                        <a:latin typeface="Consolas"/>
                        <a:ea typeface="宋体"/>
                        <a:sym typeface="Consolas"/>
                      </a:endParaRPr>
                    </a:p>
                  </a:txBody>
                  <a:tcPr marL="76711" marR="76711" marT="38356" marB="38356" anchor="ctr"/>
                </a:tc>
              </a:tr>
              <a:tr h="381309"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Consolas" pitchFamily="49" charset="0"/>
                          <a:cs typeface="Consolas" pitchFamily="49" charset="0"/>
                          <a:sym typeface="Consolas"/>
                          <a:hlinkClick r:id="rId5" tooltip="HTML5 &lt;video&gt; controls 属性"/>
                        </a:rPr>
                        <a:t>controls</a:t>
                      </a:r>
                      <a:endParaRPr lang="en-US" sz="2000" b="1">
                        <a:latin typeface="Consolas" pitchFamily="49" charset="0"/>
                        <a:ea typeface="宋体"/>
                        <a:cs typeface="Consolas" pitchFamily="49" charset="0"/>
                        <a:sym typeface="Consolas"/>
                      </a:endParaRPr>
                    </a:p>
                  </a:txBody>
                  <a:tcPr marL="76711" marR="76711" marT="38356" marB="38356"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1" smtClean="0">
                          <a:sym typeface="Consolas"/>
                        </a:rPr>
                        <a:t>显示</a:t>
                      </a:r>
                      <a:r>
                        <a:rPr lang="zh-CN" altLang="en-US" sz="2000" b="1">
                          <a:sym typeface="Consolas"/>
                        </a:rPr>
                        <a:t>控件，比如播放按钮。</a:t>
                      </a:r>
                      <a:endParaRPr lang="zh-CN" altLang="en-US" sz="2000" b="1">
                        <a:latin typeface="Consolas"/>
                        <a:ea typeface="宋体"/>
                        <a:sym typeface="Consolas"/>
                      </a:endParaRPr>
                    </a:p>
                  </a:txBody>
                  <a:tcPr marL="76711" marR="76711" marT="38356" marB="38356" anchor="ctr"/>
                </a:tc>
              </a:tr>
              <a:tr h="381309"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Consolas" pitchFamily="49" charset="0"/>
                          <a:cs typeface="Consolas" pitchFamily="49" charset="0"/>
                          <a:sym typeface="Consolas"/>
                          <a:hlinkClick r:id="rId6" tooltip="HTML5 &lt;video&gt; loop 属性"/>
                        </a:rPr>
                        <a:t>loop</a:t>
                      </a:r>
                      <a:endParaRPr lang="en-US" sz="2000" b="1">
                        <a:latin typeface="Consolas" pitchFamily="49" charset="0"/>
                        <a:ea typeface="宋体"/>
                        <a:cs typeface="Consolas" pitchFamily="49" charset="0"/>
                        <a:sym typeface="Consolas"/>
                      </a:endParaRPr>
                    </a:p>
                  </a:txBody>
                  <a:tcPr marL="76711" marR="76711" marT="38356" marB="38356"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1" smtClean="0">
                          <a:sym typeface="Consolas"/>
                        </a:rPr>
                        <a:t>循环播放</a:t>
                      </a:r>
                      <a:endParaRPr lang="zh-CN" altLang="en-US" sz="2000" b="1">
                        <a:latin typeface="Consolas"/>
                        <a:ea typeface="宋体"/>
                        <a:sym typeface="Consolas"/>
                      </a:endParaRPr>
                    </a:p>
                  </a:txBody>
                  <a:tcPr marL="76711" marR="76711" marT="38356" marB="38356" anchor="ctr"/>
                </a:tc>
              </a:tr>
              <a:tr h="644159"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Consolas" pitchFamily="49" charset="0"/>
                          <a:cs typeface="Consolas" pitchFamily="49" charset="0"/>
                          <a:sym typeface="Consolas"/>
                          <a:hlinkClick r:id="rId7" tooltip="HTML5 &lt;video&gt; preload 属性"/>
                        </a:rPr>
                        <a:t>preload</a:t>
                      </a:r>
                      <a:endParaRPr lang="en-US" sz="2000" b="1">
                        <a:latin typeface="Consolas" pitchFamily="49" charset="0"/>
                        <a:ea typeface="宋体"/>
                        <a:cs typeface="Consolas" pitchFamily="49" charset="0"/>
                        <a:sym typeface="Consolas"/>
                      </a:endParaRPr>
                    </a:p>
                  </a:txBody>
                  <a:tcPr marL="76711" marR="76711" marT="38356" marB="38356"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1" smtClean="0">
                          <a:sym typeface="Consolas"/>
                        </a:rPr>
                        <a:t>视频</a:t>
                      </a:r>
                      <a:r>
                        <a:rPr lang="zh-CN" altLang="en-US" sz="2000" b="1">
                          <a:sym typeface="Consolas"/>
                        </a:rPr>
                        <a:t>在页面加载时进行加载，并预备播放</a:t>
                      </a:r>
                      <a:r>
                        <a:rPr lang="zh-CN" altLang="en-US" sz="2000" b="1" smtClean="0">
                          <a:sym typeface="Consolas"/>
                        </a:rPr>
                        <a:t>。如果</a:t>
                      </a:r>
                      <a:r>
                        <a:rPr lang="zh-CN" altLang="en-US" sz="2000" b="1">
                          <a:sym typeface="Consolas"/>
                        </a:rPr>
                        <a:t>使用 </a:t>
                      </a:r>
                      <a:r>
                        <a:rPr lang="en-US" altLang="zh-CN" sz="2000" b="1">
                          <a:sym typeface="Consolas"/>
                        </a:rPr>
                        <a:t>"autoplay"</a:t>
                      </a:r>
                      <a:r>
                        <a:rPr lang="zh-CN" altLang="en-US" sz="2000" b="1">
                          <a:sym typeface="Consolas"/>
                        </a:rPr>
                        <a:t>，则忽略该属性。</a:t>
                      </a:r>
                      <a:endParaRPr lang="zh-CN" altLang="en-US" sz="2000" b="1">
                        <a:latin typeface="Consolas"/>
                        <a:ea typeface="宋体"/>
                        <a:sym typeface="Consolas"/>
                      </a:endParaRPr>
                    </a:p>
                  </a:txBody>
                  <a:tcPr marL="76711" marR="76711" marT="38356" marB="38356" anchor="ctr"/>
                </a:tc>
              </a:tr>
              <a:tr h="189638">
                <a:tc>
                  <a:txBody>
                    <a:bodyPr/>
                    <a:lstStyle/>
                    <a:p>
                      <a:r>
                        <a:rPr lang="en-US" sz="2000" b="1" smtClean="0">
                          <a:latin typeface="Consolas" pitchFamily="49" charset="0"/>
                          <a:cs typeface="Consolas" pitchFamily="49" charset="0"/>
                          <a:sym typeface="Consolas"/>
                          <a:hlinkClick r:id="rId8" tooltip="HTML5 &lt;video&gt; src 属性"/>
                        </a:rPr>
                        <a:t>src</a:t>
                      </a:r>
                      <a:endParaRPr lang="en-US" sz="2000" b="1">
                        <a:latin typeface="Consolas" pitchFamily="49" charset="0"/>
                        <a:ea typeface="宋体"/>
                        <a:cs typeface="Consolas" pitchFamily="49" charset="0"/>
                        <a:sym typeface="Consolas"/>
                      </a:endParaRPr>
                    </a:p>
                  </a:txBody>
                  <a:tcPr marL="76711" marR="76711" marT="38356" marB="38356"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1">
                          <a:sym typeface="Consolas"/>
                        </a:rPr>
                        <a:t>要播放的视频的 </a:t>
                      </a:r>
                      <a:r>
                        <a:rPr lang="en-US" altLang="zh-CN" sz="2000" b="1">
                          <a:sym typeface="Consolas"/>
                        </a:rPr>
                        <a:t>URL</a:t>
                      </a:r>
                      <a:r>
                        <a:rPr lang="zh-CN" altLang="en-US" sz="2000" b="1">
                          <a:sym typeface="Consolas"/>
                        </a:rPr>
                        <a:t>。</a:t>
                      </a:r>
                      <a:endParaRPr lang="zh-CN" altLang="en-US" sz="2000" b="1">
                        <a:latin typeface="Consolas"/>
                        <a:ea typeface="宋体"/>
                        <a:sym typeface="Consolas"/>
                      </a:endParaRPr>
                    </a:p>
                  </a:txBody>
                  <a:tcPr marL="76711" marR="76711" marT="38356" marB="38356" anchor="ctr"/>
                </a:tc>
              </a:tr>
            </a:tbl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2958" y="1270723"/>
            <a:ext cx="678661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也可以把</a:t>
            </a:r>
            <a:r>
              <a:rPr lang="en-US" altLang="zh-CN" smtClean="0"/>
              <a:t>src</a:t>
            </a:r>
            <a:r>
              <a:rPr lang="zh-CN" altLang="en-US" smtClean="0"/>
              <a:t>放入</a:t>
            </a:r>
            <a:r>
              <a:rPr lang="en-US" altLang="zh-CN" smtClean="0"/>
              <a:t>video</a:t>
            </a:r>
            <a:endParaRPr lang="en-US" smtClean="0"/>
          </a:p>
          <a:p>
            <a:r>
              <a:rPr lang="en-US" smtClean="0"/>
              <a:t>&lt;</a:t>
            </a:r>
            <a:r>
              <a:rPr lang="en-US" smtClean="0">
                <a:solidFill>
                  <a:srgbClr val="F80000"/>
                </a:solidFill>
              </a:rPr>
              <a:t>video</a:t>
            </a:r>
            <a:r>
              <a:rPr lang="en-US" smtClean="0"/>
              <a:t> </a:t>
            </a:r>
            <a:r>
              <a:rPr lang="en-US" smtClean="0">
                <a:solidFill>
                  <a:srgbClr val="0000FF"/>
                </a:solidFill>
              </a:rPr>
              <a:t>src="movie.mp4"</a:t>
            </a:r>
            <a:r>
              <a:rPr lang="en-US" smtClean="0"/>
              <a:t> width="320" </a:t>
            </a:r>
          </a:p>
          <a:p>
            <a:r>
              <a:rPr lang="en-US" smtClean="0"/>
              <a:t>       height="240" controls="controls"</a:t>
            </a:r>
          </a:p>
          <a:p>
            <a:r>
              <a:rPr lang="en-US" smtClean="0"/>
              <a:t>       autoplay="autoplay" loop="loop"&gt;</a:t>
            </a:r>
          </a:p>
          <a:p>
            <a:r>
              <a:rPr lang="en-US" smtClean="0"/>
              <a:t>    </a:t>
            </a:r>
            <a:r>
              <a:rPr smtClean="0"/>
              <a:t>不能加载视频时显示的说明文字</a:t>
            </a:r>
            <a:r>
              <a:rPr lang="en-US" smtClean="0"/>
              <a:t>    </a:t>
            </a:r>
          </a:p>
          <a:p>
            <a:r>
              <a:rPr lang="en-US" smtClean="0"/>
              <a:t>&lt;/</a:t>
            </a:r>
            <a:r>
              <a:rPr lang="en-US" smtClean="0">
                <a:solidFill>
                  <a:srgbClr val="F80000"/>
                </a:solidFill>
              </a:rPr>
              <a:t>video</a:t>
            </a:r>
            <a:r>
              <a:rPr lang="en-US" smtClean="0"/>
              <a:t>&gt;</a:t>
            </a:r>
            <a:endParaRPr lang="zh-CN" alt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58" y="300022"/>
            <a:ext cx="8229600" cy="9144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600" kern="0" smtClean="0">
                <a:solidFill>
                  <a:srgbClr val="0000FF"/>
                </a:solidFill>
                <a:ea typeface="黑体"/>
              </a:rPr>
              <a:t>4.1 HTML5</a:t>
            </a:r>
            <a:r>
              <a:rPr sz="3600" kern="0" smtClean="0">
                <a:solidFill>
                  <a:srgbClr val="0000FF"/>
                </a:solidFill>
                <a:ea typeface="黑体"/>
              </a:rPr>
              <a:t>视频与音频</a:t>
            </a:r>
            <a:endParaRPr lang="zh-CN" altLang="en-US" sz="3600" kern="0" dirty="0">
              <a:solidFill>
                <a:srgbClr val="0000FF"/>
              </a:solidFill>
              <a:ea typeface="黑体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5786" y="3500438"/>
            <a:ext cx="678661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mtClean="0"/>
              <a:t>相应的音频</a:t>
            </a:r>
            <a:endParaRPr lang="en-US" smtClean="0"/>
          </a:p>
          <a:p>
            <a:r>
              <a:rPr lang="en-US" smtClean="0"/>
              <a:t>&lt;</a:t>
            </a:r>
            <a:r>
              <a:rPr lang="en-US" altLang="zh-CN" smtClean="0">
                <a:solidFill>
                  <a:srgbClr val="FF0000"/>
                </a:solidFill>
              </a:rPr>
              <a:t>audio</a:t>
            </a:r>
            <a:r>
              <a:rPr lang="en-US" smtClean="0"/>
              <a:t> </a:t>
            </a:r>
            <a:r>
              <a:rPr lang="en-US" smtClean="0">
                <a:solidFill>
                  <a:srgbClr val="0000FF"/>
                </a:solidFill>
              </a:rPr>
              <a:t>src="</a:t>
            </a:r>
            <a:r>
              <a:rPr lang="en-US" smtClean="0"/>
              <a:t>http://www.abc.com/test.mp3</a:t>
            </a:r>
            <a:r>
              <a:rPr lang="en-US" smtClean="0">
                <a:solidFill>
                  <a:srgbClr val="0000FF"/>
                </a:solidFill>
              </a:rPr>
              <a:t>"</a:t>
            </a:r>
          </a:p>
          <a:p>
            <a:r>
              <a:rPr lang="en-US" smtClean="0"/>
              <a:t>       width="320" height="100"</a:t>
            </a:r>
          </a:p>
          <a:p>
            <a:r>
              <a:rPr lang="en-US" smtClean="0"/>
              <a:t>       controls="controls"&gt;</a:t>
            </a:r>
          </a:p>
          <a:p>
            <a:r>
              <a:rPr lang="en-US" smtClean="0"/>
              <a:t>    </a:t>
            </a:r>
            <a:r>
              <a:rPr smtClean="0"/>
              <a:t>不能加载音频时显示的说明文字</a:t>
            </a:r>
            <a:r>
              <a:rPr lang="en-US" smtClean="0"/>
              <a:t>    </a:t>
            </a:r>
          </a:p>
          <a:p>
            <a:r>
              <a:rPr lang="en-US" smtClean="0"/>
              <a:t>&lt;/</a:t>
            </a:r>
            <a:r>
              <a:rPr lang="en-US" altLang="zh-CN" smtClean="0"/>
              <a:t>audio</a:t>
            </a:r>
            <a:r>
              <a:rPr lang="en-US" smtClean="0"/>
              <a:t>&gt;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53208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58" y="300022"/>
            <a:ext cx="82296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黑体"/>
                <a:cs typeface="+mj-cs"/>
                <a:sym typeface="Consolas"/>
              </a:rPr>
              <a:t>2.2 </a:t>
            </a:r>
            <a:r>
              <a:rPr kumimoji="1" lang="zh-CN" altLang="en-US" sz="360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黑体"/>
                <a:cs typeface="+mj-cs"/>
                <a:sym typeface="Consolas"/>
              </a:rPr>
              <a:t>基本语法</a:t>
            </a:r>
            <a:endParaRPr kumimoji="1" lang="zh-CN" altLang="en-US" sz="360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/>
              <a:ea typeface="黑体"/>
              <a:cs typeface="+mj-cs"/>
              <a:sym typeface="Consolas"/>
            </a:endParaRPr>
          </a:p>
        </p:txBody>
      </p:sp>
      <p:sp>
        <p:nvSpPr>
          <p:cNvPr id="6" name="内容占位符 5"/>
          <p:cNvSpPr txBox="1">
            <a:spLocks/>
          </p:cNvSpPr>
          <p:nvPr/>
        </p:nvSpPr>
        <p:spPr>
          <a:xfrm>
            <a:off x="647700" y="1155700"/>
            <a:ext cx="7300938" cy="439504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lvl="0" indent="-342900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2400" kern="0" smtClean="0">
                <a:solidFill>
                  <a:schemeClr val="tx1"/>
                </a:solidFill>
              </a:rPr>
              <a:t>标签</a:t>
            </a:r>
            <a:r>
              <a:rPr lang="en-US" altLang="zh-CN" sz="2400" kern="0" smtClean="0">
                <a:solidFill>
                  <a:schemeClr val="tx1"/>
                </a:solidFill>
              </a:rPr>
              <a:t>--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基本语法单元</a:t>
            </a:r>
            <a:endParaRPr kumimoji="1" lang="en-US" altLang="zh-CN" sz="24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382588" algn="l" defTabSz="914400" rtl="0" eaLnBrk="0" fontAlgn="base" latinLnBrk="0" hangingPunct="0">
              <a:lnSpc>
                <a:spcPct val="150000"/>
              </a:lnSpc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1" lang="zh-CN" altLang="en-US" sz="2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标签可以设置属性</a:t>
            </a:r>
            <a:endParaRPr kumimoji="1" lang="en-US" altLang="zh-CN" sz="2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382588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例：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&lt;p </a:t>
            </a:r>
            <a:r>
              <a:rPr lang="en-US" altLang="zh-CN" sz="2200" kern="0" smtClean="0">
                <a:solidFill>
                  <a:srgbClr val="F80000"/>
                </a:solidFill>
                <a:latin typeface="Consolas"/>
                <a:ea typeface="宋体"/>
                <a:sym typeface="Consolas"/>
              </a:rPr>
              <a:t>align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="center"&gt;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仲恺农业工程学院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&lt;/p&gt;</a:t>
            </a:r>
          </a:p>
          <a:p>
            <a:pPr marL="742950" marR="0" lvl="1" indent="-382588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 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则段落内容居中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  <a:p>
            <a:pPr marL="742950" marR="0" lvl="1" indent="-382588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一般形式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:</a:t>
            </a:r>
          </a:p>
          <a:p>
            <a:pPr marL="742950" lvl="1" indent="-382588" algn="l">
              <a:spcBef>
                <a:spcPct val="20000"/>
              </a:spcBef>
              <a:defRPr/>
            </a:pP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 &lt;name 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属性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1="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属性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1" 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属性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2="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属性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2"&gt;</a:t>
            </a:r>
          </a:p>
          <a:p>
            <a:pPr marL="742950" lvl="1" indent="-382588" algn="l">
              <a:spcBef>
                <a:spcPct val="20000"/>
              </a:spcBef>
              <a:defRPr/>
            </a:pP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       ××××××  &lt;/name&gt;</a:t>
            </a:r>
          </a:p>
          <a:p>
            <a:pPr marL="742950" marR="0" lvl="1" indent="-382588" algn="l" defTabSz="914400" rtl="0" eaLnBrk="0" fontAlgn="base" latinLnBrk="0" hangingPunct="0">
              <a:lnSpc>
                <a:spcPct val="15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lang="zh-CN" altLang="en-US" sz="2200" kern="0" smtClean="0">
                <a:solidFill>
                  <a:schemeClr val="tx1"/>
                </a:solidFill>
                <a:latin typeface="+mn-lt"/>
                <a:ea typeface="+mn-ea"/>
              </a:rPr>
              <a:t>注释语句</a:t>
            </a:r>
            <a:endParaRPr lang="en-US" altLang="zh-CN" sz="2200" kern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marL="742950" lvl="1" indent="-382588" algn="l"/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如 </a:t>
            </a:r>
            <a:r>
              <a:rPr lang="en-US" altLang="zh-CN" sz="2200" smtClean="0">
                <a:latin typeface="Consolas"/>
                <a:ea typeface="宋体"/>
                <a:sym typeface="Consolas"/>
              </a:rPr>
              <a:t>&lt;!– </a:t>
            </a:r>
            <a:r>
              <a:rPr lang="zh-CN" altLang="en-US" sz="2200" smtClean="0">
                <a:latin typeface="Consolas"/>
                <a:ea typeface="宋体"/>
                <a:sym typeface="Consolas"/>
              </a:rPr>
              <a:t>注释语句</a:t>
            </a:r>
            <a:endParaRPr lang="en-US" altLang="zh-CN" sz="2200" smtClean="0">
              <a:latin typeface="Consolas"/>
              <a:ea typeface="宋体"/>
              <a:sym typeface="Consolas"/>
            </a:endParaRPr>
          </a:p>
          <a:p>
            <a:pPr marL="742950" lvl="1" indent="-382588" algn="l"/>
            <a:r>
              <a:rPr lang="en-US" altLang="zh-CN" sz="2200" smtClean="0">
                <a:latin typeface="Consolas"/>
                <a:ea typeface="宋体"/>
                <a:sym typeface="Consolas"/>
              </a:rPr>
              <a:t>          </a:t>
            </a:r>
            <a:r>
              <a:rPr lang="zh-CN" altLang="en-US" sz="2200" smtClean="0">
                <a:latin typeface="Consolas"/>
                <a:ea typeface="宋体"/>
                <a:sym typeface="Consolas"/>
              </a:rPr>
              <a:t>可以是多行的</a:t>
            </a:r>
            <a:r>
              <a:rPr lang="en-US" altLang="zh-CN" sz="2200" smtClean="0">
                <a:latin typeface="Consolas"/>
                <a:ea typeface="宋体"/>
                <a:sym typeface="Consolas"/>
              </a:rPr>
              <a:t>   --&gt;</a:t>
            </a:r>
            <a:endParaRPr kumimoji="1" lang="en-US" altLang="zh-CN" sz="2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pic>
        <p:nvPicPr>
          <p:cNvPr id="2050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6512" y="4492001"/>
            <a:ext cx="2857488" cy="236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圆角矩形标注 1"/>
          <p:cNvSpPr/>
          <p:nvPr/>
        </p:nvSpPr>
        <p:spPr bwMode="auto">
          <a:xfrm>
            <a:off x="4932040" y="489117"/>
            <a:ext cx="3116636" cy="1450610"/>
          </a:xfrm>
          <a:prstGeom prst="wedgeRoundRectCallout">
            <a:avLst>
              <a:gd name="adj1" fmla="val -77877"/>
              <a:gd name="adj2" fmla="val 73838"/>
              <a:gd name="adj3" fmla="val 16667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i="0" u="none" strike="noStrike" cap="none" normalizeH="0" baseline="0" smtClean="0">
                <a:ln>
                  <a:noFill/>
                </a:ln>
                <a:solidFill>
                  <a:srgbClr val="F80000"/>
                </a:solidFill>
                <a:effectLst/>
                <a:ea typeface="黑体"/>
              </a:rPr>
              <a:t>注意</a:t>
            </a:r>
            <a:r>
              <a:rPr kumimoji="1" lang="en-US" altLang="zh-CN" sz="2400" i="0" u="none" strike="noStrike" cap="none" normalizeH="0" baseline="0" smtClean="0">
                <a:ln>
                  <a:noFill/>
                </a:ln>
                <a:solidFill>
                  <a:srgbClr val="F80000"/>
                </a:solidFill>
                <a:effectLst/>
                <a:ea typeface="黑体"/>
              </a:rPr>
              <a:t>align</a:t>
            </a:r>
            <a:r>
              <a:rPr kumimoji="1" lang="zh-CN" altLang="en-US" sz="2400" i="0" u="none" strike="noStrike" cap="none" normalizeH="0" baseline="0" smtClean="0">
                <a:ln>
                  <a:noFill/>
                </a:ln>
                <a:solidFill>
                  <a:srgbClr val="F80000"/>
                </a:solidFill>
                <a:effectLst/>
                <a:ea typeface="黑体"/>
              </a:rPr>
              <a:t>等部分属性用法已建议不再使用，采用</a:t>
            </a:r>
            <a:r>
              <a:rPr kumimoji="1" lang="en-US" altLang="zh-CN" sz="2400" i="0" u="none" strike="noStrike" cap="none" normalizeH="0" baseline="0" smtClean="0">
                <a:ln>
                  <a:noFill/>
                </a:ln>
                <a:solidFill>
                  <a:srgbClr val="F80000"/>
                </a:solidFill>
                <a:effectLst/>
                <a:ea typeface="黑体"/>
              </a:rPr>
              <a:t>CSS</a:t>
            </a:r>
            <a:r>
              <a:rPr kumimoji="1" lang="zh-CN" altLang="en-US" sz="2400" i="0" u="none" strike="noStrike" cap="none" normalizeH="0" baseline="0" smtClean="0">
                <a:ln>
                  <a:noFill/>
                </a:ln>
                <a:solidFill>
                  <a:srgbClr val="F80000"/>
                </a:solidFill>
                <a:effectLst/>
                <a:ea typeface="黑体"/>
              </a:rPr>
              <a:t>控制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25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  <p:bldP spid="2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5"/>
          <p:cNvSpPr txBox="1">
            <a:spLocks/>
          </p:cNvSpPr>
          <p:nvPr/>
        </p:nvSpPr>
        <p:spPr>
          <a:xfrm>
            <a:off x="642910" y="1161560"/>
            <a:ext cx="8177562" cy="142192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lvl="0" indent="-342900">
              <a:lnSpc>
                <a:spcPct val="120000"/>
              </a:lnSpc>
              <a:spcAft>
                <a:spcPct val="10000"/>
              </a:spcAft>
              <a:buFont typeface="Wingdings" pitchFamily="2" charset="2"/>
              <a:buChar char="n"/>
            </a:pPr>
            <a:r>
              <a:rPr lang="zh-CN" altLang="en-US" sz="2400" kern="0" smtClean="0">
                <a:solidFill>
                  <a:srgbClr val="0000FF"/>
                </a:solidFill>
                <a:ea typeface="黑体"/>
              </a:rPr>
              <a:t>组织标签</a:t>
            </a:r>
            <a:r>
              <a:rPr lang="en-US" altLang="zh-CN" sz="2400" kern="0" smtClean="0">
                <a:solidFill>
                  <a:srgbClr val="0000FF"/>
                </a:solidFill>
                <a:ea typeface="黑体"/>
              </a:rPr>
              <a:t>(hgroup)</a:t>
            </a:r>
          </a:p>
          <a:p>
            <a:pPr marL="742950" lvl="1" indent="-382588" algn="l">
              <a:spcBef>
                <a:spcPct val="10000"/>
              </a:spcBef>
              <a:spcAft>
                <a:spcPct val="10000"/>
              </a:spcAft>
              <a:buFont typeface="Wingdings" pitchFamily="2" charset="2"/>
              <a:buChar char="p"/>
            </a:pPr>
            <a:r>
              <a:rPr lang="zh-CN" altLang="en-US" sz="2400" smtClean="0">
                <a:latin typeface="Consolas"/>
                <a:ea typeface="宋体"/>
                <a:sym typeface="Consolas"/>
              </a:rPr>
              <a:t>组织</a:t>
            </a:r>
            <a:r>
              <a:rPr lang="zh-CN" altLang="en-US" sz="2400">
                <a:latin typeface="Consolas"/>
                <a:ea typeface="宋体"/>
                <a:sym typeface="Consolas"/>
              </a:rPr>
              <a:t>明标题的集合</a:t>
            </a:r>
            <a:r>
              <a:rPr lang="zh-CN" altLang="en-US" sz="2400" smtClean="0">
                <a:latin typeface="Consolas"/>
                <a:ea typeface="宋体"/>
                <a:sym typeface="Consolas"/>
              </a:rPr>
              <a:t>。当有</a:t>
            </a:r>
            <a:r>
              <a:rPr lang="zh-CN" altLang="en-US" sz="2400">
                <a:latin typeface="Consolas"/>
                <a:ea typeface="宋体"/>
                <a:sym typeface="Consolas"/>
              </a:rPr>
              <a:t>主标题、</a:t>
            </a:r>
            <a:r>
              <a:rPr lang="zh-CN" altLang="en-US" sz="2400" smtClean="0">
                <a:latin typeface="Consolas"/>
                <a:ea typeface="宋体"/>
                <a:sym typeface="Consolas"/>
              </a:rPr>
              <a:t>副标题时用作容器</a:t>
            </a:r>
            <a:endParaRPr lang="en-US" altLang="zh-CN" sz="2400" smtClean="0">
              <a:latin typeface="Consolas"/>
              <a:ea typeface="宋体"/>
              <a:sym typeface="Consolas"/>
            </a:endParaRPr>
          </a:p>
          <a:p>
            <a:pPr marL="742950" lvl="1" indent="-382588" algn="l">
              <a:spcBef>
                <a:spcPct val="10000"/>
              </a:spcBef>
              <a:spcAft>
                <a:spcPct val="10000"/>
              </a:spcAft>
              <a:buFont typeface="Wingdings" pitchFamily="2" charset="2"/>
              <a:buChar char="p"/>
            </a:pPr>
            <a:r>
              <a:rPr lang="zh-CN" altLang="en-US" sz="2400" smtClean="0">
                <a:latin typeface="Consolas"/>
                <a:ea typeface="宋体"/>
                <a:sym typeface="Consolas"/>
              </a:rPr>
              <a:t>但</a:t>
            </a:r>
            <a:r>
              <a:rPr lang="en-US" altLang="zh-CN" sz="2400" smtClean="0">
                <a:solidFill>
                  <a:srgbClr val="F80000"/>
                </a:solidFill>
                <a:latin typeface="Consolas"/>
                <a:ea typeface="黑体"/>
                <a:sym typeface="Consolas"/>
              </a:rPr>
              <a:t>HTML5.1</a:t>
            </a:r>
            <a:r>
              <a:rPr lang="zh-CN" altLang="en-US" sz="2400" smtClean="0">
                <a:solidFill>
                  <a:srgbClr val="F80000"/>
                </a:solidFill>
                <a:latin typeface="Consolas"/>
                <a:ea typeface="黑体"/>
                <a:sym typeface="Consolas"/>
              </a:rPr>
              <a:t>已经废除</a:t>
            </a:r>
            <a:endParaRPr lang="en-US" altLang="zh-CN" sz="2400" smtClean="0">
              <a:solidFill>
                <a:srgbClr val="F80000"/>
              </a:solidFill>
              <a:latin typeface="Consolas"/>
              <a:ea typeface="黑体"/>
              <a:sym typeface="Consolas"/>
            </a:endParaRPr>
          </a:p>
        </p:txBody>
      </p:sp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57158" y="300022"/>
            <a:ext cx="8229600" cy="9144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600" kern="0" smtClean="0">
                <a:solidFill>
                  <a:srgbClr val="0000FF"/>
                </a:solidFill>
                <a:ea typeface="黑体"/>
              </a:rPr>
              <a:t>4.2 </a:t>
            </a:r>
            <a:r>
              <a:rPr lang="zh-CN" altLang="en-US" sz="3600" kern="0" smtClean="0">
                <a:solidFill>
                  <a:srgbClr val="0000FF"/>
                </a:solidFill>
                <a:ea typeface="黑体"/>
              </a:rPr>
              <a:t>组织元素</a:t>
            </a:r>
            <a:endParaRPr lang="zh-CN" altLang="en-US" sz="3600" kern="0" dirty="0">
              <a:solidFill>
                <a:srgbClr val="0000FF"/>
              </a:solidFill>
              <a:ea typeface="黑体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600" y="2564904"/>
            <a:ext cx="59766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&lt;hgroup&gt;</a:t>
            </a:r>
          </a:p>
          <a:p>
            <a:r>
              <a:rPr lang="en-US" altLang="zh-CN" sz="2000" smtClean="0"/>
              <a:t>  &lt;header&gt;</a:t>
            </a:r>
          </a:p>
          <a:p>
            <a:r>
              <a:rPr lang="en-US" altLang="zh-CN" sz="2000"/>
              <a:t> </a:t>
            </a:r>
            <a:r>
              <a:rPr lang="en-US" altLang="zh-CN" sz="2000" smtClean="0"/>
              <a:t>   &lt;h1&gt;</a:t>
            </a:r>
            <a:r>
              <a:rPr lang="zh-CN" altLang="en-US" sz="2000" smtClean="0"/>
              <a:t>搜狐新闻</a:t>
            </a:r>
            <a:r>
              <a:rPr lang="en-US" altLang="zh-CN" sz="2000" smtClean="0"/>
              <a:t>&lt;/</a:t>
            </a:r>
            <a:r>
              <a:rPr lang="en-US" altLang="zh-CN" sz="2000"/>
              <a:t>h1&gt;</a:t>
            </a:r>
          </a:p>
          <a:p>
            <a:r>
              <a:rPr lang="en-US" altLang="zh-CN" sz="2000" smtClean="0"/>
              <a:t>    &lt;h2&gt;</a:t>
            </a:r>
            <a:r>
              <a:rPr lang="zh-CN" altLang="en-US" sz="2000" smtClean="0"/>
              <a:t>我们追求最快最新的报道</a:t>
            </a:r>
            <a:r>
              <a:rPr lang="en-US" altLang="zh-CN" sz="2000" smtClean="0"/>
              <a:t>&lt;/</a:t>
            </a:r>
            <a:r>
              <a:rPr lang="en-US" altLang="zh-CN" sz="2000"/>
              <a:t>h2</a:t>
            </a:r>
            <a:r>
              <a:rPr lang="en-US" altLang="zh-CN" sz="2000" smtClean="0"/>
              <a:t>&gt;</a:t>
            </a:r>
          </a:p>
          <a:p>
            <a:r>
              <a:rPr lang="en-US" altLang="zh-CN" sz="2000"/>
              <a:t> </a:t>
            </a:r>
            <a:r>
              <a:rPr lang="en-US" altLang="zh-CN" sz="2000" smtClean="0"/>
              <a:t> &lt;/header&gt;</a:t>
            </a:r>
          </a:p>
          <a:p>
            <a:r>
              <a:rPr lang="en-US" altLang="zh-CN" sz="2000"/>
              <a:t> </a:t>
            </a:r>
            <a:r>
              <a:rPr lang="en-US" altLang="zh-CN" sz="2000" smtClean="0"/>
              <a:t> &lt;ol&gt;</a:t>
            </a:r>
          </a:p>
          <a:p>
            <a:r>
              <a:rPr lang="en-US" altLang="zh-CN" sz="2000"/>
              <a:t> </a:t>
            </a:r>
            <a:r>
              <a:rPr lang="en-US" altLang="zh-CN" sz="2000" smtClean="0"/>
              <a:t>   &lt;li&gt;</a:t>
            </a:r>
            <a:r>
              <a:rPr lang="zh-CN" altLang="en-US" sz="2000" smtClean="0"/>
              <a:t>本地新闻</a:t>
            </a:r>
            <a:r>
              <a:rPr lang="en-US" altLang="zh-CN" sz="2000" smtClean="0"/>
              <a:t>&lt;/li&gt;</a:t>
            </a:r>
          </a:p>
          <a:p>
            <a:r>
              <a:rPr lang="en-US" altLang="zh-CN" sz="2000" smtClean="0"/>
              <a:t>    </a:t>
            </a:r>
            <a:r>
              <a:rPr lang="en-US" altLang="zh-CN" sz="2000"/>
              <a:t>&lt;li</a:t>
            </a:r>
            <a:r>
              <a:rPr lang="en-US" altLang="zh-CN" sz="2000" smtClean="0"/>
              <a:t>&gt;</a:t>
            </a:r>
            <a:r>
              <a:rPr lang="zh-CN" altLang="en-US" sz="2000" smtClean="0"/>
              <a:t>国际新闻</a:t>
            </a:r>
            <a:r>
              <a:rPr lang="en-US" altLang="zh-CN" sz="2000" smtClean="0"/>
              <a:t>&lt;/</a:t>
            </a:r>
            <a:r>
              <a:rPr lang="en-US" altLang="zh-CN" sz="2000"/>
              <a:t>li</a:t>
            </a:r>
            <a:r>
              <a:rPr lang="en-US" altLang="zh-CN" sz="2000" smtClean="0"/>
              <a:t>&gt;</a:t>
            </a:r>
          </a:p>
          <a:p>
            <a:r>
              <a:rPr lang="en-US" altLang="zh-CN" sz="2000" smtClean="0"/>
              <a:t>    </a:t>
            </a:r>
            <a:r>
              <a:rPr lang="en-US" altLang="zh-CN" sz="2000"/>
              <a:t>&lt;li</a:t>
            </a:r>
            <a:r>
              <a:rPr lang="en-US" altLang="zh-CN" sz="2000" smtClean="0"/>
              <a:t>&gt;</a:t>
            </a:r>
            <a:r>
              <a:rPr lang="zh-CN" altLang="en-US" sz="2000" smtClean="0"/>
              <a:t>体育新闻</a:t>
            </a:r>
            <a:r>
              <a:rPr lang="en-US" altLang="zh-CN" sz="2000" smtClean="0"/>
              <a:t>&lt;/</a:t>
            </a:r>
            <a:r>
              <a:rPr lang="en-US" altLang="zh-CN" sz="2000"/>
              <a:t>li</a:t>
            </a:r>
            <a:r>
              <a:rPr lang="en-US" altLang="zh-CN" sz="2000" smtClean="0"/>
              <a:t>&gt;</a:t>
            </a:r>
          </a:p>
          <a:p>
            <a:r>
              <a:rPr lang="en-US" altLang="zh-CN" sz="2000" smtClean="0"/>
              <a:t>  &lt;/ol&gt;</a:t>
            </a:r>
          </a:p>
          <a:p>
            <a:r>
              <a:rPr lang="en-US" altLang="zh-CN" sz="2000" smtClean="0"/>
              <a:t>&lt;/</a:t>
            </a:r>
            <a:r>
              <a:rPr lang="en-US" altLang="zh-CN" sz="2000"/>
              <a:t>hgroup&gt;</a:t>
            </a:r>
            <a:endParaRPr lang="zh-CN" altLang="en-US" sz="2000"/>
          </a:p>
          <a:p>
            <a:r>
              <a:rPr lang="en-US" altLang="zh-CN" sz="2000" smtClean="0"/>
              <a:t>&lt;p&gt; </a:t>
            </a:r>
            <a:r>
              <a:rPr lang="zh-CN" altLang="en-US" sz="2000" smtClean="0"/>
              <a:t>现在时间是</a:t>
            </a:r>
            <a:r>
              <a:rPr lang="en-US" altLang="zh-CN" sz="2000" smtClean="0"/>
              <a:t>2014-3-1&lt;/p&gt;</a:t>
            </a:r>
          </a:p>
          <a:p>
            <a:r>
              <a:rPr lang="en-US" altLang="zh-CN" sz="2000" smtClean="0"/>
              <a:t>&lt;footer&gt;</a:t>
            </a:r>
          </a:p>
          <a:p>
            <a:r>
              <a:rPr lang="en-US" altLang="zh-CN" sz="2000" smtClean="0"/>
              <a:t>   &amp;copy; </a:t>
            </a:r>
            <a:r>
              <a:rPr lang="zh-CN" altLang="en-US" sz="2000" smtClean="0"/>
              <a:t>搜狐报道</a:t>
            </a:r>
            <a:r>
              <a:rPr lang="en-US" altLang="zh-CN" sz="2000" smtClean="0"/>
              <a:t>, 2012</a:t>
            </a:r>
          </a:p>
          <a:p>
            <a:r>
              <a:rPr lang="en-US" altLang="zh-CN" sz="2000" smtClean="0"/>
              <a:t>&lt;/footer&gt;</a:t>
            </a:r>
            <a:endParaRPr lang="en-US" altLang="zh-CN" sz="20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5" y="2781300"/>
            <a:ext cx="2905125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095879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57158" y="300022"/>
            <a:ext cx="8229600" cy="9144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600" kern="0" smtClean="0">
                <a:solidFill>
                  <a:srgbClr val="0000FF"/>
                </a:solidFill>
                <a:ea typeface="黑体"/>
              </a:rPr>
              <a:t>4.3 HTML5</a:t>
            </a:r>
            <a:r>
              <a:rPr sz="3600" kern="0" smtClean="0">
                <a:solidFill>
                  <a:srgbClr val="0000FF"/>
                </a:solidFill>
                <a:ea typeface="黑体"/>
              </a:rPr>
              <a:t>的</a:t>
            </a:r>
            <a:r>
              <a:rPr lang="en-US" sz="3600" kern="0" smtClean="0">
                <a:solidFill>
                  <a:srgbClr val="0000FF"/>
                </a:solidFill>
                <a:ea typeface="黑体"/>
              </a:rPr>
              <a:t>Canvas</a:t>
            </a:r>
            <a:r>
              <a:rPr sz="3600" kern="0" smtClean="0">
                <a:solidFill>
                  <a:srgbClr val="0000FF"/>
                </a:solidFill>
                <a:ea typeface="黑体"/>
              </a:rPr>
              <a:t>元素</a:t>
            </a:r>
            <a:endParaRPr lang="zh-CN" altLang="en-US" sz="3600" kern="0" dirty="0">
              <a:solidFill>
                <a:srgbClr val="0000FF"/>
              </a:solidFill>
              <a:ea typeface="黑体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1285860"/>
            <a:ext cx="7786742" cy="2382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125" indent="-365125">
              <a:lnSpc>
                <a:spcPct val="120000"/>
              </a:lnSpc>
              <a:spcAft>
                <a:spcPct val="10000"/>
              </a:spcAft>
              <a:buFont typeface="Wingdings" pitchFamily="2" charset="2"/>
              <a:buChar char="u"/>
            </a:pPr>
            <a:r>
              <a:rPr lang="en-US" altLang="zh-CN" sz="2400" smtClean="0"/>
              <a:t>HTML5</a:t>
            </a:r>
            <a:r>
              <a:rPr sz="2400" smtClean="0"/>
              <a:t>的</a:t>
            </a:r>
            <a:r>
              <a:rPr lang="en-US" altLang="zh-CN" sz="2400" smtClean="0"/>
              <a:t>canvas</a:t>
            </a:r>
            <a:r>
              <a:rPr sz="2400" smtClean="0"/>
              <a:t>元素使用</a:t>
            </a:r>
            <a:r>
              <a:rPr lang="en-US" altLang="zh-CN" sz="2400" smtClean="0"/>
              <a:t>JavaScript</a:t>
            </a:r>
            <a:r>
              <a:rPr sz="2400" smtClean="0"/>
              <a:t>在网页上绘制图像。</a:t>
            </a:r>
          </a:p>
          <a:p>
            <a:pPr marL="365125" indent="-365125">
              <a:lnSpc>
                <a:spcPct val="120000"/>
              </a:lnSpc>
              <a:spcAft>
                <a:spcPct val="10000"/>
              </a:spcAft>
              <a:buFont typeface="Wingdings" pitchFamily="2" charset="2"/>
              <a:buChar char="u"/>
            </a:pPr>
            <a:r>
              <a:rPr sz="2400" smtClean="0"/>
              <a:t>画布是一个矩形区域，您可以控制其每一像素。</a:t>
            </a:r>
          </a:p>
          <a:p>
            <a:pPr marL="365125" indent="-365125">
              <a:lnSpc>
                <a:spcPct val="120000"/>
              </a:lnSpc>
              <a:spcAft>
                <a:spcPct val="10000"/>
              </a:spcAft>
              <a:buFont typeface="Wingdings" pitchFamily="2" charset="2"/>
              <a:buChar char="u"/>
            </a:pPr>
            <a:r>
              <a:rPr lang="en-US" altLang="zh-CN" sz="2400" smtClean="0"/>
              <a:t>canvas </a:t>
            </a:r>
            <a:r>
              <a:rPr sz="2400" smtClean="0"/>
              <a:t>拥有多种绘制路径、矩形、圆形、字符以及添加图像的方法。</a:t>
            </a:r>
            <a:endParaRPr lang="zh-CN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857224" y="3857628"/>
            <a:ext cx="75009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&lt;canvas id="myCanvas" width="200" height="100"&gt;</a:t>
            </a:r>
          </a:p>
          <a:p>
            <a:r>
              <a:rPr lang="en-US" smtClean="0"/>
              <a:t>&lt;/canvas&gt;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26320" y="4797152"/>
            <a:ext cx="6858048" cy="13702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ct val="10000"/>
              </a:spcAft>
            </a:pPr>
            <a:r>
              <a:rPr lang="en-US" altLang="zh-CN" smtClean="0"/>
              <a:t>canvas</a:t>
            </a:r>
            <a:r>
              <a:rPr smtClean="0"/>
              <a:t>元素本身是没有绘图能力的。所有的绘制工作必须在 </a:t>
            </a:r>
            <a:r>
              <a:rPr lang="en-US" altLang="zh-CN" smtClean="0"/>
              <a:t>JavaScript </a:t>
            </a:r>
            <a:r>
              <a:rPr smtClean="0"/>
              <a:t>内部完成</a:t>
            </a:r>
            <a:r>
              <a:rPr lang="zh-CN" altLang="en-US" smtClean="0"/>
              <a:t>，在</a:t>
            </a:r>
            <a:r>
              <a:rPr lang="en-US" altLang="zh-CN" smtClean="0"/>
              <a:t>JavaScript</a:t>
            </a:r>
            <a:r>
              <a:rPr lang="zh-CN" altLang="en-US" smtClean="0"/>
              <a:t>部分描述！</a:t>
            </a:r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57158" y="300022"/>
            <a:ext cx="8229600" cy="9144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600" kern="0" smtClean="0">
                <a:solidFill>
                  <a:srgbClr val="0000FF"/>
                </a:solidFill>
                <a:ea typeface="黑体"/>
              </a:rPr>
              <a:t>4.3 HTML5</a:t>
            </a:r>
            <a:r>
              <a:rPr sz="3600" kern="0" smtClean="0">
                <a:solidFill>
                  <a:srgbClr val="0000FF"/>
                </a:solidFill>
                <a:ea typeface="黑体"/>
              </a:rPr>
              <a:t>的</a:t>
            </a:r>
            <a:r>
              <a:rPr lang="en-US" sz="3600" kern="0" smtClean="0">
                <a:solidFill>
                  <a:srgbClr val="0000FF"/>
                </a:solidFill>
                <a:ea typeface="黑体"/>
              </a:rPr>
              <a:t>Canvas</a:t>
            </a:r>
            <a:r>
              <a:rPr sz="3600" kern="0" smtClean="0">
                <a:solidFill>
                  <a:srgbClr val="0000FF"/>
                </a:solidFill>
                <a:ea typeface="黑体"/>
              </a:rPr>
              <a:t>元素</a:t>
            </a:r>
            <a:endParaRPr lang="zh-CN" altLang="en-US" sz="3600" kern="0" dirty="0">
              <a:solidFill>
                <a:srgbClr val="0000FF"/>
              </a:solidFill>
              <a:ea typeface="黑体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8662" y="1357298"/>
            <a:ext cx="75009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&lt;canvas id="myCanvas" width="200" height="100"&gt;</a:t>
            </a:r>
          </a:p>
          <a:p>
            <a:r>
              <a:rPr lang="en-US" smtClean="0"/>
              <a:t>&lt;/canvas&gt;</a:t>
            </a:r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86864" y="2276872"/>
            <a:ext cx="742955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&lt;script type="text/javascript"&gt; </a:t>
            </a:r>
          </a:p>
          <a:p>
            <a:r>
              <a:rPr lang="en-US" smtClean="0"/>
              <a:t>   var c=document.getElementById("myCanvas");</a:t>
            </a:r>
          </a:p>
          <a:p>
            <a:r>
              <a:rPr lang="en-US" smtClean="0"/>
              <a:t>   var cxt=c.getContext("2d");</a:t>
            </a:r>
          </a:p>
          <a:p>
            <a:r>
              <a:rPr lang="en-US" smtClean="0"/>
              <a:t>   cxt.fillStyle="#FF0000";</a:t>
            </a:r>
          </a:p>
          <a:p>
            <a:r>
              <a:rPr lang="en-US" smtClean="0"/>
              <a:t>   cxt.fillRect(0,0,150,75);</a:t>
            </a:r>
          </a:p>
          <a:p>
            <a:r>
              <a:rPr lang="en-US" smtClean="0"/>
              <a:t>&lt;/script&gt;</a:t>
            </a:r>
            <a:endParaRPr lang="zh-CN" altLang="en-US"/>
          </a:p>
        </p:txBody>
      </p:sp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325" y="4250193"/>
            <a:ext cx="3876675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57158" y="300022"/>
            <a:ext cx="8229600" cy="9144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600" kern="0" smtClean="0">
                <a:solidFill>
                  <a:srgbClr val="0000FF"/>
                </a:solidFill>
                <a:ea typeface="黑体"/>
              </a:rPr>
              <a:t>小结</a:t>
            </a:r>
            <a:endParaRPr lang="zh-CN" altLang="en-US" sz="3600" kern="0" dirty="0">
              <a:solidFill>
                <a:srgbClr val="0000FF"/>
              </a:solidFill>
              <a:ea typeface="黑体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7700" y="1155700"/>
            <a:ext cx="807249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638" indent="-274638">
              <a:buFont typeface="Wingdings" pitchFamily="2" charset="2"/>
              <a:buChar char="n"/>
            </a:pPr>
            <a:r>
              <a:rPr lang="zh-CN" altLang="en-US" sz="2400" smtClean="0"/>
              <a:t>段落标签</a:t>
            </a:r>
            <a:r>
              <a:rPr lang="en-US" altLang="zh-CN" sz="2400" smtClean="0"/>
              <a:t>&lt;p&gt;, </a:t>
            </a:r>
            <a:r>
              <a:rPr lang="zh-CN" altLang="en-US" sz="2400" smtClean="0"/>
              <a:t>换行标签</a:t>
            </a:r>
            <a:r>
              <a:rPr lang="en-US" altLang="zh-CN" sz="2400" smtClean="0"/>
              <a:t>&lt;br/&gt;</a:t>
            </a:r>
          </a:p>
          <a:p>
            <a:pPr marL="274638" indent="-274638">
              <a:buFont typeface="Wingdings" pitchFamily="2" charset="2"/>
              <a:buChar char="n"/>
            </a:pPr>
            <a:r>
              <a:rPr lang="zh-CN" altLang="en-US" sz="2400" smtClean="0"/>
              <a:t>图片标签</a:t>
            </a:r>
            <a:r>
              <a:rPr lang="en-US" altLang="zh-CN" sz="2400" smtClean="0"/>
              <a:t>&lt;img /&gt;</a:t>
            </a:r>
          </a:p>
          <a:p>
            <a:pPr marL="274638" indent="-274638">
              <a:buFont typeface="Wingdings" pitchFamily="2" charset="2"/>
              <a:buChar char="n"/>
            </a:pPr>
            <a:r>
              <a:rPr lang="zh-CN" altLang="en-US" sz="2400" smtClean="0"/>
              <a:t>超链接</a:t>
            </a:r>
            <a:r>
              <a:rPr lang="en-US" altLang="zh-CN" sz="2400" smtClean="0"/>
              <a:t>&lt;a&gt;</a:t>
            </a:r>
          </a:p>
          <a:p>
            <a:pPr marL="627063" lvl="1" indent="-352425" algn="l">
              <a:buFont typeface="Wingdings" pitchFamily="2" charset="2"/>
              <a:buChar char="p"/>
            </a:pPr>
            <a:r>
              <a:rPr lang="zh-CN" altLang="en-US" sz="2200" smtClean="0">
                <a:latin typeface="Consolas"/>
                <a:ea typeface="宋体"/>
                <a:sym typeface="Consolas"/>
              </a:rPr>
              <a:t>页内链接</a:t>
            </a:r>
            <a:endParaRPr lang="en-US" altLang="zh-CN" sz="2200" smtClean="0">
              <a:latin typeface="Consolas"/>
              <a:ea typeface="宋体"/>
              <a:sym typeface="Consolas"/>
            </a:endParaRPr>
          </a:p>
          <a:p>
            <a:pPr marL="627063" lvl="1" indent="-352425" algn="l">
              <a:buFont typeface="Wingdings" pitchFamily="2" charset="2"/>
              <a:buChar char="p"/>
            </a:pPr>
            <a:r>
              <a:rPr lang="zh-CN" altLang="en-US" sz="2200" smtClean="0">
                <a:latin typeface="Consolas"/>
                <a:ea typeface="宋体"/>
                <a:sym typeface="Consolas"/>
              </a:rPr>
              <a:t>页间链接</a:t>
            </a:r>
            <a:endParaRPr lang="en-US" altLang="zh-CN" sz="2200" smtClean="0">
              <a:latin typeface="Consolas"/>
              <a:ea typeface="宋体"/>
              <a:sym typeface="Consolas"/>
            </a:endParaRPr>
          </a:p>
          <a:p>
            <a:pPr marL="627063" lvl="1" indent="-352425" algn="l">
              <a:buFont typeface="Wingdings" pitchFamily="2" charset="2"/>
              <a:buChar char="p"/>
            </a:pPr>
            <a:r>
              <a:rPr lang="en-US" altLang="zh-CN" sz="2200" smtClean="0">
                <a:latin typeface="Consolas"/>
                <a:ea typeface="宋体"/>
                <a:sym typeface="Consolas"/>
              </a:rPr>
              <a:t>target</a:t>
            </a:r>
          </a:p>
          <a:p>
            <a:pPr marL="274638" lvl="1" indent="-274638" algn="l">
              <a:buFont typeface="Wingdings" pitchFamily="2" charset="2"/>
              <a:buChar char="n"/>
            </a:pPr>
            <a:r>
              <a:rPr lang="zh-CN" altLang="en-US" sz="2400" smtClean="0">
                <a:latin typeface="Consolas"/>
                <a:ea typeface="宋体"/>
                <a:sym typeface="Consolas"/>
              </a:rPr>
              <a:t>列表标签</a:t>
            </a:r>
            <a:r>
              <a:rPr lang="en-US" altLang="zh-CN" sz="2400" smtClean="0">
                <a:latin typeface="Consolas"/>
                <a:ea typeface="宋体"/>
                <a:sym typeface="Consolas"/>
              </a:rPr>
              <a:t>&lt;ol&gt;&lt;ul&gt;</a:t>
            </a:r>
          </a:p>
          <a:p>
            <a:pPr marL="274638" lvl="1" indent="-274638" algn="l">
              <a:buFont typeface="Wingdings" pitchFamily="2" charset="2"/>
              <a:buChar char="n"/>
            </a:pPr>
            <a:r>
              <a:rPr lang="zh-CN" altLang="en-US" sz="2400" smtClean="0">
                <a:latin typeface="Consolas"/>
                <a:ea typeface="宋体"/>
                <a:sym typeface="Consolas"/>
              </a:rPr>
              <a:t>表格标签</a:t>
            </a:r>
            <a:r>
              <a:rPr lang="en-US" altLang="zh-CN" sz="2400" smtClean="0">
                <a:latin typeface="Consolas"/>
                <a:ea typeface="宋体"/>
                <a:sym typeface="Consolas"/>
              </a:rPr>
              <a:t>&lt;table&gt;</a:t>
            </a:r>
          </a:p>
          <a:p>
            <a:pPr marL="627063" lvl="1" indent="-352425" algn="l">
              <a:buFont typeface="Wingdings" pitchFamily="2" charset="2"/>
              <a:buChar char="p"/>
            </a:pPr>
            <a:r>
              <a:rPr lang="zh-CN" altLang="en-US" sz="2200" smtClean="0">
                <a:latin typeface="Consolas"/>
                <a:ea typeface="宋体"/>
                <a:sym typeface="Consolas"/>
              </a:rPr>
              <a:t>单元格</a:t>
            </a:r>
            <a:r>
              <a:rPr lang="en-US" altLang="zh-CN" sz="2200" smtClean="0">
                <a:latin typeface="Consolas"/>
                <a:ea typeface="宋体"/>
                <a:sym typeface="Consolas"/>
              </a:rPr>
              <a:t>&lt;tr&gt;&lt;td&gt;</a:t>
            </a:r>
          </a:p>
          <a:p>
            <a:pPr marL="627063" lvl="1" indent="-352425" algn="l">
              <a:buFont typeface="Wingdings" pitchFamily="2" charset="2"/>
              <a:buChar char="p"/>
            </a:pPr>
            <a:r>
              <a:rPr lang="zh-CN" altLang="en-US" sz="2200" smtClean="0">
                <a:latin typeface="Consolas"/>
                <a:ea typeface="宋体"/>
                <a:sym typeface="Consolas"/>
              </a:rPr>
              <a:t>属性</a:t>
            </a:r>
            <a:r>
              <a:rPr lang="en-US" altLang="zh-CN" sz="2200" smtClean="0">
                <a:latin typeface="Consolas"/>
                <a:ea typeface="宋体"/>
                <a:sym typeface="Consolas"/>
              </a:rPr>
              <a:t>cellpadding</a:t>
            </a:r>
            <a:r>
              <a:rPr lang="zh-CN" altLang="en-US" sz="2200" smtClean="0">
                <a:latin typeface="Consolas"/>
                <a:ea typeface="宋体"/>
                <a:sym typeface="Consolas"/>
              </a:rPr>
              <a:t>和</a:t>
            </a:r>
            <a:r>
              <a:rPr lang="en-US" altLang="zh-CN" sz="2200" smtClean="0">
                <a:latin typeface="Consolas"/>
                <a:ea typeface="宋体"/>
                <a:sym typeface="Consolas"/>
              </a:rPr>
              <a:t>cellspacing</a:t>
            </a:r>
            <a:endParaRPr lang="en-US" altLang="zh-CN" sz="2400" smtClean="0">
              <a:latin typeface="Consolas"/>
              <a:ea typeface="宋体"/>
              <a:sym typeface="Consolas"/>
            </a:endParaRPr>
          </a:p>
          <a:p>
            <a:pPr marL="274638" lvl="1" indent="-274638" algn="l">
              <a:buFont typeface="Wingdings" pitchFamily="2" charset="2"/>
              <a:buChar char="n"/>
            </a:pPr>
            <a:r>
              <a:rPr lang="zh-CN" altLang="en-US" sz="2400" smtClean="0">
                <a:latin typeface="Consolas"/>
                <a:ea typeface="宋体"/>
                <a:sym typeface="Consolas"/>
              </a:rPr>
              <a:t>表单标签</a:t>
            </a:r>
            <a:r>
              <a:rPr lang="en-US" altLang="zh-CN" sz="2400" smtClean="0">
                <a:latin typeface="Consolas"/>
                <a:ea typeface="宋体"/>
                <a:sym typeface="Consolas"/>
              </a:rPr>
              <a:t>&lt;form&gt;</a:t>
            </a:r>
          </a:p>
          <a:p>
            <a:pPr marL="627063" lvl="1" indent="-352425" algn="l">
              <a:buFont typeface="Wingdings" pitchFamily="2" charset="2"/>
              <a:buChar char="p"/>
            </a:pPr>
            <a:r>
              <a:rPr lang="en-US" altLang="zh-CN" sz="2200" smtClean="0">
                <a:latin typeface="Consolas"/>
                <a:ea typeface="宋体"/>
                <a:sym typeface="Consolas"/>
              </a:rPr>
              <a:t>&lt;input&gt;</a:t>
            </a:r>
          </a:p>
          <a:p>
            <a:pPr marL="627063" lvl="1" indent="-352425" algn="l">
              <a:buFont typeface="Wingdings" pitchFamily="2" charset="2"/>
              <a:buChar char="p"/>
            </a:pPr>
            <a:r>
              <a:rPr lang="en-US" altLang="zh-CN" sz="2200" smtClean="0">
                <a:latin typeface="Consolas"/>
                <a:ea typeface="宋体"/>
                <a:sym typeface="Consolas"/>
              </a:rPr>
              <a:t>&lt;select&gt;</a:t>
            </a:r>
          </a:p>
          <a:p>
            <a:pPr marL="627063" lvl="1" indent="-352425" algn="l">
              <a:buFont typeface="Wingdings" pitchFamily="2" charset="2"/>
              <a:buChar char="p"/>
            </a:pPr>
            <a:r>
              <a:rPr lang="en-US" altLang="zh-CN" sz="2200" smtClean="0">
                <a:latin typeface="Consolas"/>
                <a:ea typeface="宋体"/>
                <a:sym typeface="Consolas"/>
              </a:rPr>
              <a:t>&lt;textarea&gt;</a:t>
            </a:r>
            <a:endParaRPr lang="zh-CN" altLang="en-US" sz="2200" smtClean="0">
              <a:latin typeface="Consolas"/>
              <a:ea typeface="宋体"/>
              <a:sym typeface="Consolas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57158" y="300022"/>
            <a:ext cx="8229600" cy="9144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600" kern="0" smtClean="0">
                <a:solidFill>
                  <a:srgbClr val="0000FF"/>
                </a:solidFill>
                <a:ea typeface="黑体"/>
              </a:rPr>
              <a:t>小结</a:t>
            </a:r>
            <a:endParaRPr lang="zh-CN" altLang="en-US" sz="3600" kern="0" dirty="0">
              <a:solidFill>
                <a:srgbClr val="0000FF"/>
              </a:solidFill>
              <a:ea typeface="黑体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7700" y="1155700"/>
            <a:ext cx="8072494" cy="1828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638" indent="-274638">
              <a:lnSpc>
                <a:spcPct val="110000"/>
              </a:lnSpc>
              <a:spcAft>
                <a:spcPct val="10000"/>
              </a:spcAft>
              <a:buFont typeface="Wingdings" pitchFamily="2" charset="2"/>
              <a:buChar char="n"/>
            </a:pPr>
            <a:r>
              <a:rPr lang="en-US" altLang="zh-CN" sz="2400" smtClean="0"/>
              <a:t>HTML5</a:t>
            </a:r>
            <a:r>
              <a:rPr lang="zh-CN" altLang="en-US" sz="2400" smtClean="0"/>
              <a:t>取消了</a:t>
            </a:r>
            <a:r>
              <a:rPr lang="en-US" altLang="zh-CN" sz="2400" smtClean="0"/>
              <a:t>align, valign, cellpadding, cellspacing</a:t>
            </a:r>
            <a:r>
              <a:rPr lang="zh-CN" altLang="en-US" sz="2400" smtClean="0"/>
              <a:t>等属性，即取消了全部控制页面显示的属性</a:t>
            </a:r>
            <a:r>
              <a:rPr lang="en-US" altLang="zh-CN" sz="2400" smtClean="0"/>
              <a:t>, </a:t>
            </a:r>
            <a:r>
              <a:rPr lang="zh-CN" altLang="en-US" sz="2400" smtClean="0"/>
              <a:t>全部交由</a:t>
            </a:r>
            <a:r>
              <a:rPr lang="en-US" altLang="zh-CN" sz="2400" smtClean="0"/>
              <a:t>CSS</a:t>
            </a:r>
            <a:r>
              <a:rPr lang="zh-CN" altLang="en-US" sz="2400" smtClean="0"/>
              <a:t>负责。</a:t>
            </a:r>
            <a:endParaRPr lang="en-US" altLang="zh-CN" sz="2400" smtClean="0"/>
          </a:p>
          <a:p>
            <a:pPr marL="274638" indent="-274638">
              <a:lnSpc>
                <a:spcPct val="130000"/>
              </a:lnSpc>
              <a:spcAft>
                <a:spcPct val="10000"/>
              </a:spcAft>
              <a:buFont typeface="Wingdings" pitchFamily="2" charset="2"/>
              <a:buChar char="n"/>
            </a:pPr>
            <a:r>
              <a:rPr lang="en-US" altLang="zh-CN" sz="2400" smtClean="0"/>
              <a:t>HTML5</a:t>
            </a:r>
            <a:r>
              <a:rPr lang="zh-CN" altLang="en-US" sz="2400" smtClean="0"/>
              <a:t>的头部的特征</a:t>
            </a:r>
            <a:endParaRPr lang="en-US" altLang="zh-CN" sz="2400" smtClean="0"/>
          </a:p>
        </p:txBody>
      </p:sp>
      <p:sp>
        <p:nvSpPr>
          <p:cNvPr id="5" name="TextBox 4"/>
          <p:cNvSpPr txBox="1"/>
          <p:nvPr/>
        </p:nvSpPr>
        <p:spPr>
          <a:xfrm>
            <a:off x="971600" y="2852936"/>
            <a:ext cx="64087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&lt;!DOCTYPE HTML&gt;</a:t>
            </a:r>
          </a:p>
          <a:p>
            <a:r>
              <a:rPr lang="en-US" altLang="zh-CN" sz="2000"/>
              <a:t>&lt;html</a:t>
            </a:r>
            <a:r>
              <a:rPr lang="en-US" altLang="zh-CN" sz="2000" smtClean="0"/>
              <a:t>&gt;</a:t>
            </a:r>
          </a:p>
          <a:p>
            <a:r>
              <a:rPr lang="en-US" altLang="zh-CN" sz="2000"/>
              <a:t> </a:t>
            </a:r>
            <a:r>
              <a:rPr lang="en-US" altLang="zh-CN" sz="2000" smtClean="0"/>
              <a:t> &lt;head&gt;</a:t>
            </a:r>
          </a:p>
          <a:p>
            <a:r>
              <a:rPr lang="en-US" altLang="zh-CN" sz="2000"/>
              <a:t> </a:t>
            </a:r>
            <a:r>
              <a:rPr lang="en-US" altLang="zh-CN" sz="2000" smtClean="0"/>
              <a:t>   &lt;meta charset="utf-8" /&gt;</a:t>
            </a:r>
            <a:endParaRPr lang="zh-CN" altLang="en-US" sz="2000"/>
          </a:p>
        </p:txBody>
      </p:sp>
      <p:sp>
        <p:nvSpPr>
          <p:cNvPr id="6" name="矩形 5"/>
          <p:cNvSpPr/>
          <p:nvPr/>
        </p:nvSpPr>
        <p:spPr>
          <a:xfrm>
            <a:off x="755576" y="4221088"/>
            <a:ext cx="3168175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4638" indent="-274638">
              <a:lnSpc>
                <a:spcPct val="130000"/>
              </a:lnSpc>
              <a:spcAft>
                <a:spcPct val="10000"/>
              </a:spcAft>
              <a:buFont typeface="Wingdings" pitchFamily="2" charset="2"/>
              <a:buChar char="n"/>
            </a:pPr>
            <a:r>
              <a:rPr lang="en-US" altLang="zh-CN" sz="2400" smtClean="0"/>
              <a:t>XHTML</a:t>
            </a:r>
            <a:r>
              <a:rPr lang="zh-CN" altLang="en-US" sz="2400" smtClean="0"/>
              <a:t>的</a:t>
            </a:r>
            <a:r>
              <a:rPr lang="zh-CN" altLang="en-US" sz="2400"/>
              <a:t>头部的特征</a:t>
            </a:r>
            <a:endParaRPr lang="en-US" altLang="zh-CN" sz="2400"/>
          </a:p>
        </p:txBody>
      </p:sp>
      <p:sp>
        <p:nvSpPr>
          <p:cNvPr id="7" name="矩形 6"/>
          <p:cNvSpPr/>
          <p:nvPr/>
        </p:nvSpPr>
        <p:spPr>
          <a:xfrm>
            <a:off x="971600" y="4802376"/>
            <a:ext cx="841957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/>
              <a:t>&lt;!DOCTYPE html PUBLIC "-//W3C//DTD XHTML 1.0 Strict//EN"  "http://www.w3.org/TR/xhtml1/DTD/xhtml1-strict.dtd"&gt;</a:t>
            </a:r>
          </a:p>
          <a:p>
            <a:r>
              <a:rPr lang="en-US" altLang="zh-CN" sz="2000"/>
              <a:t>&lt;html xmlns="http://www.w3.org/1999/xhtml"&gt;</a:t>
            </a:r>
          </a:p>
          <a:p>
            <a:r>
              <a:rPr lang="en-US" altLang="zh-CN" sz="2000"/>
              <a:t>&lt;head&gt;</a:t>
            </a:r>
          </a:p>
          <a:p>
            <a:r>
              <a:rPr lang="en-US" altLang="zh-CN" sz="2000"/>
              <a:t>  &lt;meta content="text/html; charset=utf-8" </a:t>
            </a:r>
            <a:endParaRPr lang="en-US" altLang="zh-CN" sz="2000" smtClean="0"/>
          </a:p>
          <a:p>
            <a:r>
              <a:rPr lang="en-US" altLang="zh-CN" sz="2000"/>
              <a:t> </a:t>
            </a:r>
            <a:r>
              <a:rPr lang="en-US" altLang="zh-CN" sz="2000" smtClean="0"/>
              <a:t>       http-equiv</a:t>
            </a:r>
            <a:r>
              <a:rPr lang="en-US" altLang="zh-CN" sz="2000"/>
              <a:t>="Content-Type"/&gt;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296850762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58" y="300022"/>
            <a:ext cx="82296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黑体"/>
                <a:cs typeface="+mj-cs"/>
                <a:sym typeface="Consolas"/>
              </a:rPr>
              <a:t>2.3 HTML5</a:t>
            </a:r>
            <a:r>
              <a:rPr kumimoji="1" lang="zh-CN" altLang="en-US" sz="360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黑体"/>
                <a:cs typeface="+mj-cs"/>
                <a:sym typeface="Consolas"/>
              </a:rPr>
              <a:t>文档的基本结构</a:t>
            </a:r>
            <a:endParaRPr kumimoji="1" lang="zh-CN" altLang="en-US" sz="360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/>
              <a:ea typeface="黑体"/>
              <a:cs typeface="+mj-cs"/>
              <a:sym typeface="Consolas"/>
            </a:endParaRPr>
          </a:p>
        </p:txBody>
      </p:sp>
      <p:sp>
        <p:nvSpPr>
          <p:cNvPr id="6" name="内容占位符 5"/>
          <p:cNvSpPr txBox="1">
            <a:spLocks/>
          </p:cNvSpPr>
          <p:nvPr/>
        </p:nvSpPr>
        <p:spPr>
          <a:xfrm>
            <a:off x="642910" y="1161560"/>
            <a:ext cx="8501122" cy="439812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lvl="0" indent="-342900">
              <a:lnSpc>
                <a:spcPct val="120000"/>
              </a:lnSpc>
              <a:spcAft>
                <a:spcPct val="10000"/>
              </a:spcAft>
              <a:buFont typeface="Wingdings" pitchFamily="2" charset="2"/>
              <a:buChar char="n"/>
            </a:pPr>
            <a:r>
              <a:rPr lang="en-US" altLang="zh-CN" sz="2400" kern="0" smtClean="0">
                <a:solidFill>
                  <a:schemeClr val="tx1"/>
                </a:solidFill>
              </a:rPr>
              <a:t>HTML5</a:t>
            </a:r>
            <a:r>
              <a:rPr lang="zh-CN" altLang="en-US" sz="2400" kern="0" smtClean="0">
                <a:solidFill>
                  <a:schemeClr val="tx1"/>
                </a:solidFill>
              </a:rPr>
              <a:t>文档</a:t>
            </a:r>
            <a:endParaRPr kumimoji="1" lang="en-US" altLang="zh-CN" sz="24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382588" algn="l">
              <a:buFont typeface="Wingdings" pitchFamily="2" charset="2"/>
              <a:buChar char="p"/>
            </a:pPr>
            <a:r>
              <a:rPr lang="zh-CN" altLang="en-US" sz="2200" kern="0" smtClean="0">
                <a:solidFill>
                  <a:schemeClr val="tx1"/>
                </a:solidFill>
                <a:latin typeface="+mn-lt"/>
                <a:ea typeface="+mn-ea"/>
                <a:sym typeface="Consolas"/>
              </a:rPr>
              <a:t>头两行必须包括</a:t>
            </a:r>
            <a:endParaRPr lang="en-US" altLang="zh-CN" sz="2200" kern="0" smtClean="0">
              <a:solidFill>
                <a:schemeClr val="tx1"/>
              </a:solidFill>
              <a:latin typeface="+mn-lt"/>
              <a:ea typeface="+mn-ea"/>
              <a:sym typeface="Consolas"/>
            </a:endParaRPr>
          </a:p>
          <a:p>
            <a:pPr marL="742950" lvl="1" indent="-382588" algn="l">
              <a:spcBef>
                <a:spcPct val="10000"/>
              </a:spcBef>
            </a:pPr>
            <a:r>
              <a:rPr lang="en-US" altLang="zh-CN" sz="20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&lt;!DOCTYPE html&gt;</a:t>
            </a:r>
          </a:p>
          <a:p>
            <a:pPr marL="742950" marR="0" lvl="1" indent="-382588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包括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4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组标签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  <a:p>
            <a:pPr marL="742950" lvl="1" indent="-382588" algn="l"/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   &lt;html&gt; &lt;head&gt; &lt;title&gt; &lt;body&gt;</a:t>
            </a:r>
          </a:p>
          <a:p>
            <a:pPr marL="742950" lvl="1" indent="-382588" algn="l">
              <a:lnSpc>
                <a:spcPct val="150000"/>
              </a:lnSpc>
              <a:spcBef>
                <a:spcPct val="30000"/>
              </a:spcBef>
              <a:buFont typeface="Wingdings" pitchFamily="2" charset="2"/>
              <a:buChar char="p"/>
              <a:defRPr/>
            </a:pP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标签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&lt;html&gt;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是整个网页的根元素</a:t>
            </a:r>
            <a:endParaRPr lang="en-US" altLang="zh-CN" sz="2200" kern="0" smtClean="0">
              <a:solidFill>
                <a:schemeClr val="tx1"/>
              </a:solidFill>
              <a:latin typeface="Consolas"/>
              <a:ea typeface="宋体"/>
              <a:sym typeface="Consolas"/>
            </a:endParaRPr>
          </a:p>
          <a:p>
            <a:pPr marL="225425" indent="-225425">
              <a:lnSpc>
                <a:spcPct val="110000"/>
              </a:lnSpc>
              <a:buSzTx/>
            </a:pPr>
            <a:r>
              <a:rPr lang="en-US" altLang="zh-CN" smtClean="0"/>
              <a:t>     &lt;html lang="en"&gt;</a:t>
            </a:r>
          </a:p>
          <a:p>
            <a:pPr marL="742950" lvl="1" indent="-382588" algn="l">
              <a:lnSpc>
                <a:spcPct val="150000"/>
              </a:lnSpc>
              <a:spcBef>
                <a:spcPct val="30000"/>
              </a:spcBef>
              <a:buFont typeface="Wingdings" pitchFamily="2" charset="2"/>
              <a:buChar char="p"/>
              <a:defRPr/>
            </a:pP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html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网页包含头部分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&lt;head&gt;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与主体部分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&lt;body&gt;</a:t>
            </a:r>
          </a:p>
          <a:p>
            <a:pPr marL="742950" lvl="1" indent="-382588" algn="l">
              <a:lnSpc>
                <a:spcPct val="150000"/>
              </a:lnSpc>
              <a:spcBef>
                <a:spcPct val="30000"/>
              </a:spcBef>
              <a:buFont typeface="Wingdings" pitchFamily="2" charset="2"/>
              <a:buChar char="p"/>
              <a:defRPr/>
            </a:pP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标题元素</a:t>
            </a:r>
            <a:r>
              <a:rPr lang="en-US" altLang="zh-CN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&lt;title&gt;</a:t>
            </a:r>
            <a:r>
              <a:rPr lang="zh-CN" altLang="en-US" sz="2200" kern="0" smtClean="0">
                <a:solidFill>
                  <a:schemeClr val="tx1"/>
                </a:solidFill>
                <a:latin typeface="Consolas"/>
                <a:ea typeface="宋体"/>
                <a:sym typeface="Consolas"/>
              </a:rPr>
              <a:t>的内容则是显示在浏览器的顶部</a:t>
            </a:r>
            <a:endParaRPr kumimoji="1" lang="en-US" altLang="zh-CN" sz="2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1472" y="1196752"/>
            <a:ext cx="8286808" cy="3847207"/>
          </a:xfrm>
          <a:prstGeom prst="rect">
            <a:avLst/>
          </a:prstGeom>
          <a:ln w="38100">
            <a:solidFill>
              <a:srgbClr val="0000F8"/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zh-CN" altLang="en-US" sz="2400" smtClean="0">
                <a:solidFill>
                  <a:srgbClr val="0000FF"/>
                </a:solidFill>
                <a:ea typeface="黑体"/>
              </a:rPr>
              <a:t>一个例子</a:t>
            </a:r>
            <a:endParaRPr lang="en-US" altLang="zh-CN" sz="2400" smtClean="0">
              <a:solidFill>
                <a:srgbClr val="0000FF"/>
              </a:solidFill>
              <a:ea typeface="黑体"/>
            </a:endParaRPr>
          </a:p>
          <a:p>
            <a:pPr latinLnBrk="1">
              <a:spcBef>
                <a:spcPct val="10000"/>
              </a:spcBef>
            </a:pPr>
            <a:r>
              <a:rPr lang="en-US" altLang="zh-CN" sz="2000" smtClean="0"/>
              <a:t>&lt;!DOCTYPE html&gt;</a:t>
            </a:r>
          </a:p>
          <a:p>
            <a:pPr latinLnBrk="1">
              <a:spcBef>
                <a:spcPct val="10000"/>
              </a:spcBef>
            </a:pPr>
            <a:r>
              <a:rPr lang="en-US" altLang="zh-CN" sz="2000" smtClean="0"/>
              <a:t>&lt;html lang="zh"&gt;</a:t>
            </a:r>
          </a:p>
          <a:p>
            <a:pPr latinLnBrk="1">
              <a:spcBef>
                <a:spcPct val="10000"/>
              </a:spcBef>
            </a:pPr>
            <a:r>
              <a:rPr lang="en-US" altLang="zh-CN" sz="2000" smtClean="0"/>
              <a:t>&lt;head&gt;</a:t>
            </a:r>
          </a:p>
          <a:p>
            <a:pPr latinLnBrk="1">
              <a:spcBef>
                <a:spcPct val="10000"/>
              </a:spcBef>
            </a:pPr>
            <a:r>
              <a:rPr lang="en-US" altLang="zh-CN" sz="2000"/>
              <a:t> </a:t>
            </a:r>
            <a:r>
              <a:rPr lang="en-US" altLang="zh-CN" sz="2000" smtClean="0"/>
              <a:t>   </a:t>
            </a:r>
            <a:r>
              <a:rPr lang="en-US" altLang="zh-CN" sz="2000" smtClean="0">
                <a:solidFill>
                  <a:srgbClr val="F80000"/>
                </a:solidFill>
              </a:rPr>
              <a:t>&lt;meta charset="utf-8"/&gt;</a:t>
            </a:r>
          </a:p>
          <a:p>
            <a:pPr latinLnBrk="1">
              <a:spcBef>
                <a:spcPct val="10000"/>
              </a:spcBef>
            </a:pPr>
            <a:r>
              <a:rPr lang="en-US" altLang="zh-CN" sz="2000" smtClean="0"/>
              <a:t>    &lt;title&gt;</a:t>
            </a:r>
            <a:r>
              <a:rPr lang="zh-CN" altLang="en-US" sz="2000" smtClean="0"/>
              <a:t>标题内容</a:t>
            </a:r>
            <a:r>
              <a:rPr lang="en-US" altLang="zh-CN" sz="2000" smtClean="0"/>
              <a:t>&lt;/title&gt;</a:t>
            </a:r>
          </a:p>
          <a:p>
            <a:pPr latinLnBrk="1">
              <a:spcBef>
                <a:spcPct val="10000"/>
              </a:spcBef>
            </a:pPr>
            <a:r>
              <a:rPr lang="en-US" altLang="zh-CN" sz="2000" smtClean="0"/>
              <a:t>&lt;/head&gt;</a:t>
            </a:r>
          </a:p>
          <a:p>
            <a:pPr latinLnBrk="1">
              <a:spcBef>
                <a:spcPct val="10000"/>
              </a:spcBef>
            </a:pPr>
            <a:r>
              <a:rPr lang="en-US" altLang="zh-CN" sz="2000" smtClean="0"/>
              <a:t>&lt;body&gt;</a:t>
            </a:r>
          </a:p>
          <a:p>
            <a:pPr latinLnBrk="1">
              <a:spcBef>
                <a:spcPct val="10000"/>
              </a:spcBef>
            </a:pPr>
            <a:r>
              <a:rPr lang="en-US" altLang="zh-CN" sz="2000" smtClean="0"/>
              <a:t>    &lt;p&gt;</a:t>
            </a:r>
            <a:r>
              <a:rPr lang="zh-CN" altLang="en-US" sz="2000" smtClean="0"/>
              <a:t>仲恺农业工程学院</a:t>
            </a:r>
            <a:r>
              <a:rPr lang="en-US" altLang="zh-CN" sz="2000" smtClean="0"/>
              <a:t>&lt;/p&gt;</a:t>
            </a:r>
          </a:p>
          <a:p>
            <a:pPr latinLnBrk="1">
              <a:spcBef>
                <a:spcPct val="10000"/>
              </a:spcBef>
            </a:pPr>
            <a:r>
              <a:rPr lang="en-US" altLang="zh-CN" sz="2000" smtClean="0"/>
              <a:t>&lt;/body&gt;</a:t>
            </a:r>
          </a:p>
          <a:p>
            <a:pPr latinLnBrk="1">
              <a:spcBef>
                <a:spcPct val="10000"/>
              </a:spcBef>
            </a:pPr>
            <a:r>
              <a:rPr lang="en-US" altLang="zh-CN" sz="2000" smtClean="0"/>
              <a:t>&lt;/html&gt;</a:t>
            </a:r>
            <a:endParaRPr lang="en-US" altLang="zh-CN" sz="200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57158" y="300022"/>
            <a:ext cx="82296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黑体"/>
                <a:cs typeface="+mj-cs"/>
                <a:sym typeface="Consolas"/>
              </a:rPr>
              <a:t>2.3 HTML</a:t>
            </a:r>
            <a:r>
              <a:rPr kumimoji="1" lang="zh-CN" altLang="en-US" sz="360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黑体"/>
                <a:cs typeface="+mj-cs"/>
                <a:sym typeface="Consolas"/>
              </a:rPr>
              <a:t>文档的基本结构</a:t>
            </a:r>
            <a:endParaRPr kumimoji="1" lang="zh-CN" altLang="en-US" sz="360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/>
              <a:ea typeface="黑体"/>
              <a:cs typeface="+mj-cs"/>
              <a:sym typeface="Consolas"/>
            </a:endParaRPr>
          </a:p>
        </p:txBody>
      </p:sp>
      <p:pic>
        <p:nvPicPr>
          <p:cNvPr id="5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0826" y="4669453"/>
            <a:ext cx="2643174" cy="2188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圆角矩形标注 3"/>
          <p:cNvSpPr/>
          <p:nvPr/>
        </p:nvSpPr>
        <p:spPr bwMode="auto">
          <a:xfrm>
            <a:off x="4537070" y="1058951"/>
            <a:ext cx="2160240" cy="1001125"/>
          </a:xfrm>
          <a:prstGeom prst="wedgeRoundRectCallout">
            <a:avLst>
              <a:gd name="adj1" fmla="val -71519"/>
              <a:gd name="adj2" fmla="val 123055"/>
              <a:gd name="adj3" fmla="val 16667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i="0" u="none" strike="noStrike" cap="none" normalizeH="0" baseline="0" smtClean="0">
                <a:ln>
                  <a:noFill/>
                </a:ln>
                <a:solidFill>
                  <a:srgbClr val="F80000"/>
                </a:solidFill>
                <a:effectLst/>
                <a:ea typeface="黑体"/>
              </a:rPr>
              <a:t>也可以填</a:t>
            </a:r>
            <a:endParaRPr kumimoji="1" lang="en-US" altLang="zh-CN" sz="2400" i="0" u="none" strike="noStrike" cap="none" normalizeH="0" baseline="0" smtClean="0">
              <a:ln>
                <a:noFill/>
              </a:ln>
              <a:solidFill>
                <a:srgbClr val="F80000"/>
              </a:solidFill>
              <a:effectLst/>
              <a:ea typeface="黑体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GB2312</a:t>
            </a:r>
            <a:endParaRPr kumimoji="1" lang="zh-CN" altLang="en-US" sz="24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ea typeface="黑体"/>
            </a:endParaRPr>
          </a:p>
        </p:txBody>
      </p:sp>
      <p:sp>
        <p:nvSpPr>
          <p:cNvPr id="6" name="圆角矩形标注 5"/>
          <p:cNvSpPr/>
          <p:nvPr/>
        </p:nvSpPr>
        <p:spPr bwMode="auto">
          <a:xfrm>
            <a:off x="6500826" y="2924944"/>
            <a:ext cx="3025476" cy="1419821"/>
          </a:xfrm>
          <a:prstGeom prst="wedgeRoundRectCallout">
            <a:avLst>
              <a:gd name="adj1" fmla="val -83899"/>
              <a:gd name="adj2" fmla="val 10144"/>
              <a:gd name="adj3" fmla="val 16667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i="0" u="none" strike="noStrike" cap="none" normalizeH="0" baseline="0" smtClean="0">
                <a:ln>
                  <a:noFill/>
                </a:ln>
                <a:solidFill>
                  <a:srgbClr val="F80000"/>
                </a:solidFill>
                <a:effectLst/>
                <a:ea typeface="黑体"/>
              </a:rPr>
              <a:t>注意用什么编码，你的文件就要用相应的编码保存</a:t>
            </a:r>
          </a:p>
        </p:txBody>
      </p:sp>
      <p:sp>
        <p:nvSpPr>
          <p:cNvPr id="7" name="矩形 6"/>
          <p:cNvSpPr/>
          <p:nvPr/>
        </p:nvSpPr>
        <p:spPr>
          <a:xfrm>
            <a:off x="571472" y="5229200"/>
            <a:ext cx="725991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Bef>
                <a:spcPct val="10000"/>
              </a:spcBef>
            </a:pPr>
            <a:r>
              <a:rPr lang="zh-CN" altLang="en-US" sz="2000" smtClean="0"/>
              <a:t>以前的写法</a:t>
            </a:r>
            <a:endParaRPr lang="en-US" altLang="zh-CN" sz="2000" smtClean="0"/>
          </a:p>
          <a:p>
            <a:pPr latinLnBrk="1">
              <a:spcBef>
                <a:spcPct val="10000"/>
              </a:spcBef>
            </a:pPr>
            <a:r>
              <a:rPr lang="en-US" altLang="zh-CN" sz="2000" smtClean="0"/>
              <a:t>&lt;</a:t>
            </a:r>
            <a:r>
              <a:rPr lang="en-US" altLang="zh-CN" sz="2000"/>
              <a:t>meta </a:t>
            </a:r>
            <a:r>
              <a:rPr lang="en-US" altLang="zh-CN" sz="2000">
                <a:solidFill>
                  <a:srgbClr val="F80000"/>
                </a:solidFill>
              </a:rPr>
              <a:t>content="text/html; charset=UTF-8" </a:t>
            </a:r>
            <a:endParaRPr lang="en-US" altLang="zh-CN" sz="2000" smtClean="0">
              <a:solidFill>
                <a:srgbClr val="F80000"/>
              </a:solidFill>
            </a:endParaRPr>
          </a:p>
          <a:p>
            <a:pPr latinLnBrk="1">
              <a:spcBef>
                <a:spcPct val="10000"/>
              </a:spcBef>
            </a:pPr>
            <a:r>
              <a:rPr lang="en-US" altLang="zh-CN" sz="2000">
                <a:solidFill>
                  <a:srgbClr val="F80000"/>
                </a:solidFill>
              </a:rPr>
              <a:t> </a:t>
            </a:r>
            <a:r>
              <a:rPr lang="en-US" altLang="zh-CN" sz="2000" smtClean="0">
                <a:solidFill>
                  <a:srgbClr val="F80000"/>
                </a:solidFill>
              </a:rPr>
              <a:t>     http-equiv</a:t>
            </a:r>
            <a:r>
              <a:rPr lang="en-US" altLang="zh-CN" sz="2000">
                <a:solidFill>
                  <a:srgbClr val="F80000"/>
                </a:solidFill>
              </a:rPr>
              <a:t>="Content-Type"</a:t>
            </a:r>
            <a:r>
              <a:rPr lang="en-US" altLang="zh-CN" sz="2000"/>
              <a:t>/&gt;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7" grpId="0"/>
    </p:bldLst>
  </p:timing>
</p:sld>
</file>

<file path=ppt/theme/theme1.xml><?xml version="1.0" encoding="utf-8"?>
<a:theme xmlns:a="http://schemas.openxmlformats.org/drawingml/2006/main" name="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B2B2B2"/>
      </a:folHlink>
    </a:clrScheme>
    <a:fontScheme name="模板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技巧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B5DFC4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D:\线性代数电子教案\模板.ppt</Template>
  <TotalTime>15891</TotalTime>
  <Words>6613</Words>
  <Application>Microsoft Office PowerPoint</Application>
  <PresentationFormat>全屏显示(4:3)</PresentationFormat>
  <Paragraphs>1086</Paragraphs>
  <Slides>74</Slides>
  <Notes>7</Notes>
  <HiddenSlides>1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74</vt:i4>
      </vt:variant>
    </vt:vector>
  </HeadingPairs>
  <TitlesOfParts>
    <vt:vector size="75" baseType="lpstr">
      <vt:lpstr>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仲恺农业工程学院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HTML/XHTML简介</dc:title>
  <dc:subject>Web程序设计</dc:subject>
  <dc:creator>houchaojun</dc:creator>
  <cp:lastModifiedBy>WIN</cp:lastModifiedBy>
  <cp:revision>471</cp:revision>
  <dcterms:created xsi:type="dcterms:W3CDTF">2000-09-19T09:57:13Z</dcterms:created>
  <dcterms:modified xsi:type="dcterms:W3CDTF">2015-03-11T09:57:56Z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64440492-4C8B-11D1-8B70-080036B11A03}" pid="4">
    <vt:lpwstr>houchaojun</vt:lpwstr>
  </property>
</Properties>
</file>