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56" r:id="rId2"/>
    <p:sldId id="360" r:id="rId3"/>
    <p:sldId id="359" r:id="rId4"/>
    <p:sldId id="357" r:id="rId5"/>
    <p:sldId id="331" r:id="rId6"/>
    <p:sldId id="337" r:id="rId7"/>
    <p:sldId id="336" r:id="rId8"/>
    <p:sldId id="335" r:id="rId9"/>
    <p:sldId id="346" r:id="rId10"/>
    <p:sldId id="345" r:id="rId11"/>
    <p:sldId id="358" r:id="rId12"/>
    <p:sldId id="344" r:id="rId13"/>
    <p:sldId id="343" r:id="rId14"/>
    <p:sldId id="342" r:id="rId15"/>
    <p:sldId id="334" r:id="rId16"/>
    <p:sldId id="341" r:id="rId17"/>
    <p:sldId id="340" r:id="rId18"/>
    <p:sldId id="339" r:id="rId19"/>
    <p:sldId id="257" r:id="rId20"/>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100"/>
    <a:srgbClr val="0B9D0E"/>
    <a:srgbClr val="1D8DE5"/>
    <a:srgbClr val="39373A"/>
    <a:srgbClr val="1A70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0" autoAdjust="0"/>
    <p:restoredTop sz="91267" autoAdjust="0"/>
  </p:normalViewPr>
  <p:slideViewPr>
    <p:cSldViewPr snapToGrid="0">
      <p:cViewPr varScale="1">
        <p:scale>
          <a:sx n="100" d="100"/>
          <a:sy n="100" d="100"/>
        </p:scale>
        <p:origin x="864" y="9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3006"/>
    </p:cViewPr>
  </p:sorterViewPr>
  <p:notesViewPr>
    <p:cSldViewPr snapToGrid="0">
      <p:cViewPr>
        <p:scale>
          <a:sx n="125" d="100"/>
          <a:sy n="125" d="100"/>
        </p:scale>
        <p:origin x="1572" y="-54"/>
      </p:cViewPr>
      <p:guideLst/>
    </p:cSldViewPr>
  </p:notes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BE1C8848-441A-4243-985D-B525999B8196}" type="datetimeFigureOut">
              <a:rPr lang="zh-CN" altLang="en-US"/>
              <a:pPr>
                <a:defRPr/>
              </a:pPr>
              <a:t>2017/3/18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6054674E-19D4-44D1-A576-4F031BDE9194}" type="slidenum">
              <a:rPr lang="zh-CN" altLang="en-US"/>
              <a:pPr>
                <a:defRPr/>
              </a:pPr>
              <a:t>‹#›</a:t>
            </a:fld>
            <a:endParaRPr lang="zh-CN" altLang="en-US"/>
          </a:p>
        </p:txBody>
      </p:sp>
    </p:spTree>
    <p:extLst>
      <p:ext uri="{BB962C8B-B14F-4D97-AF65-F5344CB8AC3E}">
        <p14:creationId xmlns:p14="http://schemas.microsoft.com/office/powerpoint/2010/main" val="36170897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Tree>
    <p:extLst>
      <p:ext uri="{BB962C8B-B14F-4D97-AF65-F5344CB8AC3E}">
        <p14:creationId xmlns:p14="http://schemas.microsoft.com/office/powerpoint/2010/main" val="1473816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196174" y="171923"/>
            <a:ext cx="11817485" cy="6540162"/>
          </a:xfrm>
          <a:prstGeom prst="rect">
            <a:avLst/>
          </a:prstGeom>
          <a:ln w="3175">
            <a:noFill/>
          </a:ln>
        </p:spPr>
        <p:txBody>
          <a:bodyPr/>
          <a:lstStyle>
            <a:lvl1pPr marL="0" indent="0">
              <a:buNone/>
              <a:tabLst>
                <a:tab pos="6457950" algn="l"/>
              </a:tabLst>
              <a:defRPr sz="1800">
                <a:latin typeface="微软雅黑" panose="020B0503020204020204" pitchFamily="34" charset="-122"/>
                <a:ea typeface="微软雅黑" panose="020B0503020204020204" pitchFamily="34" charset="-122"/>
              </a:defRPr>
            </a:lvl1pPr>
          </a:lstStyle>
          <a:p>
            <a:pPr lvl="0"/>
            <a:endParaRPr lang="zh-CN" altLang="en-US" dirty="0"/>
          </a:p>
        </p:txBody>
      </p:sp>
      <p:sp>
        <p:nvSpPr>
          <p:cNvPr id="5" name="矩形 4"/>
          <p:cNvSpPr/>
          <p:nvPr userDrawn="1"/>
        </p:nvSpPr>
        <p:spPr bwMode="auto">
          <a:xfrm>
            <a:off x="-850900" y="1403823"/>
            <a:ext cx="14084300" cy="666277"/>
          </a:xfrm>
          <a:prstGeom prst="rect">
            <a:avLst/>
          </a:prstGeom>
          <a:noFill/>
          <a:ln w="3175" cap="flat" cmpd="sng" algn="ctr">
            <a:solidFill>
              <a:srgbClr val="92D050"/>
            </a:solidFill>
            <a:prstDash val="dashDot"/>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 name="矩形 5"/>
          <p:cNvSpPr/>
          <p:nvPr userDrawn="1"/>
        </p:nvSpPr>
        <p:spPr bwMode="auto">
          <a:xfrm>
            <a:off x="-850900" y="2070100"/>
            <a:ext cx="14084300" cy="666277"/>
          </a:xfrm>
          <a:prstGeom prst="rect">
            <a:avLst/>
          </a:prstGeom>
          <a:noFill/>
          <a:ln w="3175" cap="flat" cmpd="sng" algn="ctr">
            <a:solidFill>
              <a:srgbClr val="92D050"/>
            </a:solidFill>
            <a:prstDash val="dashDot"/>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7" name="矩形 6"/>
          <p:cNvSpPr/>
          <p:nvPr userDrawn="1"/>
        </p:nvSpPr>
        <p:spPr bwMode="auto">
          <a:xfrm>
            <a:off x="-850900" y="2736377"/>
            <a:ext cx="14084300" cy="666277"/>
          </a:xfrm>
          <a:prstGeom prst="rect">
            <a:avLst/>
          </a:prstGeom>
          <a:noFill/>
          <a:ln w="3175" cap="flat" cmpd="sng" algn="ctr">
            <a:solidFill>
              <a:srgbClr val="92D050"/>
            </a:solidFill>
            <a:prstDash val="dashDot"/>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 name="矩形 7"/>
          <p:cNvSpPr/>
          <p:nvPr userDrawn="1"/>
        </p:nvSpPr>
        <p:spPr bwMode="auto">
          <a:xfrm>
            <a:off x="-850900" y="3402654"/>
            <a:ext cx="14084300" cy="666277"/>
          </a:xfrm>
          <a:prstGeom prst="rect">
            <a:avLst/>
          </a:prstGeom>
          <a:noFill/>
          <a:ln w="3175" cap="flat" cmpd="sng" algn="ctr">
            <a:solidFill>
              <a:srgbClr val="92D050"/>
            </a:solidFill>
            <a:prstDash val="dashDot"/>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 name="矩形 8"/>
          <p:cNvSpPr/>
          <p:nvPr userDrawn="1"/>
        </p:nvSpPr>
        <p:spPr bwMode="auto">
          <a:xfrm>
            <a:off x="-850900" y="4068931"/>
            <a:ext cx="14084300" cy="666277"/>
          </a:xfrm>
          <a:prstGeom prst="rect">
            <a:avLst/>
          </a:prstGeom>
          <a:noFill/>
          <a:ln w="3175" cap="flat" cmpd="sng" algn="ctr">
            <a:solidFill>
              <a:srgbClr val="92D050"/>
            </a:solidFill>
            <a:prstDash val="dashDot"/>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 name="矩形 9"/>
          <p:cNvSpPr/>
          <p:nvPr userDrawn="1"/>
        </p:nvSpPr>
        <p:spPr bwMode="auto">
          <a:xfrm>
            <a:off x="-850900" y="4735208"/>
            <a:ext cx="14084300" cy="666277"/>
          </a:xfrm>
          <a:prstGeom prst="rect">
            <a:avLst/>
          </a:prstGeom>
          <a:noFill/>
          <a:ln w="3175" cap="flat" cmpd="sng" algn="ctr">
            <a:solidFill>
              <a:srgbClr val="92D050"/>
            </a:solidFill>
            <a:prstDash val="dashDot"/>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1" name="矩形 10"/>
          <p:cNvSpPr/>
          <p:nvPr userDrawn="1"/>
        </p:nvSpPr>
        <p:spPr bwMode="auto">
          <a:xfrm>
            <a:off x="-850900" y="5401485"/>
            <a:ext cx="14084300" cy="666277"/>
          </a:xfrm>
          <a:prstGeom prst="rect">
            <a:avLst/>
          </a:prstGeom>
          <a:noFill/>
          <a:ln w="3175" cap="flat" cmpd="sng" algn="ctr">
            <a:solidFill>
              <a:srgbClr val="92D050"/>
            </a:solidFill>
            <a:prstDash val="dashDot"/>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2" name="矩形 11"/>
          <p:cNvSpPr/>
          <p:nvPr userDrawn="1"/>
        </p:nvSpPr>
        <p:spPr bwMode="auto">
          <a:xfrm>
            <a:off x="-850900" y="6067762"/>
            <a:ext cx="14084300" cy="666277"/>
          </a:xfrm>
          <a:prstGeom prst="rect">
            <a:avLst/>
          </a:prstGeom>
          <a:noFill/>
          <a:ln w="3175" cap="flat" cmpd="sng" algn="ctr">
            <a:solidFill>
              <a:srgbClr val="92D050"/>
            </a:solidFill>
            <a:prstDash val="dashDot"/>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3" name="矩形 12"/>
          <p:cNvSpPr/>
          <p:nvPr userDrawn="1"/>
        </p:nvSpPr>
        <p:spPr bwMode="auto">
          <a:xfrm>
            <a:off x="-850900" y="70273"/>
            <a:ext cx="14084300" cy="666277"/>
          </a:xfrm>
          <a:prstGeom prst="rect">
            <a:avLst/>
          </a:prstGeom>
          <a:noFill/>
          <a:ln w="3175" cap="flat" cmpd="sng" algn="ctr">
            <a:solidFill>
              <a:srgbClr val="92D050"/>
            </a:solidFill>
            <a:prstDash val="dashDot"/>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4" name="矩形 13"/>
          <p:cNvSpPr/>
          <p:nvPr userDrawn="1"/>
        </p:nvSpPr>
        <p:spPr bwMode="auto">
          <a:xfrm>
            <a:off x="-850900" y="736550"/>
            <a:ext cx="14084300" cy="666277"/>
          </a:xfrm>
          <a:prstGeom prst="rect">
            <a:avLst/>
          </a:prstGeom>
          <a:noFill/>
          <a:ln w="3175" cap="flat" cmpd="sng" algn="ctr">
            <a:solidFill>
              <a:srgbClr val="92D050"/>
            </a:solidFill>
            <a:prstDash val="dashDot"/>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385314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234606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4675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C2288E3-3112-4B90-B99C-15B03EC4E11E}" type="datetimeFigureOut">
              <a:rPr lang="zh-CN" altLang="en-US" smtClean="0"/>
              <a:t>2017/3/18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2F2DC6-CCB0-4F94-9B8C-30797D23AA35}" type="slidenum">
              <a:rPr lang="zh-CN" altLang="en-US" smtClean="0"/>
              <a:t>‹#›</a:t>
            </a:fld>
            <a:endParaRPr lang="zh-CN" altLang="en-US"/>
          </a:p>
        </p:txBody>
      </p:sp>
    </p:spTree>
    <p:extLst>
      <p:ext uri="{BB962C8B-B14F-4D97-AF65-F5344CB8AC3E}">
        <p14:creationId xmlns:p14="http://schemas.microsoft.com/office/powerpoint/2010/main" val="38453847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6" r:id="rId5"/>
  </p:sldLayoutIdLst>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074" name="流程图: 文档 8"/>
          <p:cNvSpPr>
            <a:spLocks noChangeArrowheads="1"/>
          </p:cNvSpPr>
          <p:nvPr/>
        </p:nvSpPr>
        <p:spPr bwMode="auto">
          <a:xfrm>
            <a:off x="0" y="0"/>
            <a:ext cx="12192000" cy="5851525"/>
          </a:xfrm>
          <a:prstGeom prst="flowChartDocumen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075" name="TextBox 2"/>
          <p:cNvSpPr>
            <a:spLocks noChangeArrowheads="1"/>
          </p:cNvSpPr>
          <p:nvPr/>
        </p:nvSpPr>
        <p:spPr bwMode="auto">
          <a:xfrm>
            <a:off x="687388" y="1527267"/>
            <a:ext cx="10904537"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7200" b="1" dirty="0">
                <a:solidFill>
                  <a:schemeClr val="bg1"/>
                </a:solidFill>
                <a:latin typeface="微软雅黑" panose="020B0503020204020204" pitchFamily="34" charset="-122"/>
                <a:ea typeface="微软雅黑" panose="020B0503020204020204" pitchFamily="34" charset="-122"/>
                <a:sym typeface="Arial Unicode MS" pitchFamily="2" charset="-122"/>
              </a:rPr>
              <a:t>《</a:t>
            </a:r>
            <a:r>
              <a:rPr lang="zh-CN" altLang="en-US" sz="7200" b="1" dirty="0">
                <a:solidFill>
                  <a:schemeClr val="bg1"/>
                </a:solidFill>
                <a:latin typeface="微软雅黑" panose="020B0503020204020204" pitchFamily="34" charset="-122"/>
                <a:ea typeface="微软雅黑" panose="020B0503020204020204" pitchFamily="34" charset="-122"/>
                <a:sym typeface="Arial Unicode MS" pitchFamily="2" charset="-122"/>
              </a:rPr>
              <a:t>信息科学基础</a:t>
            </a:r>
            <a:r>
              <a:rPr lang="en-US" altLang="zh-CN" sz="7200" b="1" dirty="0">
                <a:solidFill>
                  <a:schemeClr val="bg1"/>
                </a:solidFill>
                <a:latin typeface="微软雅黑" panose="020B0503020204020204" pitchFamily="34" charset="-122"/>
                <a:ea typeface="微软雅黑" panose="020B0503020204020204" pitchFamily="34" charset="-122"/>
                <a:sym typeface="Arial Unicode MS" pitchFamily="2" charset="-122"/>
              </a:rPr>
              <a:t>》</a:t>
            </a:r>
          </a:p>
          <a:p>
            <a:pPr algn="ctr" eaLnBrk="1" hangingPunct="1">
              <a:buFont typeface="Arial" panose="020B0604020202020204" pitchFamily="34" charset="0"/>
              <a:buNone/>
            </a:pPr>
            <a:endParaRPr lang="en-US" altLang="zh-CN" sz="4800" b="1" dirty="0">
              <a:solidFill>
                <a:schemeClr val="bg1"/>
              </a:solidFill>
              <a:latin typeface="微软雅黑" panose="020B0503020204020204" pitchFamily="34" charset="-122"/>
              <a:ea typeface="微软雅黑" panose="020B0503020204020204" pitchFamily="34" charset="-122"/>
              <a:sym typeface="Arial Unicode MS" pitchFamily="2" charset="-122"/>
            </a:endParaRPr>
          </a:p>
          <a:p>
            <a:pPr algn="ctr" eaLnBrk="1" hangingPunct="1">
              <a:buFont typeface="Arial" panose="020B0604020202020204" pitchFamily="34" charset="0"/>
              <a:buNone/>
            </a:pPr>
            <a:r>
              <a:rPr lang="zh-CN" altLang="en-US" sz="4800" b="1" dirty="0">
                <a:solidFill>
                  <a:schemeClr val="bg1"/>
                </a:solidFill>
                <a:latin typeface="微软雅黑" panose="020B0503020204020204" pitchFamily="34" charset="-122"/>
                <a:ea typeface="微软雅黑" panose="020B0503020204020204" pitchFamily="34" charset="-122"/>
                <a:sym typeface="Arial Unicode MS" pitchFamily="2" charset="-122"/>
              </a:rPr>
              <a:t>习题讲解</a:t>
            </a:r>
          </a:p>
        </p:txBody>
      </p:sp>
    </p:spTree>
  </p:cSld>
  <p:clrMapOvr>
    <a:masterClrMapping/>
  </p:clrMapOvr>
  <p:transition>
    <p:newsfla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2.26 </a:t>
            </a:r>
            <a:r>
              <a:rPr lang="zh-CN" altLang="en-US" dirty="0"/>
              <a:t>已知信源包含</a:t>
            </a:r>
            <a:r>
              <a:rPr lang="en-US" altLang="zh-CN" dirty="0"/>
              <a:t>8</a:t>
            </a:r>
            <a:r>
              <a:rPr lang="zh-CN" altLang="en-US" dirty="0"/>
              <a:t>个数字信息</a:t>
            </a:r>
            <a:r>
              <a:rPr lang="en-US" altLang="zh-CN" dirty="0"/>
              <a:t>0</a:t>
            </a:r>
            <a:r>
              <a:rPr lang="zh-CN" altLang="en-US" dirty="0"/>
              <a:t>，</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4</a:t>
            </a:r>
            <a:r>
              <a:rPr lang="zh-CN" altLang="en-US" dirty="0"/>
              <a:t>，</a:t>
            </a:r>
            <a:r>
              <a:rPr lang="en-US" altLang="zh-CN" dirty="0"/>
              <a:t>5</a:t>
            </a:r>
            <a:r>
              <a:rPr lang="zh-CN" altLang="en-US" dirty="0"/>
              <a:t>，</a:t>
            </a:r>
            <a:r>
              <a:rPr lang="en-US" altLang="zh-CN" dirty="0"/>
              <a:t>6</a:t>
            </a:r>
            <a:r>
              <a:rPr lang="zh-CN" altLang="en-US" dirty="0"/>
              <a:t>，</a:t>
            </a:r>
            <a:r>
              <a:rPr lang="en-US" altLang="zh-CN" dirty="0"/>
              <a:t>7</a:t>
            </a:r>
            <a:r>
              <a:rPr lang="zh-CN" altLang="en-US" dirty="0"/>
              <a:t>。为了在二进制信道上传输，用信源编码器将这</a:t>
            </a:r>
            <a:r>
              <a:rPr lang="en-US" altLang="zh-CN" dirty="0"/>
              <a:t>8</a:t>
            </a:r>
            <a:r>
              <a:rPr lang="zh-CN" altLang="en-US" dirty="0"/>
              <a:t>个十进制数编成三位二进制代码组，信源各消息的先验概率及相应的代码组见下表。</a:t>
            </a:r>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en-US" altLang="zh-CN" dirty="0"/>
          </a:p>
          <a:p>
            <a:r>
              <a:rPr lang="zh-CN" altLang="en-US" dirty="0"/>
              <a:t>求：</a:t>
            </a:r>
          </a:p>
          <a:p>
            <a:r>
              <a:rPr lang="en-US" altLang="zh-CN" dirty="0"/>
              <a:t>(1) </a:t>
            </a:r>
            <a:r>
              <a:rPr lang="zh-CN" altLang="en-US" dirty="0"/>
              <a:t>互信息量 </a:t>
            </a:r>
            <a:r>
              <a:rPr lang="en-US" altLang="zh-CN" dirty="0"/>
              <a:t>I(u₃; x</a:t>
            </a:r>
            <a:r>
              <a:rPr lang="zh-CN" altLang="en-US" baseline="-25000" dirty="0"/>
              <a:t>０</a:t>
            </a:r>
            <a:r>
              <a:rPr lang="en-US" altLang="zh-CN" dirty="0"/>
              <a:t>)</a:t>
            </a:r>
            <a:r>
              <a:rPr lang="zh-CN" altLang="en-US" dirty="0"/>
              <a:t>，</a:t>
            </a:r>
            <a:r>
              <a:rPr lang="en-US" altLang="zh-CN" dirty="0"/>
              <a:t>I(u₃; x</a:t>
            </a:r>
            <a:r>
              <a:rPr lang="en-US" altLang="zh-CN" baseline="-25000" dirty="0"/>
              <a:t>0</a:t>
            </a:r>
            <a:r>
              <a:rPr lang="en-US" altLang="zh-CN" dirty="0"/>
              <a:t>y₁) </a:t>
            </a:r>
            <a:r>
              <a:rPr lang="zh-CN" altLang="en-US" dirty="0"/>
              <a:t>，</a:t>
            </a:r>
            <a:r>
              <a:rPr lang="en-US" altLang="zh-CN" dirty="0"/>
              <a:t>I(u₃; x</a:t>
            </a:r>
            <a:r>
              <a:rPr lang="en-US" altLang="zh-CN" baseline="-25000" dirty="0"/>
              <a:t>0</a:t>
            </a:r>
            <a:r>
              <a:rPr lang="en-US" altLang="zh-CN" dirty="0"/>
              <a:t>y₁z₁) </a:t>
            </a:r>
            <a:r>
              <a:rPr lang="zh-CN" altLang="en-US" dirty="0"/>
              <a:t>；</a:t>
            </a:r>
          </a:p>
          <a:p>
            <a:r>
              <a:rPr lang="en-US" altLang="zh-CN" dirty="0"/>
              <a:t>(2) </a:t>
            </a:r>
            <a:r>
              <a:rPr lang="zh-CN" altLang="en-US" dirty="0"/>
              <a:t>在</a:t>
            </a:r>
            <a:r>
              <a:rPr lang="en-US" altLang="zh-CN" dirty="0"/>
              <a:t>x</a:t>
            </a:r>
            <a:r>
              <a:rPr lang="zh-CN" altLang="en-US" baseline="-25000" dirty="0"/>
              <a:t>０</a:t>
            </a:r>
            <a:r>
              <a:rPr lang="zh-CN" altLang="en-US" dirty="0"/>
              <a:t> 给定的条件下，各消息与 </a:t>
            </a:r>
            <a:r>
              <a:rPr lang="en-US" altLang="zh-CN" dirty="0"/>
              <a:t>y₁</a:t>
            </a:r>
            <a:r>
              <a:rPr lang="zh-CN" altLang="en-US" dirty="0"/>
              <a:t>之间的条件互信息量；</a:t>
            </a:r>
          </a:p>
          <a:p>
            <a:r>
              <a:rPr lang="en-US" altLang="zh-CN" dirty="0"/>
              <a:t>(3) </a:t>
            </a:r>
            <a:r>
              <a:rPr lang="zh-CN" altLang="en-US" dirty="0"/>
              <a:t>在 </a:t>
            </a:r>
            <a:r>
              <a:rPr lang="en-US" altLang="zh-CN" dirty="0"/>
              <a:t>x</a:t>
            </a:r>
            <a:r>
              <a:rPr lang="en-US" altLang="zh-CN" baseline="-25000" dirty="0"/>
              <a:t>0</a:t>
            </a:r>
            <a:r>
              <a:rPr lang="en-US" altLang="zh-CN" dirty="0"/>
              <a:t>y₁</a:t>
            </a:r>
            <a:r>
              <a:rPr lang="zh-CN" altLang="en-US" dirty="0"/>
              <a:t>给定的条件下，各消息与 </a:t>
            </a:r>
            <a:r>
              <a:rPr lang="en-US" altLang="zh-CN" dirty="0"/>
              <a:t>z₁</a:t>
            </a:r>
            <a:r>
              <a:rPr lang="zh-CN" altLang="en-US" dirty="0"/>
              <a:t>之间的条件互信息量。</a:t>
            </a:r>
          </a:p>
          <a:p>
            <a:endParaRPr lang="zh-CN" altLang="en-US" dirty="0"/>
          </a:p>
        </p:txBody>
      </p:sp>
      <p:pic>
        <p:nvPicPr>
          <p:cNvPr id="8" name="图片 7"/>
          <p:cNvPicPr>
            <a:picLocks noChangeAspect="1"/>
          </p:cNvPicPr>
          <p:nvPr/>
        </p:nvPicPr>
        <p:blipFill>
          <a:blip r:embed="rId2" cstate="print"/>
          <a:srcRect t="17064" b="6972"/>
          <a:stretch>
            <a:fillRect/>
          </a:stretch>
        </p:blipFill>
        <p:spPr>
          <a:xfrm>
            <a:off x="623255" y="1025053"/>
            <a:ext cx="9567873" cy="2628900"/>
          </a:xfrm>
          <a:prstGeom prst="rect">
            <a:avLst/>
          </a:prstGeom>
        </p:spPr>
      </p:pic>
      <p:cxnSp>
        <p:nvCxnSpPr>
          <p:cNvPr id="9" name="直接连接符 8"/>
          <p:cNvCxnSpPr/>
          <p:nvPr/>
        </p:nvCxnSpPr>
        <p:spPr bwMode="auto">
          <a:xfrm rot="5400000">
            <a:off x="406400" y="2307753"/>
            <a:ext cx="25146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552217702"/>
      </p:ext>
    </p:extLst>
  </p:cSld>
  <p:clrMapOvr>
    <a:masterClrMapping/>
  </p:clrMapOvr>
  <p:transition>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2.10 </a:t>
            </a:r>
            <a:r>
              <a:rPr lang="zh-CN" altLang="en-US" dirty="0"/>
              <a:t>一个消息由符号</a:t>
            </a:r>
            <a:r>
              <a:rPr lang="en-US" altLang="zh-CN" dirty="0"/>
              <a:t>0</a:t>
            </a:r>
            <a:r>
              <a:rPr lang="zh-CN" altLang="en-US" dirty="0"/>
              <a:t>，</a:t>
            </a:r>
            <a:r>
              <a:rPr lang="en-US" altLang="zh-CN" dirty="0"/>
              <a:t>1</a:t>
            </a:r>
            <a:r>
              <a:rPr lang="zh-CN" altLang="en-US" dirty="0"/>
              <a:t>，</a:t>
            </a:r>
            <a:r>
              <a:rPr lang="en-US" altLang="zh-CN" dirty="0"/>
              <a:t>2</a:t>
            </a:r>
            <a:r>
              <a:rPr lang="zh-CN" altLang="en-US" dirty="0"/>
              <a:t>，</a:t>
            </a:r>
            <a:r>
              <a:rPr lang="en-US" altLang="zh-CN" dirty="0"/>
              <a:t>3</a:t>
            </a:r>
            <a:r>
              <a:rPr lang="zh-CN" altLang="en-US" dirty="0"/>
              <a:t>组成，已知 </a:t>
            </a:r>
            <a:r>
              <a:rPr lang="en-US" altLang="zh-CN" dirty="0"/>
              <a:t>p(0)=3/8</a:t>
            </a:r>
            <a:r>
              <a:rPr lang="zh-CN" altLang="en-US" dirty="0"/>
              <a:t>，</a:t>
            </a:r>
            <a:r>
              <a:rPr lang="en-US" altLang="zh-CN" dirty="0"/>
              <a:t>p(1)=1/4</a:t>
            </a:r>
            <a:r>
              <a:rPr lang="zh-CN" altLang="en-US" dirty="0"/>
              <a:t>，</a:t>
            </a:r>
            <a:r>
              <a:rPr lang="en-US" altLang="zh-CN" dirty="0"/>
              <a:t>p(2)=1/4</a:t>
            </a:r>
            <a:r>
              <a:rPr lang="zh-CN" altLang="en-US" dirty="0"/>
              <a:t>，</a:t>
            </a:r>
            <a:r>
              <a:rPr lang="en-US" altLang="zh-CN" dirty="0"/>
              <a:t>p(3)=1/8</a:t>
            </a:r>
            <a:r>
              <a:rPr lang="zh-CN" altLang="en-US" dirty="0"/>
              <a:t>。试求由</a:t>
            </a:r>
            <a:r>
              <a:rPr lang="en-US" altLang="zh-CN" dirty="0"/>
              <a:t>60</a:t>
            </a:r>
            <a:r>
              <a:rPr lang="zh-CN" altLang="en-US" dirty="0"/>
              <a:t>个符号构成</a:t>
            </a:r>
            <a:endParaRPr lang="en-US" altLang="zh-CN" dirty="0"/>
          </a:p>
          <a:p>
            <a:r>
              <a:rPr lang="zh-CN" altLang="en-US" dirty="0"/>
              <a:t>的消息的平均信息量。</a:t>
            </a:r>
          </a:p>
          <a:p>
            <a:endParaRPr lang="zh-CN" altLang="en-US" dirty="0"/>
          </a:p>
        </p:txBody>
      </p:sp>
    </p:spTree>
    <p:extLst>
      <p:ext uri="{BB962C8B-B14F-4D97-AF65-F5344CB8AC3E}">
        <p14:creationId xmlns:p14="http://schemas.microsoft.com/office/powerpoint/2010/main" val="2454830105"/>
      </p:ext>
    </p:extLst>
  </p:cSld>
  <p:clrMapOvr>
    <a:masterClrMapping/>
  </p:clrMapOvr>
  <p:transition>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eaLnBrk="1" hangingPunct="1">
              <a:defRPr/>
            </a:pPr>
            <a:r>
              <a:rPr lang="en-US" altLang="zh-CN" dirty="0">
                <a:solidFill>
                  <a:srgbClr val="000000"/>
                </a:solidFill>
              </a:rPr>
              <a:t>2.15 </a:t>
            </a:r>
            <a:r>
              <a:rPr lang="zh-CN" altLang="en-US" dirty="0">
                <a:solidFill>
                  <a:srgbClr val="000000"/>
                </a:solidFill>
              </a:rPr>
              <a:t>黑白传真机的消息元只有黑色和白色两种，即</a:t>
            </a:r>
            <a:r>
              <a:rPr lang="en-US" altLang="zh-CN" dirty="0">
                <a:solidFill>
                  <a:srgbClr val="000000"/>
                </a:solidFill>
              </a:rPr>
              <a:t>X={</a:t>
            </a:r>
            <a:r>
              <a:rPr lang="zh-CN" altLang="en-US" dirty="0">
                <a:solidFill>
                  <a:srgbClr val="000000"/>
                </a:solidFill>
              </a:rPr>
              <a:t>黑，白</a:t>
            </a:r>
            <a:r>
              <a:rPr lang="en-US" altLang="zh-CN" dirty="0">
                <a:solidFill>
                  <a:srgbClr val="000000"/>
                </a:solidFill>
              </a:rPr>
              <a:t>}</a:t>
            </a:r>
            <a:r>
              <a:rPr lang="zh-CN" altLang="en-US" dirty="0">
                <a:solidFill>
                  <a:srgbClr val="000000"/>
                </a:solidFill>
              </a:rPr>
              <a:t>，一般气象图上，黑色的出现概率</a:t>
            </a:r>
            <a:r>
              <a:rPr lang="en-US" altLang="zh-CN" dirty="0">
                <a:solidFill>
                  <a:srgbClr val="000000"/>
                </a:solidFill>
              </a:rPr>
              <a:t>P(</a:t>
            </a:r>
            <a:r>
              <a:rPr lang="zh-CN" altLang="en-US" dirty="0">
                <a:solidFill>
                  <a:srgbClr val="000000"/>
                </a:solidFill>
              </a:rPr>
              <a:t>黑</a:t>
            </a:r>
            <a:r>
              <a:rPr lang="en-US" altLang="zh-CN" dirty="0">
                <a:solidFill>
                  <a:srgbClr val="000000"/>
                </a:solidFill>
              </a:rPr>
              <a:t>) = 0.3</a:t>
            </a:r>
            <a:r>
              <a:rPr lang="zh-CN" altLang="en-US" dirty="0">
                <a:solidFill>
                  <a:srgbClr val="000000"/>
                </a:solidFill>
              </a:rPr>
              <a:t>，白</a:t>
            </a:r>
            <a:endParaRPr lang="en-US" altLang="zh-CN" dirty="0">
              <a:solidFill>
                <a:srgbClr val="000000"/>
              </a:solidFill>
            </a:endParaRPr>
          </a:p>
          <a:p>
            <a:pPr eaLnBrk="1" hangingPunct="1">
              <a:defRPr/>
            </a:pPr>
            <a:r>
              <a:rPr lang="zh-CN" altLang="en-US" dirty="0">
                <a:solidFill>
                  <a:srgbClr val="000000"/>
                </a:solidFill>
              </a:rPr>
              <a:t>色的出现概率</a:t>
            </a:r>
            <a:r>
              <a:rPr lang="en-US" altLang="zh-CN" dirty="0">
                <a:solidFill>
                  <a:srgbClr val="000000"/>
                </a:solidFill>
              </a:rPr>
              <a:t>P(</a:t>
            </a:r>
            <a:r>
              <a:rPr lang="zh-CN" altLang="en-US" dirty="0">
                <a:solidFill>
                  <a:srgbClr val="000000"/>
                </a:solidFill>
              </a:rPr>
              <a:t>白</a:t>
            </a:r>
            <a:r>
              <a:rPr lang="en-US" altLang="zh-CN" dirty="0">
                <a:solidFill>
                  <a:srgbClr val="000000"/>
                </a:solidFill>
              </a:rPr>
              <a:t>) = 0.7</a:t>
            </a:r>
            <a:r>
              <a:rPr lang="zh-CN" altLang="en-US" dirty="0">
                <a:solidFill>
                  <a:srgbClr val="000000"/>
                </a:solidFill>
              </a:rPr>
              <a:t>。假设黑白消息视为前后无关，求信息熵</a:t>
            </a:r>
            <a:r>
              <a:rPr lang="en-US" altLang="zh-CN" dirty="0">
                <a:solidFill>
                  <a:srgbClr val="000000"/>
                </a:solidFill>
              </a:rPr>
              <a:t>H(X)</a:t>
            </a:r>
            <a:r>
              <a:rPr lang="zh-CN" altLang="en-US" dirty="0">
                <a:solidFill>
                  <a:srgbClr val="000000"/>
                </a:solidFill>
              </a:rPr>
              <a:t>。</a:t>
            </a:r>
            <a:endParaRPr lang="en-US" altLang="zh-CN" dirty="0">
              <a:solidFill>
                <a:srgbClr val="000000"/>
              </a:solidFill>
            </a:endParaRPr>
          </a:p>
          <a:p>
            <a:endParaRPr lang="zh-CN" altLang="en-US" dirty="0"/>
          </a:p>
        </p:txBody>
      </p:sp>
    </p:spTree>
    <p:extLst>
      <p:ext uri="{BB962C8B-B14F-4D97-AF65-F5344CB8AC3E}">
        <p14:creationId xmlns:p14="http://schemas.microsoft.com/office/powerpoint/2010/main" val="2419564483"/>
      </p:ext>
    </p:extLst>
  </p:cSld>
  <p:clrMapOvr>
    <a:masterClrMapping/>
  </p:clrMapOvr>
  <p:transition>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eaLnBrk="1" hangingPunct="1">
              <a:defRPr/>
            </a:pPr>
            <a:r>
              <a:rPr lang="en-US" altLang="zh-CN" dirty="0">
                <a:solidFill>
                  <a:srgbClr val="000000"/>
                </a:solidFill>
              </a:rPr>
              <a:t>2.17 </a:t>
            </a:r>
            <a:r>
              <a:rPr lang="zh-CN" altLang="en-US" dirty="0">
                <a:solidFill>
                  <a:srgbClr val="000000"/>
                </a:solidFill>
              </a:rPr>
              <a:t>对某城市进行交通忙闲的调查，并把天气分成晴雨两种状态，气温分成冷暖两个状态，调查结果得联合出现的</a:t>
            </a:r>
            <a:endParaRPr lang="en-US" altLang="zh-CN">
              <a:solidFill>
                <a:srgbClr val="000000"/>
              </a:solidFill>
            </a:endParaRPr>
          </a:p>
          <a:p>
            <a:pPr eaLnBrk="1" hangingPunct="1">
              <a:defRPr/>
            </a:pPr>
            <a:r>
              <a:rPr lang="zh-CN" altLang="en-US">
                <a:solidFill>
                  <a:srgbClr val="000000"/>
                </a:solidFill>
              </a:rPr>
              <a:t>相对</a:t>
            </a:r>
            <a:r>
              <a:rPr lang="zh-CN" altLang="en-US" dirty="0">
                <a:solidFill>
                  <a:srgbClr val="000000"/>
                </a:solidFill>
              </a:rPr>
              <a:t>频度如下：</a:t>
            </a:r>
          </a:p>
          <a:p>
            <a:pPr eaLnBrk="1" hangingPunct="1">
              <a:defRPr/>
            </a:pPr>
            <a:r>
              <a:rPr lang="zh-CN" altLang="en-US" dirty="0">
                <a:solidFill>
                  <a:srgbClr val="000000"/>
                </a:solidFill>
              </a:rPr>
              <a:t> </a:t>
            </a:r>
          </a:p>
          <a:p>
            <a:pPr eaLnBrk="1" hangingPunct="1">
              <a:defRPr/>
            </a:pPr>
            <a:endParaRPr lang="en-US" altLang="zh-CN" dirty="0">
              <a:solidFill>
                <a:srgbClr val="000000"/>
              </a:solidFill>
            </a:endParaRPr>
          </a:p>
          <a:p>
            <a:pPr eaLnBrk="1" hangingPunct="1">
              <a:defRPr/>
            </a:pPr>
            <a:endParaRPr lang="en-US" altLang="zh-CN" dirty="0">
              <a:solidFill>
                <a:srgbClr val="000000"/>
              </a:solidFill>
            </a:endParaRPr>
          </a:p>
          <a:p>
            <a:pPr eaLnBrk="1" hangingPunct="1">
              <a:defRPr/>
            </a:pPr>
            <a:endParaRPr lang="en-US" altLang="zh-CN" dirty="0">
              <a:solidFill>
                <a:srgbClr val="000000"/>
              </a:solidFill>
            </a:endParaRPr>
          </a:p>
          <a:p>
            <a:pPr eaLnBrk="1" hangingPunct="1">
              <a:defRPr/>
            </a:pPr>
            <a:endParaRPr lang="en-US" altLang="zh-CN" dirty="0">
              <a:solidFill>
                <a:srgbClr val="000000"/>
              </a:solidFill>
            </a:endParaRPr>
          </a:p>
          <a:p>
            <a:pPr eaLnBrk="1" hangingPunct="1">
              <a:defRPr/>
            </a:pPr>
            <a:endParaRPr lang="en-US" altLang="zh-CN" dirty="0">
              <a:solidFill>
                <a:srgbClr val="000000"/>
              </a:solidFill>
            </a:endParaRPr>
          </a:p>
          <a:p>
            <a:pPr eaLnBrk="1" hangingPunct="1">
              <a:defRPr/>
            </a:pPr>
            <a:endParaRPr lang="en-US" altLang="zh-CN" dirty="0">
              <a:solidFill>
                <a:srgbClr val="000000"/>
              </a:solidFill>
            </a:endParaRPr>
          </a:p>
          <a:p>
            <a:pPr eaLnBrk="1" hangingPunct="1">
              <a:defRPr/>
            </a:pPr>
            <a:endParaRPr lang="en-US" altLang="zh-CN" dirty="0">
              <a:solidFill>
                <a:srgbClr val="000000"/>
              </a:solidFill>
            </a:endParaRPr>
          </a:p>
          <a:p>
            <a:pPr eaLnBrk="1" hangingPunct="1">
              <a:defRPr/>
            </a:pPr>
            <a:r>
              <a:rPr lang="zh-CN" altLang="en-US" dirty="0">
                <a:solidFill>
                  <a:srgbClr val="000000"/>
                </a:solidFill>
              </a:rPr>
              <a:t>若把这些频度看作概率测度，求：</a:t>
            </a:r>
          </a:p>
          <a:p>
            <a:pPr eaLnBrk="1" hangingPunct="1">
              <a:defRPr/>
            </a:pPr>
            <a:r>
              <a:rPr lang="en-US" altLang="zh-CN" dirty="0">
                <a:solidFill>
                  <a:srgbClr val="000000"/>
                </a:solidFill>
              </a:rPr>
              <a:t>(1) </a:t>
            </a:r>
            <a:r>
              <a:rPr lang="zh-CN" altLang="en-US" dirty="0">
                <a:solidFill>
                  <a:srgbClr val="000000"/>
                </a:solidFill>
              </a:rPr>
              <a:t>忙闲的无条件熵；</a:t>
            </a:r>
          </a:p>
          <a:p>
            <a:pPr eaLnBrk="1" hangingPunct="1">
              <a:defRPr/>
            </a:pPr>
            <a:r>
              <a:rPr lang="en-US" altLang="zh-CN" dirty="0">
                <a:solidFill>
                  <a:srgbClr val="000000"/>
                </a:solidFill>
              </a:rPr>
              <a:t>(2) </a:t>
            </a:r>
            <a:r>
              <a:rPr lang="zh-CN" altLang="en-US" dirty="0">
                <a:solidFill>
                  <a:srgbClr val="000000"/>
                </a:solidFill>
              </a:rPr>
              <a:t>天气状态和气温状态已知时忙闲的条件熵；</a:t>
            </a:r>
          </a:p>
          <a:p>
            <a:pPr eaLnBrk="1" hangingPunct="1">
              <a:defRPr/>
            </a:pPr>
            <a:r>
              <a:rPr lang="en-US" altLang="zh-CN" dirty="0">
                <a:solidFill>
                  <a:srgbClr val="000000"/>
                </a:solidFill>
              </a:rPr>
              <a:t>(3) </a:t>
            </a:r>
            <a:r>
              <a:rPr lang="zh-CN" altLang="en-US" dirty="0">
                <a:solidFill>
                  <a:srgbClr val="000000"/>
                </a:solidFill>
              </a:rPr>
              <a:t>从天气状态和气温状态获得的关于忙闲的信息。</a:t>
            </a:r>
          </a:p>
          <a:p>
            <a:endParaRPr lang="zh-CN" altLang="en-US" dirty="0"/>
          </a:p>
        </p:txBody>
      </p:sp>
      <p:pic>
        <p:nvPicPr>
          <p:cNvPr id="7" name="图片 6"/>
          <p:cNvPicPr>
            <a:picLocks noChangeAspect="1"/>
          </p:cNvPicPr>
          <p:nvPr/>
        </p:nvPicPr>
        <p:blipFill>
          <a:blip r:embed="rId2" cstate="print"/>
          <a:srcRect r="49244"/>
          <a:stretch>
            <a:fillRect/>
          </a:stretch>
        </p:blipFill>
        <p:spPr>
          <a:xfrm>
            <a:off x="2231078" y="688975"/>
            <a:ext cx="6112822" cy="3121025"/>
          </a:xfrm>
          <a:prstGeom prst="rect">
            <a:avLst/>
          </a:prstGeom>
        </p:spPr>
      </p:pic>
    </p:spTree>
    <p:extLst>
      <p:ext uri="{BB962C8B-B14F-4D97-AF65-F5344CB8AC3E}">
        <p14:creationId xmlns:p14="http://schemas.microsoft.com/office/powerpoint/2010/main" val="583861133"/>
      </p:ext>
    </p:extLst>
  </p:cSld>
  <p:clrMapOvr>
    <a:masterClrMapping/>
  </p:clrMapOvr>
  <p:transition>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eaLnBrk="1" hangingPunct="1">
              <a:defRPr/>
            </a:pPr>
            <a:r>
              <a:rPr lang="en-US" altLang="zh-CN" dirty="0">
                <a:solidFill>
                  <a:srgbClr val="000000"/>
                </a:solidFill>
              </a:rPr>
              <a:t>2.18 </a:t>
            </a:r>
            <a:r>
              <a:rPr lang="zh-CN" altLang="en-US" dirty="0">
                <a:solidFill>
                  <a:srgbClr val="000000"/>
                </a:solidFill>
              </a:rPr>
              <a:t>有两个二元随机变量</a:t>
            </a:r>
            <a:r>
              <a:rPr lang="en-US" altLang="zh-CN" dirty="0">
                <a:solidFill>
                  <a:srgbClr val="000000"/>
                </a:solidFill>
              </a:rPr>
              <a:t>X</a:t>
            </a:r>
            <a:r>
              <a:rPr lang="zh-CN" altLang="en-US" dirty="0">
                <a:solidFill>
                  <a:srgbClr val="000000"/>
                </a:solidFill>
              </a:rPr>
              <a:t>和</a:t>
            </a:r>
            <a:r>
              <a:rPr lang="en-US" altLang="zh-CN" dirty="0">
                <a:solidFill>
                  <a:srgbClr val="000000"/>
                </a:solidFill>
              </a:rPr>
              <a:t>Y</a:t>
            </a:r>
            <a:r>
              <a:rPr lang="zh-CN" altLang="en-US" dirty="0">
                <a:solidFill>
                  <a:srgbClr val="000000"/>
                </a:solidFill>
              </a:rPr>
              <a:t>，它们的联合概率分布函数如下表所列。</a:t>
            </a:r>
          </a:p>
          <a:p>
            <a:pPr eaLnBrk="1" hangingPunct="1">
              <a:defRPr/>
            </a:pPr>
            <a:endParaRPr lang="en-US" altLang="zh-CN" dirty="0">
              <a:solidFill>
                <a:srgbClr val="000000"/>
              </a:solidFill>
            </a:endParaRPr>
          </a:p>
          <a:p>
            <a:pPr eaLnBrk="1" hangingPunct="1">
              <a:defRPr/>
            </a:pPr>
            <a:endParaRPr lang="en-US" altLang="zh-CN" dirty="0">
              <a:solidFill>
                <a:srgbClr val="000000"/>
              </a:solidFill>
            </a:endParaRPr>
          </a:p>
          <a:p>
            <a:pPr eaLnBrk="1" hangingPunct="1">
              <a:defRPr/>
            </a:pPr>
            <a:endParaRPr lang="en-US" altLang="zh-CN" dirty="0">
              <a:solidFill>
                <a:srgbClr val="000000"/>
              </a:solidFill>
            </a:endParaRPr>
          </a:p>
          <a:p>
            <a:pPr eaLnBrk="1" hangingPunct="1">
              <a:defRPr/>
            </a:pPr>
            <a:endParaRPr lang="en-US" altLang="zh-CN" dirty="0">
              <a:solidFill>
                <a:srgbClr val="000000"/>
              </a:solidFill>
            </a:endParaRPr>
          </a:p>
          <a:p>
            <a:pPr eaLnBrk="1" hangingPunct="1">
              <a:defRPr/>
            </a:pPr>
            <a:endParaRPr lang="en-US" altLang="zh-CN" dirty="0">
              <a:solidFill>
                <a:srgbClr val="000000"/>
              </a:solidFill>
            </a:endParaRPr>
          </a:p>
          <a:p>
            <a:pPr eaLnBrk="1" hangingPunct="1">
              <a:defRPr/>
            </a:pPr>
            <a:r>
              <a:rPr lang="zh-CN" altLang="en-US" dirty="0">
                <a:solidFill>
                  <a:srgbClr val="000000"/>
                </a:solidFill>
              </a:rPr>
              <a:t>同时定义另一随机变量</a:t>
            </a:r>
            <a:r>
              <a:rPr lang="en-US" altLang="zh-CN" dirty="0">
                <a:solidFill>
                  <a:srgbClr val="000000"/>
                </a:solidFill>
              </a:rPr>
              <a:t>Z = XY</a:t>
            </a:r>
            <a:r>
              <a:rPr lang="zh-CN" altLang="en-US" dirty="0">
                <a:solidFill>
                  <a:srgbClr val="000000"/>
                </a:solidFill>
              </a:rPr>
              <a:t>（一般乘积）。试计算：</a:t>
            </a:r>
          </a:p>
          <a:p>
            <a:pPr eaLnBrk="1" hangingPunct="1">
              <a:defRPr/>
            </a:pPr>
            <a:r>
              <a:rPr lang="en-US" altLang="zh-CN" dirty="0">
                <a:solidFill>
                  <a:srgbClr val="000000"/>
                </a:solidFill>
              </a:rPr>
              <a:t>(1) </a:t>
            </a:r>
            <a:r>
              <a:rPr lang="zh-CN" altLang="en-US" dirty="0">
                <a:solidFill>
                  <a:srgbClr val="000000"/>
                </a:solidFill>
              </a:rPr>
              <a:t>熵</a:t>
            </a:r>
            <a:r>
              <a:rPr lang="en-US" altLang="zh-CN" dirty="0">
                <a:solidFill>
                  <a:srgbClr val="000000"/>
                </a:solidFill>
              </a:rPr>
              <a:t>H(X), H(Y), H(Z), H(XZ), H(YZ)</a:t>
            </a:r>
            <a:r>
              <a:rPr lang="zh-CN" altLang="en-US" dirty="0">
                <a:solidFill>
                  <a:srgbClr val="000000"/>
                </a:solidFill>
              </a:rPr>
              <a:t>和</a:t>
            </a:r>
            <a:r>
              <a:rPr lang="en-US" altLang="zh-CN" dirty="0">
                <a:solidFill>
                  <a:srgbClr val="000000"/>
                </a:solidFill>
              </a:rPr>
              <a:t>H(XYZ)</a:t>
            </a:r>
            <a:r>
              <a:rPr lang="zh-CN" altLang="en-US" dirty="0">
                <a:solidFill>
                  <a:srgbClr val="000000"/>
                </a:solidFill>
              </a:rPr>
              <a:t>；</a:t>
            </a:r>
          </a:p>
          <a:p>
            <a:pPr eaLnBrk="1" hangingPunct="1">
              <a:defRPr/>
            </a:pPr>
            <a:r>
              <a:rPr lang="en-US" altLang="zh-CN" dirty="0">
                <a:solidFill>
                  <a:srgbClr val="000000"/>
                </a:solidFill>
              </a:rPr>
              <a:t>(2) </a:t>
            </a:r>
            <a:r>
              <a:rPr lang="zh-CN" altLang="en-US" dirty="0">
                <a:solidFill>
                  <a:srgbClr val="000000"/>
                </a:solidFill>
              </a:rPr>
              <a:t>条件熵</a:t>
            </a:r>
            <a:r>
              <a:rPr lang="en-US" altLang="zh-CN" dirty="0">
                <a:solidFill>
                  <a:srgbClr val="000000"/>
                </a:solidFill>
              </a:rPr>
              <a:t>H(X|Y), H(Y|X), H(X|Z), H(Z|X), H(Y|Z), H(Z|Y), H(X|YZ), H(Y|XZ)</a:t>
            </a:r>
            <a:r>
              <a:rPr lang="zh-CN" altLang="en-US" dirty="0">
                <a:solidFill>
                  <a:srgbClr val="000000"/>
                </a:solidFill>
              </a:rPr>
              <a:t>和</a:t>
            </a:r>
            <a:r>
              <a:rPr lang="en-US" altLang="zh-CN" dirty="0">
                <a:solidFill>
                  <a:srgbClr val="000000"/>
                </a:solidFill>
              </a:rPr>
              <a:t>H(Z|XY)</a:t>
            </a:r>
            <a:r>
              <a:rPr lang="zh-CN" altLang="en-US" dirty="0">
                <a:solidFill>
                  <a:srgbClr val="000000"/>
                </a:solidFill>
              </a:rPr>
              <a:t>；</a:t>
            </a:r>
          </a:p>
          <a:p>
            <a:pPr eaLnBrk="1" hangingPunct="1">
              <a:defRPr/>
            </a:pPr>
            <a:r>
              <a:rPr lang="en-US" altLang="zh-CN" dirty="0">
                <a:solidFill>
                  <a:srgbClr val="000000"/>
                </a:solidFill>
              </a:rPr>
              <a:t>(3) </a:t>
            </a:r>
            <a:r>
              <a:rPr lang="zh-CN" altLang="en-US" dirty="0">
                <a:solidFill>
                  <a:srgbClr val="000000"/>
                </a:solidFill>
              </a:rPr>
              <a:t>互信息</a:t>
            </a:r>
            <a:r>
              <a:rPr lang="en-US" altLang="zh-CN" dirty="0">
                <a:solidFill>
                  <a:srgbClr val="000000"/>
                </a:solidFill>
              </a:rPr>
              <a:t>I(X;Y), I(X;Z), I(Y;Z), I(X;Y|Z), I(Y;Z|X)</a:t>
            </a:r>
            <a:r>
              <a:rPr lang="zh-CN" altLang="en-US" dirty="0">
                <a:solidFill>
                  <a:srgbClr val="000000"/>
                </a:solidFill>
              </a:rPr>
              <a:t>和</a:t>
            </a:r>
            <a:r>
              <a:rPr lang="en-US" altLang="zh-CN" dirty="0">
                <a:solidFill>
                  <a:srgbClr val="000000"/>
                </a:solidFill>
              </a:rPr>
              <a:t>I(X;Z|Y)</a:t>
            </a:r>
            <a:r>
              <a:rPr lang="zh-CN" altLang="en-US" dirty="0">
                <a:solidFill>
                  <a:srgbClr val="000000"/>
                </a:solidFill>
              </a:rPr>
              <a:t>。</a:t>
            </a:r>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734761492"/>
              </p:ext>
            </p:extLst>
          </p:nvPr>
        </p:nvGraphicFramePr>
        <p:xfrm>
          <a:off x="4386802" y="700088"/>
          <a:ext cx="2779395" cy="1413044"/>
        </p:xfrm>
        <a:graphic>
          <a:graphicData uri="http://schemas.openxmlformats.org/drawingml/2006/table">
            <a:tbl>
              <a:tblPr firstRow="1" firstCol="1" lastRow="1" lastCol="1" bandRow="1" bandCol="1"/>
              <a:tblGrid>
                <a:gridCol w="926465">
                  <a:extLst>
                    <a:ext uri="{9D8B030D-6E8A-4147-A177-3AD203B41FA5}">
                      <a16:colId xmlns:a16="http://schemas.microsoft.com/office/drawing/2014/main" val="20000"/>
                    </a:ext>
                  </a:extLst>
                </a:gridCol>
                <a:gridCol w="824231">
                  <a:extLst>
                    <a:ext uri="{9D8B030D-6E8A-4147-A177-3AD203B41FA5}">
                      <a16:colId xmlns:a16="http://schemas.microsoft.com/office/drawing/2014/main" val="20001"/>
                    </a:ext>
                  </a:extLst>
                </a:gridCol>
                <a:gridCol w="1028699">
                  <a:extLst>
                    <a:ext uri="{9D8B030D-6E8A-4147-A177-3AD203B41FA5}">
                      <a16:colId xmlns:a16="http://schemas.microsoft.com/office/drawing/2014/main" val="20002"/>
                    </a:ext>
                  </a:extLst>
                </a:gridCol>
              </a:tblGrid>
              <a:tr h="699960">
                <a:tc>
                  <a:txBody>
                    <a:bodyPr/>
                    <a:lstStyle/>
                    <a:p>
                      <a:pPr indent="76200" algn="just">
                        <a:spcAft>
                          <a:spcPts val="0"/>
                        </a:spcAft>
                      </a:pPr>
                      <a:r>
                        <a:rPr lang="en-US" sz="1800" kern="100" dirty="0">
                          <a:effectLst/>
                          <a:latin typeface="黑体" panose="02010609060101010101" pitchFamily="49" charset="-122"/>
                          <a:ea typeface="宋体" panose="02010600030101010101" pitchFamily="2" charset="-122"/>
                        </a:rPr>
                        <a:t>     Y                       X</a:t>
                      </a:r>
                      <a:endParaRPr lang="zh-CN" sz="1800" kern="100" dirty="0">
                        <a:effectLst/>
                        <a:latin typeface="Times New Roman" panose="02020603050405020304" pitchFamily="18" charset="0"/>
                        <a:ea typeface="宋体" panose="02010600030101010101" pitchFamily="2" charset="-122"/>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spcAft>
                          <a:spcPts val="0"/>
                        </a:spcAft>
                      </a:pPr>
                      <a:r>
                        <a:rPr lang="en-US" sz="1800" kern="100" dirty="0">
                          <a:effectLst/>
                          <a:latin typeface="黑体" panose="02010609060101010101" pitchFamily="49" charset="-122"/>
                          <a:ea typeface="宋体" panose="02010600030101010101" pitchFamily="2" charset="-122"/>
                        </a:rPr>
                        <a:t>0</a:t>
                      </a:r>
                      <a:endParaRPr lang="zh-CN" sz="1800" kern="100" dirty="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effectLst/>
                          <a:latin typeface="黑体" panose="02010609060101010101" pitchFamily="49" charset="-122"/>
                          <a:ea typeface="宋体" panose="02010600030101010101" pitchFamily="2" charset="-122"/>
                        </a:rPr>
                        <a:t>1</a:t>
                      </a:r>
                      <a:endParaRPr lang="zh-CN" sz="1800" kern="100" dirty="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6542">
                <a:tc>
                  <a:txBody>
                    <a:bodyPr/>
                    <a:lstStyle/>
                    <a:p>
                      <a:pPr algn="ctr">
                        <a:spcAft>
                          <a:spcPts val="0"/>
                        </a:spcAft>
                      </a:pPr>
                      <a:r>
                        <a:rPr lang="en-US" sz="1800" kern="100" dirty="0">
                          <a:effectLst/>
                          <a:latin typeface="黑体" panose="02010609060101010101" pitchFamily="49" charset="-122"/>
                          <a:ea typeface="宋体" panose="02010600030101010101" pitchFamily="2" charset="-122"/>
                        </a:rPr>
                        <a:t>0</a:t>
                      </a:r>
                      <a:endParaRPr lang="zh-CN" sz="1800" kern="100" dirty="0">
                        <a:effectLst/>
                        <a:latin typeface="Times New Roman" panose="02020603050405020304" pitchFamily="18" charset="0"/>
                        <a:ea typeface="宋体" panose="02010600030101010101" pitchFamily="2" charset="-122"/>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effectLst/>
                          <a:latin typeface="黑体" panose="02010609060101010101" pitchFamily="49" charset="-122"/>
                          <a:ea typeface="宋体" panose="02010600030101010101" pitchFamily="2" charset="-122"/>
                        </a:rPr>
                        <a:t>1/8</a:t>
                      </a:r>
                      <a:endParaRPr lang="zh-CN" sz="1800" kern="100" dirty="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黑体" panose="02010609060101010101" pitchFamily="49" charset="-122"/>
                          <a:ea typeface="宋体" panose="02010600030101010101" pitchFamily="2" charset="-122"/>
                        </a:rPr>
                        <a:t>3/8</a:t>
                      </a:r>
                      <a:endParaRPr lang="zh-CN" sz="18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56542">
                <a:tc>
                  <a:txBody>
                    <a:bodyPr/>
                    <a:lstStyle/>
                    <a:p>
                      <a:pPr algn="ctr">
                        <a:spcAft>
                          <a:spcPts val="0"/>
                        </a:spcAft>
                      </a:pPr>
                      <a:r>
                        <a:rPr lang="en-US" sz="1800" kern="100" dirty="0">
                          <a:effectLst/>
                          <a:latin typeface="黑体" panose="02010609060101010101" pitchFamily="49" charset="-122"/>
                          <a:ea typeface="宋体" panose="02010600030101010101" pitchFamily="2" charset="-122"/>
                        </a:rPr>
                        <a:t>1</a:t>
                      </a:r>
                      <a:endParaRPr lang="zh-CN" sz="1800" kern="100" dirty="0">
                        <a:effectLst/>
                        <a:latin typeface="Times New Roman" panose="02020603050405020304" pitchFamily="18" charset="0"/>
                        <a:ea typeface="宋体" panose="02010600030101010101" pitchFamily="2" charset="-122"/>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黑体" panose="02010609060101010101" pitchFamily="49" charset="-122"/>
                          <a:ea typeface="宋体" panose="02010600030101010101" pitchFamily="2" charset="-122"/>
                        </a:rPr>
                        <a:t>3/8</a:t>
                      </a:r>
                      <a:endParaRPr lang="zh-CN" sz="18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effectLst/>
                          <a:latin typeface="黑体" panose="02010609060101010101" pitchFamily="49" charset="-122"/>
                          <a:ea typeface="宋体" panose="02010600030101010101" pitchFamily="2" charset="-122"/>
                        </a:rPr>
                        <a:t>1/8</a:t>
                      </a:r>
                      <a:endParaRPr lang="zh-CN" sz="1800" kern="100" dirty="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43539942"/>
      </p:ext>
    </p:extLst>
  </p:cSld>
  <p:clrMapOvr>
    <a:masterClrMapping/>
  </p:clrMapOvr>
  <p:transition>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eaLnBrk="1" hangingPunct="1">
              <a:defRPr/>
            </a:pPr>
            <a:r>
              <a:rPr lang="en-US" altLang="zh-CN" dirty="0">
                <a:solidFill>
                  <a:srgbClr val="000000"/>
                </a:solidFill>
              </a:rPr>
              <a:t>2.9 </a:t>
            </a:r>
            <a:r>
              <a:rPr lang="zh-CN" altLang="en-US" dirty="0">
                <a:solidFill>
                  <a:srgbClr val="000000"/>
                </a:solidFill>
              </a:rPr>
              <a:t>如有</a:t>
            </a:r>
            <a:r>
              <a:rPr lang="en-US" altLang="zh-CN" dirty="0">
                <a:solidFill>
                  <a:srgbClr val="000000"/>
                </a:solidFill>
              </a:rPr>
              <a:t>6</a:t>
            </a:r>
            <a:r>
              <a:rPr lang="zh-CN" altLang="en-US" dirty="0">
                <a:solidFill>
                  <a:srgbClr val="000000"/>
                </a:solidFill>
              </a:rPr>
              <a:t>行</a:t>
            </a:r>
            <a:r>
              <a:rPr lang="en-US" altLang="zh-CN" dirty="0">
                <a:solidFill>
                  <a:srgbClr val="000000"/>
                </a:solidFill>
              </a:rPr>
              <a:t>8</a:t>
            </a:r>
            <a:r>
              <a:rPr lang="zh-CN" altLang="en-US" dirty="0">
                <a:solidFill>
                  <a:srgbClr val="000000"/>
                </a:solidFill>
              </a:rPr>
              <a:t>列的棋型方格，若有</a:t>
            </a:r>
            <a:r>
              <a:rPr lang="en-US" altLang="zh-CN" dirty="0">
                <a:solidFill>
                  <a:srgbClr val="000000"/>
                </a:solidFill>
              </a:rPr>
              <a:t>2</a:t>
            </a:r>
            <a:r>
              <a:rPr lang="zh-CN" altLang="en-US" dirty="0">
                <a:solidFill>
                  <a:srgbClr val="000000"/>
                </a:solidFill>
              </a:rPr>
              <a:t>个质点</a:t>
            </a:r>
            <a:r>
              <a:rPr lang="en-US" altLang="zh-CN" dirty="0">
                <a:solidFill>
                  <a:srgbClr val="000000"/>
                </a:solidFill>
              </a:rPr>
              <a:t>A</a:t>
            </a:r>
            <a:r>
              <a:rPr lang="zh-CN" altLang="en-US" dirty="0">
                <a:solidFill>
                  <a:srgbClr val="000000"/>
                </a:solidFill>
              </a:rPr>
              <a:t>和</a:t>
            </a:r>
            <a:r>
              <a:rPr lang="en-US" altLang="zh-CN" dirty="0">
                <a:solidFill>
                  <a:srgbClr val="000000"/>
                </a:solidFill>
              </a:rPr>
              <a:t>B</a:t>
            </a:r>
            <a:r>
              <a:rPr lang="zh-CN" altLang="en-US" dirty="0">
                <a:solidFill>
                  <a:srgbClr val="000000"/>
                </a:solidFill>
              </a:rPr>
              <a:t>，分别以等概率落入任一方格内，且它们的坐标分别为 </a:t>
            </a:r>
            <a:r>
              <a:rPr lang="en-US" altLang="zh-CN" dirty="0">
                <a:solidFill>
                  <a:srgbClr val="000000"/>
                </a:solidFill>
              </a:rPr>
              <a:t>(X</a:t>
            </a:r>
            <a:r>
              <a:rPr lang="en-US" altLang="zh-CN" sz="1100" dirty="0">
                <a:solidFill>
                  <a:srgbClr val="000000"/>
                </a:solidFill>
              </a:rPr>
              <a:t>A</a:t>
            </a:r>
            <a:r>
              <a:rPr lang="en-US" altLang="zh-CN" dirty="0">
                <a:solidFill>
                  <a:srgbClr val="000000"/>
                </a:solidFill>
              </a:rPr>
              <a:t>,Y</a:t>
            </a:r>
            <a:r>
              <a:rPr lang="en-US" altLang="zh-CN" sz="1100" dirty="0">
                <a:solidFill>
                  <a:srgbClr val="000000"/>
                </a:solidFill>
              </a:rPr>
              <a:t>A</a:t>
            </a:r>
            <a:r>
              <a:rPr lang="en-US" altLang="zh-CN" dirty="0">
                <a:solidFill>
                  <a:srgbClr val="000000"/>
                </a:solidFill>
              </a:rPr>
              <a:t>)</a:t>
            </a:r>
            <a:r>
              <a:rPr lang="zh-CN" altLang="en-US" dirty="0">
                <a:solidFill>
                  <a:srgbClr val="000000"/>
                </a:solidFill>
              </a:rPr>
              <a:t>、</a:t>
            </a:r>
            <a:endParaRPr lang="en-US" altLang="zh-CN" dirty="0">
              <a:solidFill>
                <a:srgbClr val="000000"/>
              </a:solidFill>
            </a:endParaRPr>
          </a:p>
          <a:p>
            <a:pPr eaLnBrk="1" hangingPunct="1">
              <a:defRPr/>
            </a:pPr>
            <a:r>
              <a:rPr lang="en-US" altLang="zh-CN" dirty="0">
                <a:solidFill>
                  <a:srgbClr val="000000"/>
                </a:solidFill>
              </a:rPr>
              <a:t>(X</a:t>
            </a:r>
            <a:r>
              <a:rPr lang="en-US" altLang="zh-CN" sz="1100" dirty="0">
                <a:solidFill>
                  <a:srgbClr val="000000"/>
                </a:solidFill>
              </a:rPr>
              <a:t>B</a:t>
            </a:r>
            <a:r>
              <a:rPr lang="en-US" altLang="zh-CN" dirty="0">
                <a:solidFill>
                  <a:srgbClr val="000000"/>
                </a:solidFill>
              </a:rPr>
              <a:t>,Y</a:t>
            </a:r>
            <a:r>
              <a:rPr lang="en-US" altLang="zh-CN" sz="1100" dirty="0">
                <a:solidFill>
                  <a:srgbClr val="000000"/>
                </a:solidFill>
              </a:rPr>
              <a:t>B</a:t>
            </a:r>
            <a:r>
              <a:rPr lang="en-US" altLang="zh-CN" dirty="0">
                <a:solidFill>
                  <a:srgbClr val="000000"/>
                </a:solidFill>
              </a:rPr>
              <a:t>)</a:t>
            </a:r>
            <a:r>
              <a:rPr lang="zh-CN" altLang="en-US" dirty="0">
                <a:solidFill>
                  <a:srgbClr val="000000"/>
                </a:solidFill>
              </a:rPr>
              <a:t> ，但</a:t>
            </a:r>
            <a:r>
              <a:rPr lang="en-US" altLang="zh-CN" dirty="0">
                <a:solidFill>
                  <a:srgbClr val="000000"/>
                </a:solidFill>
              </a:rPr>
              <a:t>A</a:t>
            </a:r>
            <a:r>
              <a:rPr lang="zh-CN" altLang="en-US" dirty="0">
                <a:solidFill>
                  <a:srgbClr val="000000"/>
                </a:solidFill>
              </a:rPr>
              <a:t>和</a:t>
            </a:r>
            <a:r>
              <a:rPr lang="en-US" altLang="zh-CN" dirty="0">
                <a:solidFill>
                  <a:srgbClr val="000000"/>
                </a:solidFill>
              </a:rPr>
              <a:t>B</a:t>
            </a:r>
            <a:r>
              <a:rPr lang="zh-CN" altLang="en-US" dirty="0">
                <a:solidFill>
                  <a:srgbClr val="000000"/>
                </a:solidFill>
              </a:rPr>
              <a:t>不能落入同一方格内。试求：</a:t>
            </a:r>
          </a:p>
          <a:p>
            <a:pPr eaLnBrk="1" hangingPunct="1">
              <a:defRPr/>
            </a:pPr>
            <a:r>
              <a:rPr lang="en-US" altLang="zh-CN" dirty="0">
                <a:solidFill>
                  <a:srgbClr val="000000"/>
                </a:solidFill>
              </a:rPr>
              <a:t>(1) </a:t>
            </a:r>
            <a:r>
              <a:rPr lang="zh-CN" altLang="en-US" dirty="0">
                <a:solidFill>
                  <a:srgbClr val="000000"/>
                </a:solidFill>
              </a:rPr>
              <a:t>若仅有质点</a:t>
            </a:r>
            <a:r>
              <a:rPr lang="en-US" altLang="zh-CN" dirty="0">
                <a:solidFill>
                  <a:srgbClr val="000000"/>
                </a:solidFill>
              </a:rPr>
              <a:t>A</a:t>
            </a:r>
            <a:r>
              <a:rPr lang="zh-CN" altLang="en-US" dirty="0">
                <a:solidFill>
                  <a:srgbClr val="000000"/>
                </a:solidFill>
              </a:rPr>
              <a:t>，求</a:t>
            </a:r>
            <a:r>
              <a:rPr lang="en-US" altLang="zh-CN" dirty="0">
                <a:solidFill>
                  <a:srgbClr val="000000"/>
                </a:solidFill>
              </a:rPr>
              <a:t>A</a:t>
            </a:r>
            <a:r>
              <a:rPr lang="zh-CN" altLang="en-US" dirty="0">
                <a:solidFill>
                  <a:srgbClr val="000000"/>
                </a:solidFill>
              </a:rPr>
              <a:t>落入任一方格的平均自信息量；</a:t>
            </a:r>
          </a:p>
          <a:p>
            <a:pPr eaLnBrk="1" hangingPunct="1">
              <a:defRPr/>
            </a:pPr>
            <a:r>
              <a:rPr lang="en-US" altLang="zh-CN" dirty="0">
                <a:solidFill>
                  <a:srgbClr val="000000"/>
                </a:solidFill>
              </a:rPr>
              <a:t>(2) </a:t>
            </a:r>
            <a:r>
              <a:rPr lang="zh-CN" altLang="en-US" dirty="0">
                <a:solidFill>
                  <a:srgbClr val="000000"/>
                </a:solidFill>
              </a:rPr>
              <a:t>若已知</a:t>
            </a:r>
            <a:r>
              <a:rPr lang="en-US" altLang="zh-CN" dirty="0">
                <a:solidFill>
                  <a:srgbClr val="000000"/>
                </a:solidFill>
              </a:rPr>
              <a:t>A</a:t>
            </a:r>
            <a:r>
              <a:rPr lang="zh-CN" altLang="en-US" dirty="0">
                <a:solidFill>
                  <a:srgbClr val="000000"/>
                </a:solidFill>
              </a:rPr>
              <a:t>已入，求</a:t>
            </a:r>
            <a:r>
              <a:rPr lang="en-US" altLang="zh-CN" dirty="0">
                <a:solidFill>
                  <a:srgbClr val="000000"/>
                </a:solidFill>
              </a:rPr>
              <a:t>B</a:t>
            </a:r>
            <a:r>
              <a:rPr lang="zh-CN" altLang="en-US" dirty="0">
                <a:solidFill>
                  <a:srgbClr val="000000"/>
                </a:solidFill>
              </a:rPr>
              <a:t>落入的平均自信息量；</a:t>
            </a:r>
          </a:p>
          <a:p>
            <a:pPr eaLnBrk="1" hangingPunct="1">
              <a:defRPr/>
            </a:pPr>
            <a:r>
              <a:rPr lang="en-US" altLang="zh-CN" dirty="0">
                <a:solidFill>
                  <a:srgbClr val="000000"/>
                </a:solidFill>
              </a:rPr>
              <a:t>(3) </a:t>
            </a:r>
            <a:r>
              <a:rPr lang="zh-CN" altLang="en-US" dirty="0">
                <a:solidFill>
                  <a:srgbClr val="000000"/>
                </a:solidFill>
              </a:rPr>
              <a:t>若</a:t>
            </a:r>
            <a:r>
              <a:rPr lang="en-US" altLang="zh-CN" dirty="0">
                <a:solidFill>
                  <a:srgbClr val="000000"/>
                </a:solidFill>
              </a:rPr>
              <a:t>A</a:t>
            </a:r>
            <a:r>
              <a:rPr lang="zh-CN" altLang="en-US" dirty="0">
                <a:solidFill>
                  <a:srgbClr val="000000"/>
                </a:solidFill>
              </a:rPr>
              <a:t>、</a:t>
            </a:r>
            <a:r>
              <a:rPr lang="en-US" altLang="zh-CN" dirty="0">
                <a:solidFill>
                  <a:srgbClr val="000000"/>
                </a:solidFill>
              </a:rPr>
              <a:t>B</a:t>
            </a:r>
            <a:r>
              <a:rPr lang="zh-CN" altLang="en-US" dirty="0">
                <a:solidFill>
                  <a:srgbClr val="000000"/>
                </a:solidFill>
              </a:rPr>
              <a:t>是可分辨的，求</a:t>
            </a:r>
            <a:r>
              <a:rPr lang="en-US" altLang="zh-CN" dirty="0">
                <a:solidFill>
                  <a:srgbClr val="000000"/>
                </a:solidFill>
              </a:rPr>
              <a:t>A</a:t>
            </a:r>
            <a:r>
              <a:rPr lang="zh-CN" altLang="en-US" dirty="0">
                <a:solidFill>
                  <a:srgbClr val="000000"/>
                </a:solidFill>
              </a:rPr>
              <a:t>、</a:t>
            </a:r>
            <a:r>
              <a:rPr lang="en-US" altLang="zh-CN" dirty="0">
                <a:solidFill>
                  <a:srgbClr val="000000"/>
                </a:solidFill>
              </a:rPr>
              <a:t>B</a:t>
            </a:r>
            <a:r>
              <a:rPr lang="zh-CN" altLang="en-US" dirty="0">
                <a:solidFill>
                  <a:srgbClr val="000000"/>
                </a:solidFill>
              </a:rPr>
              <a:t>同时落入的平均自信息量。</a:t>
            </a:r>
          </a:p>
          <a:p>
            <a:endParaRPr lang="zh-CN" altLang="en-US" dirty="0"/>
          </a:p>
        </p:txBody>
      </p:sp>
    </p:spTree>
    <p:extLst>
      <p:ext uri="{BB962C8B-B14F-4D97-AF65-F5344CB8AC3E}">
        <p14:creationId xmlns:p14="http://schemas.microsoft.com/office/powerpoint/2010/main" val="4264179549"/>
      </p:ext>
    </p:extLst>
  </p:cSld>
  <p:clrMapOvr>
    <a:masterClrMapping/>
  </p:clrMapOvr>
  <p:transition>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eaLnBrk="1" hangingPunct="1">
              <a:defRPr/>
            </a:pPr>
            <a:r>
              <a:rPr lang="en-US" altLang="zh-CN" dirty="0">
                <a:solidFill>
                  <a:srgbClr val="000000"/>
                </a:solidFill>
              </a:rPr>
              <a:t>2.19 </a:t>
            </a:r>
            <a:r>
              <a:rPr lang="zh-CN" altLang="en-US" dirty="0">
                <a:solidFill>
                  <a:srgbClr val="000000"/>
                </a:solidFill>
              </a:rPr>
              <a:t>有两个随机变量</a:t>
            </a:r>
            <a:r>
              <a:rPr lang="en-US" altLang="zh-CN" dirty="0">
                <a:solidFill>
                  <a:srgbClr val="000000"/>
                </a:solidFill>
              </a:rPr>
              <a:t>X</a:t>
            </a:r>
            <a:r>
              <a:rPr lang="zh-CN" altLang="en-US" dirty="0">
                <a:solidFill>
                  <a:srgbClr val="000000"/>
                </a:solidFill>
              </a:rPr>
              <a:t>和</a:t>
            </a:r>
            <a:r>
              <a:rPr lang="en-US" altLang="zh-CN" dirty="0">
                <a:solidFill>
                  <a:srgbClr val="000000"/>
                </a:solidFill>
              </a:rPr>
              <a:t>Y</a:t>
            </a:r>
            <a:r>
              <a:rPr lang="zh-CN" altLang="en-US" dirty="0">
                <a:solidFill>
                  <a:srgbClr val="000000"/>
                </a:solidFill>
              </a:rPr>
              <a:t>，其和为</a:t>
            </a:r>
            <a:r>
              <a:rPr lang="en-US" altLang="zh-CN" dirty="0">
                <a:solidFill>
                  <a:srgbClr val="000000"/>
                </a:solidFill>
              </a:rPr>
              <a:t>Z = X + Y</a:t>
            </a:r>
            <a:r>
              <a:rPr lang="zh-CN" altLang="en-US" dirty="0">
                <a:solidFill>
                  <a:srgbClr val="000000"/>
                </a:solidFill>
              </a:rPr>
              <a:t>，若</a:t>
            </a:r>
            <a:r>
              <a:rPr lang="en-US" altLang="zh-CN" dirty="0">
                <a:solidFill>
                  <a:srgbClr val="000000"/>
                </a:solidFill>
              </a:rPr>
              <a:t>X</a:t>
            </a:r>
            <a:r>
              <a:rPr lang="zh-CN" altLang="en-US" dirty="0">
                <a:solidFill>
                  <a:srgbClr val="000000"/>
                </a:solidFill>
              </a:rPr>
              <a:t>和</a:t>
            </a:r>
            <a:r>
              <a:rPr lang="en-US" altLang="zh-CN" dirty="0">
                <a:solidFill>
                  <a:srgbClr val="000000"/>
                </a:solidFill>
              </a:rPr>
              <a:t>Y</a:t>
            </a:r>
            <a:r>
              <a:rPr lang="zh-CN" altLang="en-US" dirty="0">
                <a:solidFill>
                  <a:srgbClr val="000000"/>
                </a:solidFill>
              </a:rPr>
              <a:t>相互独立，求证：</a:t>
            </a:r>
            <a:r>
              <a:rPr lang="en-US" altLang="zh-CN" dirty="0">
                <a:solidFill>
                  <a:srgbClr val="000000"/>
                </a:solidFill>
              </a:rPr>
              <a:t>H(X) ≤ H(Z), H(Y) ≤ H(Z),</a:t>
            </a:r>
            <a:r>
              <a:rPr lang="zh-CN" altLang="en-US">
                <a:solidFill>
                  <a:srgbClr val="000000"/>
                </a:solidFill>
              </a:rPr>
              <a:t> </a:t>
            </a:r>
            <a:r>
              <a:rPr lang="en-US" altLang="zh-CN" dirty="0">
                <a:solidFill>
                  <a:srgbClr val="000000"/>
                </a:solidFill>
              </a:rPr>
              <a:t>H(XY) ≥ H(Z)</a:t>
            </a:r>
            <a:r>
              <a:rPr lang="zh-CN" altLang="en-US" dirty="0">
                <a:solidFill>
                  <a:srgbClr val="000000"/>
                </a:solidFill>
              </a:rPr>
              <a:t>。</a:t>
            </a:r>
          </a:p>
          <a:p>
            <a:endParaRPr lang="zh-CN" altLang="en-US" dirty="0"/>
          </a:p>
        </p:txBody>
      </p:sp>
    </p:spTree>
    <p:extLst>
      <p:ext uri="{BB962C8B-B14F-4D97-AF65-F5344CB8AC3E}">
        <p14:creationId xmlns:p14="http://schemas.microsoft.com/office/powerpoint/2010/main" val="2067607289"/>
      </p:ext>
    </p:extLst>
  </p:cSld>
  <p:clrMapOvr>
    <a:masterClrMapping/>
  </p:clrMapOvr>
  <p:transition>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eaLnBrk="1" hangingPunct="1">
              <a:defRPr/>
            </a:pPr>
            <a:r>
              <a:rPr lang="en-US" altLang="zh-CN" dirty="0">
                <a:solidFill>
                  <a:srgbClr val="000000"/>
                </a:solidFill>
              </a:rPr>
              <a:t>2.20 </a:t>
            </a:r>
            <a:r>
              <a:rPr lang="zh-CN" altLang="en-US" dirty="0">
                <a:solidFill>
                  <a:srgbClr val="000000"/>
                </a:solidFill>
              </a:rPr>
              <a:t>对于任意三个随机变量</a:t>
            </a:r>
            <a:r>
              <a:rPr lang="en-US" altLang="zh-CN" dirty="0">
                <a:solidFill>
                  <a:srgbClr val="000000"/>
                </a:solidFill>
              </a:rPr>
              <a:t>X</a:t>
            </a:r>
            <a:r>
              <a:rPr lang="zh-CN" altLang="en-US" dirty="0">
                <a:solidFill>
                  <a:srgbClr val="000000"/>
                </a:solidFill>
              </a:rPr>
              <a:t>、</a:t>
            </a:r>
            <a:r>
              <a:rPr lang="en-US" altLang="zh-CN" dirty="0">
                <a:solidFill>
                  <a:srgbClr val="000000"/>
                </a:solidFill>
              </a:rPr>
              <a:t>Y</a:t>
            </a:r>
            <a:r>
              <a:rPr lang="zh-CN" altLang="en-US" dirty="0">
                <a:solidFill>
                  <a:srgbClr val="000000"/>
                </a:solidFill>
              </a:rPr>
              <a:t>、</a:t>
            </a:r>
            <a:r>
              <a:rPr lang="en-US" altLang="zh-CN" dirty="0">
                <a:solidFill>
                  <a:srgbClr val="000000"/>
                </a:solidFill>
              </a:rPr>
              <a:t>Z</a:t>
            </a:r>
            <a:r>
              <a:rPr lang="zh-CN" altLang="en-US" dirty="0">
                <a:solidFill>
                  <a:srgbClr val="000000"/>
                </a:solidFill>
              </a:rPr>
              <a:t>，求证：</a:t>
            </a:r>
            <a:r>
              <a:rPr lang="en-US" altLang="zh-CN" dirty="0">
                <a:solidFill>
                  <a:srgbClr val="000000"/>
                </a:solidFill>
              </a:rPr>
              <a:t>H(XYZ)=H(XZ)+H(Y|X)-</a:t>
            </a:r>
            <a:r>
              <a:rPr lang="en-US" altLang="zh-CN" dirty="0">
                <a:solidFill>
                  <a:srgbClr val="000000"/>
                </a:solidFill>
                <a:latin typeface="+mn-ea"/>
              </a:rPr>
              <a:t>I</a:t>
            </a:r>
            <a:r>
              <a:rPr lang="en-US" altLang="zh-CN" dirty="0">
                <a:solidFill>
                  <a:srgbClr val="000000"/>
                </a:solidFill>
              </a:rPr>
              <a:t>(Z;Y|X)</a:t>
            </a:r>
          </a:p>
          <a:p>
            <a:pPr eaLnBrk="1" hangingPunct="1">
              <a:defRPr/>
            </a:pPr>
            <a:r>
              <a:rPr lang="en-US" altLang="zh-CN" dirty="0">
                <a:solidFill>
                  <a:srgbClr val="000000"/>
                </a:solidFill>
              </a:rPr>
              <a:t>                                                                     H(XYZ)-H(XY) ≤H(XZ)-H(X)</a:t>
            </a:r>
            <a:endParaRPr lang="zh-CN" altLang="en-US" dirty="0">
              <a:solidFill>
                <a:srgbClr val="FF0000"/>
              </a:solidFill>
            </a:endParaRPr>
          </a:p>
          <a:p>
            <a:endParaRPr lang="zh-CN" altLang="en-US" dirty="0"/>
          </a:p>
        </p:txBody>
      </p:sp>
      <p:sp>
        <p:nvSpPr>
          <p:cNvPr id="5122" name="TextBox 8"/>
          <p:cNvSpPr>
            <a:spLocks noChangeArrowheads="1"/>
          </p:cNvSpPr>
          <p:nvPr/>
        </p:nvSpPr>
        <p:spPr bwMode="auto">
          <a:xfrm>
            <a:off x="1633538" y="436533"/>
            <a:ext cx="5113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平均互信息量习题</a:t>
            </a:r>
            <a:endParaRPr lang="zh-CN" altLang="zh-CN"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851232149"/>
      </p:ext>
    </p:extLst>
  </p:cSld>
  <p:clrMapOvr>
    <a:masterClrMapping/>
  </p:clrMapOvr>
  <p:transition>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eaLnBrk="1" hangingPunct="1">
              <a:defRPr/>
            </a:pPr>
            <a:r>
              <a:rPr lang="en-US" altLang="zh-CN" dirty="0">
                <a:solidFill>
                  <a:srgbClr val="000000"/>
                </a:solidFill>
              </a:rPr>
              <a:t>2.21 </a:t>
            </a:r>
            <a:r>
              <a:rPr lang="zh-CN" altLang="en-US" dirty="0">
                <a:solidFill>
                  <a:srgbClr val="000000"/>
                </a:solidFill>
              </a:rPr>
              <a:t>证明：</a:t>
            </a:r>
            <a:r>
              <a:rPr lang="en-US" altLang="zh-CN" dirty="0">
                <a:solidFill>
                  <a:srgbClr val="000000"/>
                </a:solidFill>
              </a:rPr>
              <a:t>H(X₃|X₁X₂) ≤H(X₃|X₁)</a:t>
            </a:r>
            <a:endParaRPr lang="zh-CN" altLang="en-US" dirty="0">
              <a:solidFill>
                <a:srgbClr val="FF0000"/>
              </a:solidFill>
            </a:endParaRPr>
          </a:p>
          <a:p>
            <a:endParaRPr lang="zh-CN" altLang="en-US" dirty="0"/>
          </a:p>
        </p:txBody>
      </p:sp>
      <p:sp>
        <p:nvSpPr>
          <p:cNvPr id="5122" name="TextBox 8"/>
          <p:cNvSpPr>
            <a:spLocks noChangeArrowheads="1"/>
          </p:cNvSpPr>
          <p:nvPr/>
        </p:nvSpPr>
        <p:spPr bwMode="auto">
          <a:xfrm>
            <a:off x="1633538" y="436533"/>
            <a:ext cx="5113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平均互信息量习题</a:t>
            </a:r>
            <a:endParaRPr lang="zh-CN" altLang="zh-CN"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90875662"/>
      </p:ext>
    </p:extLst>
  </p:cSld>
  <p:clrMapOvr>
    <a:masterClrMapping/>
  </p:clrMapOvr>
  <p:transition>
    <p:push dir="u"/>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流程图: 文档 8"/>
          <p:cNvSpPr>
            <a:spLocks noChangeArrowheads="1"/>
          </p:cNvSpPr>
          <p:nvPr/>
        </p:nvSpPr>
        <p:spPr bwMode="auto">
          <a:xfrm>
            <a:off x="0" y="0"/>
            <a:ext cx="12192000" cy="5851525"/>
          </a:xfrm>
          <a:prstGeom prst="flowChartDocumen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6147" name="矩形 15"/>
          <p:cNvSpPr>
            <a:spLocks noChangeArrowheads="1"/>
          </p:cNvSpPr>
          <p:nvPr/>
        </p:nvSpPr>
        <p:spPr bwMode="auto">
          <a:xfrm>
            <a:off x="4179888" y="1538288"/>
            <a:ext cx="4156075" cy="2935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200000"/>
              </a:lnSpc>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愿以此功德，庄严佛净土。</a:t>
            </a:r>
            <a:endParaRPr lang="en-US" altLang="zh-CN"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200000"/>
              </a:lnSpc>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上报四重恩，下济三途苦。</a:t>
            </a:r>
            <a:endParaRPr lang="en-US" altLang="zh-CN"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200000"/>
              </a:lnSpc>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若有见闻者，悉发菩提心。</a:t>
            </a:r>
            <a:endParaRPr lang="en-US" altLang="zh-CN"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200000"/>
              </a:lnSpc>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尽此一报身，同生极乐国。</a:t>
            </a:r>
            <a:endParaRPr lang="zh-CN" altLang="zh-CN"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4462720" y="967653"/>
            <a:ext cx="7018080" cy="1846659"/>
          </a:xfrm>
          <a:prstGeom prst="rect">
            <a:avLst/>
          </a:prstGeom>
          <a:noFill/>
        </p:spPr>
        <p:txBody>
          <a:bodyPr wrap="square" rtlCol="0">
            <a:spAutoFit/>
          </a:bodyPr>
          <a:lstStyle/>
          <a:p>
            <a:pPr>
              <a:lnSpc>
                <a:spcPct val="150000"/>
              </a:lnSpc>
            </a:pPr>
            <a:r>
              <a:rPr lang="en-US" altLang="zh-CN" sz="2800" dirty="0">
                <a:latin typeface="微软雅黑" panose="020B0503020204020204" pitchFamily="34" charset="-122"/>
                <a:ea typeface="微软雅黑" panose="020B0503020204020204" pitchFamily="34" charset="-122"/>
              </a:rPr>
              <a:t> </a:t>
            </a:r>
          </a:p>
          <a:p>
            <a:pPr>
              <a:lnSpc>
                <a:spcPct val="150000"/>
              </a:lnSpc>
            </a:pPr>
            <a:r>
              <a:rPr lang="zh-CN" altLang="en-US" sz="2800" dirty="0">
                <a:latin typeface="微软雅黑" panose="020B0503020204020204" pitchFamily="34" charset="-122"/>
                <a:ea typeface="微软雅黑" panose="020B0503020204020204" pitchFamily="34" charset="-122"/>
              </a:rPr>
              <a:t>信息科学基础（上篇）（信息理论与编码）</a:t>
            </a:r>
            <a:endParaRPr lang="en-US" altLang="zh-CN" sz="2800" dirty="0">
              <a:latin typeface="微软雅黑" panose="020B0503020204020204" pitchFamily="34" charset="-122"/>
              <a:ea typeface="微软雅黑" panose="020B0503020204020204" pitchFamily="34" charset="-122"/>
            </a:endParaRPr>
          </a:p>
          <a:p>
            <a:pPr lvl="0">
              <a:lnSpc>
                <a:spcPct val="150000"/>
              </a:lnSpc>
            </a:pPr>
            <a:r>
              <a:rPr lang="en-US" altLang="zh-CN" sz="2000" dirty="0">
                <a:solidFill>
                  <a:prstClr val="white">
                    <a:lumMod val="50000"/>
                  </a:prstClr>
                </a:solidFill>
                <a:latin typeface="微软雅黑" panose="020B0503020204020204" pitchFamily="34" charset="-122"/>
                <a:ea typeface="微软雅黑" panose="020B0503020204020204" pitchFamily="34" charset="-122"/>
              </a:rPr>
              <a:t>60 </a:t>
            </a:r>
            <a:r>
              <a:rPr lang="zh-CN" altLang="en-US" sz="2000" dirty="0">
                <a:solidFill>
                  <a:prstClr val="white">
                    <a:lumMod val="50000"/>
                  </a:prstClr>
                </a:solidFill>
                <a:latin typeface="微软雅黑" panose="020B0503020204020204" pitchFamily="34" charset="-122"/>
                <a:ea typeface="微软雅黑" panose="020B0503020204020204" pitchFamily="34" charset="-122"/>
              </a:rPr>
              <a:t>课时，</a:t>
            </a:r>
            <a:r>
              <a:rPr lang="en-US" altLang="zh-CN" sz="2000" dirty="0">
                <a:solidFill>
                  <a:prstClr val="white">
                    <a:lumMod val="50000"/>
                  </a:prstClr>
                </a:solidFill>
                <a:latin typeface="微软雅黑" panose="020B0503020204020204" pitchFamily="34" charset="-122"/>
                <a:ea typeface="微软雅黑" panose="020B0503020204020204" pitchFamily="34" charset="-122"/>
              </a:rPr>
              <a:t>17 </a:t>
            </a:r>
            <a:r>
              <a:rPr lang="zh-CN" altLang="en-US" sz="2000" dirty="0">
                <a:solidFill>
                  <a:prstClr val="white">
                    <a:lumMod val="50000"/>
                  </a:prstClr>
                </a:solidFill>
                <a:latin typeface="微软雅黑" panose="020B0503020204020204" pitchFamily="34" charset="-122"/>
                <a:ea typeface="微软雅黑" panose="020B0503020204020204" pitchFamily="34" charset="-122"/>
              </a:rPr>
              <a:t>小时</a:t>
            </a:r>
            <a:endParaRPr lang="zh-CN" altLang="en-US" sz="2800" dirty="0">
              <a:latin typeface="微软雅黑" panose="020B0503020204020204" pitchFamily="34" charset="-122"/>
              <a:ea typeface="微软雅黑" panose="020B0503020204020204" pitchFamily="34" charset="-122"/>
            </a:endParaRPr>
          </a:p>
        </p:txBody>
      </p:sp>
      <p:pic>
        <p:nvPicPr>
          <p:cNvPr id="2052" name="Picture 4" descr="https://s1.51cto.com/images/201610/b169a87241609eb4ef13441faab4fb4455c7ac_bi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085" y="829431"/>
            <a:ext cx="3079137" cy="2307772"/>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085" y="829432"/>
            <a:ext cx="3079137" cy="2307772"/>
          </a:xfrm>
          <a:prstGeom prst="rect">
            <a:avLst/>
          </a:prstGeom>
        </p:spPr>
      </p:pic>
    </p:spTree>
    <p:extLst>
      <p:ext uri="{BB962C8B-B14F-4D97-AF65-F5344CB8AC3E}">
        <p14:creationId xmlns:p14="http://schemas.microsoft.com/office/powerpoint/2010/main" val="176226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638219" y="0"/>
            <a:ext cx="4915561" cy="6858000"/>
          </a:xfrm>
          <a:prstGeom prst="rect">
            <a:avLst/>
          </a:prstGeom>
        </p:spPr>
      </p:pic>
    </p:spTree>
    <p:extLst>
      <p:ext uri="{BB962C8B-B14F-4D97-AF65-F5344CB8AC3E}">
        <p14:creationId xmlns:p14="http://schemas.microsoft.com/office/powerpoint/2010/main" val="398907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96174" y="171923"/>
            <a:ext cx="11817485" cy="6540162"/>
          </a:xfrm>
        </p:spPr>
        <p:txBody>
          <a:bodyPr/>
          <a:lstStyle/>
          <a:p>
            <a:r>
              <a:rPr lang="zh-CN" altLang="en-US" dirty="0"/>
              <a:t>例</a:t>
            </a:r>
            <a:r>
              <a:rPr lang="en-US" altLang="zh-CN" dirty="0"/>
              <a:t>2.1.2 </a:t>
            </a:r>
            <a:r>
              <a:rPr lang="zh-CN" altLang="en-US" dirty="0"/>
              <a:t>设在一正方形棋盘上共有</a:t>
            </a:r>
            <a:r>
              <a:rPr lang="en-US" altLang="zh-CN" dirty="0"/>
              <a:t>64</a:t>
            </a:r>
            <a:r>
              <a:rPr lang="zh-CN" altLang="en-US" dirty="0"/>
              <a:t>个方格，如果甲将一粒棋子随意地放在棋盘中的某方格且让乙去猜测棋子所在位置：</a:t>
            </a:r>
          </a:p>
          <a:p>
            <a:r>
              <a:rPr lang="en-US" altLang="zh-CN" dirty="0"/>
              <a:t>(1)  </a:t>
            </a:r>
            <a:r>
              <a:rPr lang="zh-CN" altLang="en-US" dirty="0"/>
              <a:t>将方格按顺序编号，令乙猜测棋子所在方格的顺序号；</a:t>
            </a:r>
          </a:p>
          <a:p>
            <a:r>
              <a:rPr lang="en-US" altLang="zh-CN" dirty="0"/>
              <a:t>(2)</a:t>
            </a:r>
            <a:r>
              <a:rPr lang="zh-CN" altLang="en-US" dirty="0"/>
              <a:t>  将方格分别按行和列编号，甲将棋子所在方格的行（和列）编号告诉乙之后，再令乙猜测棋子所在列（或行）的位置。</a:t>
            </a:r>
          </a:p>
          <a:p>
            <a:endParaRPr lang="zh-CN" altLang="en-US" dirty="0"/>
          </a:p>
          <a:p>
            <a:endParaRPr lang="zh-CN" altLang="en-US" dirty="0"/>
          </a:p>
        </p:txBody>
      </p:sp>
    </p:spTree>
  </p:cSld>
  <p:clrMapOvr>
    <a:masterClrMapping/>
  </p:clrMapOvr>
  <p:transition>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0" eaLnBrk="1" hangingPunct="1">
              <a:defRPr/>
            </a:pPr>
            <a:r>
              <a:rPr lang="en-US" altLang="zh-CN" sz="1800" dirty="0">
                <a:solidFill>
                  <a:srgbClr val="000000"/>
                </a:solidFill>
                <a:latin typeface="微软雅黑" panose="020B0503020204020204" pitchFamily="34" charset="-122"/>
                <a:ea typeface="微软雅黑" panose="020B0503020204020204" pitchFamily="34" charset="-122"/>
              </a:rPr>
              <a:t>2.1 </a:t>
            </a:r>
            <a:r>
              <a:rPr lang="zh-CN" altLang="en-US" sz="1800" dirty="0">
                <a:solidFill>
                  <a:srgbClr val="000000"/>
                </a:solidFill>
                <a:latin typeface="微软雅黑" panose="020B0503020204020204" pitchFamily="34" charset="-122"/>
                <a:ea typeface="微软雅黑" panose="020B0503020204020204" pitchFamily="34" charset="-122"/>
              </a:rPr>
              <a:t>同时掷出一对质地均匀的骰子，也就是各面朝上发生的概率均为</a:t>
            </a:r>
            <a:r>
              <a:rPr lang="en-US" altLang="zh-CN" sz="1800" dirty="0">
                <a:solidFill>
                  <a:srgbClr val="000000"/>
                </a:solidFill>
                <a:latin typeface="微软雅黑" panose="020B0503020204020204" pitchFamily="34" charset="-122"/>
                <a:ea typeface="微软雅黑" panose="020B0503020204020204" pitchFamily="34" charset="-122"/>
              </a:rPr>
              <a:t>1/6</a:t>
            </a:r>
            <a:r>
              <a:rPr lang="zh-CN" altLang="en-US" sz="1800" dirty="0">
                <a:solidFill>
                  <a:srgbClr val="000000"/>
                </a:solidFill>
                <a:latin typeface="微软雅黑" panose="020B0503020204020204" pitchFamily="34" charset="-122"/>
                <a:ea typeface="微软雅黑" panose="020B0503020204020204" pitchFamily="34" charset="-122"/>
              </a:rPr>
              <a:t>，试求：</a:t>
            </a:r>
          </a:p>
          <a:p>
            <a:pPr lvl="0" eaLnBrk="1" hangingPunct="1">
              <a:defRPr/>
            </a:pPr>
            <a:r>
              <a:rPr lang="en-US" altLang="zh-CN" sz="1800" dirty="0">
                <a:solidFill>
                  <a:srgbClr val="000000"/>
                </a:solidFill>
                <a:latin typeface="微软雅黑" panose="020B0503020204020204" pitchFamily="34" charset="-122"/>
                <a:ea typeface="微软雅黑" panose="020B0503020204020204" pitchFamily="34" charset="-122"/>
              </a:rPr>
              <a:t>(1) “3</a:t>
            </a:r>
            <a:r>
              <a:rPr lang="zh-CN" altLang="en-US" sz="1800" dirty="0">
                <a:solidFill>
                  <a:srgbClr val="000000"/>
                </a:solidFill>
                <a:latin typeface="微软雅黑" panose="020B0503020204020204" pitchFamily="34" charset="-122"/>
                <a:ea typeface="微软雅黑" panose="020B0503020204020204" pitchFamily="34" charset="-122"/>
              </a:rPr>
              <a:t>和</a:t>
            </a:r>
            <a:r>
              <a:rPr lang="en-US" altLang="zh-CN" sz="1800" dirty="0">
                <a:solidFill>
                  <a:srgbClr val="000000"/>
                </a:solidFill>
                <a:latin typeface="微软雅黑" panose="020B0503020204020204" pitchFamily="34" charset="-122"/>
                <a:ea typeface="微软雅黑" panose="020B0503020204020204" pitchFamily="34" charset="-122"/>
              </a:rPr>
              <a:t>5</a:t>
            </a:r>
            <a:r>
              <a:rPr lang="zh-CN" altLang="en-US" sz="1800" dirty="0">
                <a:solidFill>
                  <a:srgbClr val="000000"/>
                </a:solidFill>
                <a:latin typeface="微软雅黑" panose="020B0503020204020204" pitchFamily="34" charset="-122"/>
                <a:ea typeface="微软雅黑" panose="020B0503020204020204" pitchFamily="34" charset="-122"/>
              </a:rPr>
              <a:t>同时出现”这事件的自信息量；</a:t>
            </a:r>
          </a:p>
          <a:p>
            <a:pPr lvl="0" eaLnBrk="1" hangingPunct="1">
              <a:defRPr/>
            </a:pPr>
            <a:r>
              <a:rPr lang="en-US" altLang="zh-CN" sz="1800" dirty="0">
                <a:solidFill>
                  <a:srgbClr val="000000"/>
                </a:solidFill>
                <a:latin typeface="微软雅黑" panose="020B0503020204020204" pitchFamily="34" charset="-122"/>
                <a:ea typeface="微软雅黑" panose="020B0503020204020204" pitchFamily="34" charset="-122"/>
              </a:rPr>
              <a:t>(2) “</a:t>
            </a:r>
            <a:r>
              <a:rPr lang="zh-CN" altLang="en-US" sz="1800" dirty="0">
                <a:solidFill>
                  <a:srgbClr val="000000"/>
                </a:solidFill>
                <a:latin typeface="微软雅黑" panose="020B0503020204020204" pitchFamily="34" charset="-122"/>
                <a:ea typeface="微软雅黑" panose="020B0503020204020204" pitchFamily="34" charset="-122"/>
              </a:rPr>
              <a:t>两个</a:t>
            </a:r>
            <a:r>
              <a:rPr lang="en-US" altLang="zh-CN" sz="1800" dirty="0">
                <a:solidFill>
                  <a:srgbClr val="000000"/>
                </a:solidFill>
                <a:latin typeface="微软雅黑" panose="020B0503020204020204" pitchFamily="34" charset="-122"/>
                <a:ea typeface="微软雅黑" panose="020B0503020204020204" pitchFamily="34" charset="-122"/>
              </a:rPr>
              <a:t>1</a:t>
            </a:r>
            <a:r>
              <a:rPr lang="zh-CN" altLang="en-US" sz="1800" dirty="0">
                <a:solidFill>
                  <a:srgbClr val="000000"/>
                </a:solidFill>
                <a:latin typeface="微软雅黑" panose="020B0503020204020204" pitchFamily="34" charset="-122"/>
                <a:ea typeface="微软雅黑" panose="020B0503020204020204" pitchFamily="34" charset="-122"/>
              </a:rPr>
              <a:t>同时出现”这事件的自信息量；</a:t>
            </a:r>
          </a:p>
          <a:p>
            <a:pPr lvl="0" eaLnBrk="1" hangingPunct="1">
              <a:defRPr/>
            </a:pPr>
            <a:r>
              <a:rPr lang="en-US" altLang="zh-CN" sz="1800" dirty="0">
                <a:solidFill>
                  <a:srgbClr val="000000"/>
                </a:solidFill>
                <a:latin typeface="微软雅黑" panose="020B0503020204020204" pitchFamily="34" charset="-122"/>
                <a:ea typeface="微软雅黑" panose="020B0503020204020204" pitchFamily="34" charset="-122"/>
              </a:rPr>
              <a:t>(3) “</a:t>
            </a:r>
            <a:r>
              <a:rPr lang="zh-CN" altLang="en-US" sz="1800" dirty="0">
                <a:solidFill>
                  <a:srgbClr val="000000"/>
                </a:solidFill>
                <a:latin typeface="微软雅黑" panose="020B0503020204020204" pitchFamily="34" charset="-122"/>
                <a:ea typeface="微软雅黑" panose="020B0503020204020204" pitchFamily="34" charset="-122"/>
              </a:rPr>
              <a:t>两个点数中至少有一个是</a:t>
            </a:r>
            <a:r>
              <a:rPr lang="en-US" altLang="zh-CN" sz="1800" dirty="0">
                <a:solidFill>
                  <a:srgbClr val="000000"/>
                </a:solidFill>
                <a:latin typeface="微软雅黑" panose="020B0503020204020204" pitchFamily="34" charset="-122"/>
                <a:ea typeface="微软雅黑" panose="020B0503020204020204" pitchFamily="34" charset="-122"/>
              </a:rPr>
              <a:t>1”</a:t>
            </a:r>
            <a:r>
              <a:rPr lang="zh-CN" altLang="en-US" sz="1800" dirty="0">
                <a:solidFill>
                  <a:srgbClr val="000000"/>
                </a:solidFill>
                <a:latin typeface="微软雅黑" panose="020B0503020204020204" pitchFamily="34" charset="-122"/>
                <a:ea typeface="微软雅黑" panose="020B0503020204020204" pitchFamily="34" charset="-122"/>
              </a:rPr>
              <a:t>这事件的自信息量。</a:t>
            </a:r>
          </a:p>
          <a:p>
            <a:endParaRPr lang="zh-CN" altLang="en-US" sz="1800" dirty="0"/>
          </a:p>
        </p:txBody>
      </p:sp>
    </p:spTree>
  </p:cSld>
  <p:clrMapOvr>
    <a:masterClrMapping/>
  </p:clrMapOvr>
  <p:transition>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1800" dirty="0">
                <a:solidFill>
                  <a:srgbClr val="000000"/>
                </a:solidFill>
                <a:latin typeface="微软雅黑" panose="020B0503020204020204" pitchFamily="34" charset="-122"/>
                <a:ea typeface="微软雅黑" panose="020B0503020204020204" pitchFamily="34" charset="-122"/>
              </a:rPr>
              <a:t>2.4 </a:t>
            </a:r>
            <a:r>
              <a:rPr lang="zh-CN" altLang="en-US" sz="1800" dirty="0">
                <a:solidFill>
                  <a:srgbClr val="000000"/>
                </a:solidFill>
                <a:latin typeface="微软雅黑" panose="020B0503020204020204" pitchFamily="34" charset="-122"/>
                <a:ea typeface="微软雅黑" panose="020B0503020204020204" pitchFamily="34" charset="-122"/>
              </a:rPr>
              <a:t>居住某地区的女孩中有</a:t>
            </a:r>
            <a:r>
              <a:rPr lang="en-US" altLang="zh-CN" sz="1800" dirty="0">
                <a:solidFill>
                  <a:srgbClr val="000000"/>
                </a:solidFill>
                <a:latin typeface="微软雅黑" panose="020B0503020204020204" pitchFamily="34" charset="-122"/>
                <a:ea typeface="微软雅黑" panose="020B0503020204020204" pitchFamily="34" charset="-122"/>
              </a:rPr>
              <a:t>25%</a:t>
            </a:r>
            <a:r>
              <a:rPr lang="zh-CN" altLang="en-US" sz="1800" dirty="0">
                <a:solidFill>
                  <a:srgbClr val="000000"/>
                </a:solidFill>
                <a:latin typeface="微软雅黑" panose="020B0503020204020204" pitchFamily="34" charset="-122"/>
                <a:ea typeface="微软雅黑" panose="020B0503020204020204" pitchFamily="34" charset="-122"/>
              </a:rPr>
              <a:t>是大学生，在女大学生中有</a:t>
            </a:r>
            <a:r>
              <a:rPr lang="en-US" altLang="zh-CN" sz="1800" dirty="0">
                <a:solidFill>
                  <a:srgbClr val="000000"/>
                </a:solidFill>
                <a:latin typeface="微软雅黑" panose="020B0503020204020204" pitchFamily="34" charset="-122"/>
                <a:ea typeface="微软雅黑" panose="020B0503020204020204" pitchFamily="34" charset="-122"/>
              </a:rPr>
              <a:t>75%</a:t>
            </a:r>
            <a:r>
              <a:rPr lang="zh-CN" altLang="en-US" sz="1800" dirty="0">
                <a:solidFill>
                  <a:srgbClr val="000000"/>
                </a:solidFill>
                <a:latin typeface="微软雅黑" panose="020B0503020204020204" pitchFamily="34" charset="-122"/>
                <a:ea typeface="微软雅黑" panose="020B0503020204020204" pitchFamily="34" charset="-122"/>
              </a:rPr>
              <a:t>是身高</a:t>
            </a:r>
            <a:r>
              <a:rPr lang="en-US" altLang="zh-CN" sz="1800" dirty="0">
                <a:solidFill>
                  <a:srgbClr val="000000"/>
                </a:solidFill>
                <a:latin typeface="微软雅黑" panose="020B0503020204020204" pitchFamily="34" charset="-122"/>
                <a:ea typeface="微软雅黑" panose="020B0503020204020204" pitchFamily="34" charset="-122"/>
              </a:rPr>
              <a:t>1.6m</a:t>
            </a:r>
            <a:r>
              <a:rPr lang="zh-CN" altLang="en-US" sz="1800" dirty="0">
                <a:solidFill>
                  <a:srgbClr val="000000"/>
                </a:solidFill>
                <a:latin typeface="微软雅黑" panose="020B0503020204020204" pitchFamily="34" charset="-122"/>
                <a:ea typeface="微软雅黑" panose="020B0503020204020204" pitchFamily="34" charset="-122"/>
              </a:rPr>
              <a:t>以上的，而女孩中身高</a:t>
            </a:r>
            <a:r>
              <a:rPr lang="en-US" altLang="zh-CN" sz="1800" dirty="0">
                <a:solidFill>
                  <a:srgbClr val="000000"/>
                </a:solidFill>
                <a:latin typeface="微软雅黑" panose="020B0503020204020204" pitchFamily="34" charset="-122"/>
                <a:ea typeface="微软雅黑" panose="020B0503020204020204" pitchFamily="34" charset="-122"/>
              </a:rPr>
              <a:t>1.6m</a:t>
            </a:r>
            <a:r>
              <a:rPr lang="zh-CN" altLang="en-US" sz="1800" dirty="0">
                <a:solidFill>
                  <a:srgbClr val="000000"/>
                </a:solidFill>
                <a:latin typeface="微软雅黑" panose="020B0503020204020204" pitchFamily="34" charset="-122"/>
                <a:ea typeface="微软雅黑" panose="020B0503020204020204" pitchFamily="34" charset="-122"/>
              </a:rPr>
              <a:t>以上的占总</a:t>
            </a:r>
            <a:endParaRPr lang="en-US" altLang="zh-CN" sz="1800" dirty="0">
              <a:solidFill>
                <a:srgbClr val="000000"/>
              </a:solidFill>
              <a:latin typeface="微软雅黑" panose="020B0503020204020204" pitchFamily="34" charset="-122"/>
              <a:ea typeface="微软雅黑" panose="020B0503020204020204" pitchFamily="34" charset="-122"/>
            </a:endParaRPr>
          </a:p>
          <a:p>
            <a:r>
              <a:rPr lang="zh-CN" altLang="en-US" sz="1800" dirty="0">
                <a:solidFill>
                  <a:srgbClr val="000000"/>
                </a:solidFill>
                <a:latin typeface="微软雅黑" panose="020B0503020204020204" pitchFamily="34" charset="-122"/>
                <a:ea typeface="微软雅黑" panose="020B0503020204020204" pitchFamily="34" charset="-122"/>
              </a:rPr>
              <a:t>数的一半。假如我们得知“身高</a:t>
            </a:r>
            <a:r>
              <a:rPr lang="en-US" altLang="zh-CN" sz="1800" dirty="0">
                <a:solidFill>
                  <a:srgbClr val="000000"/>
                </a:solidFill>
                <a:latin typeface="微软雅黑" panose="020B0503020204020204" pitchFamily="34" charset="-122"/>
                <a:ea typeface="微软雅黑" panose="020B0503020204020204" pitchFamily="34" charset="-122"/>
              </a:rPr>
              <a:t>1.6m</a:t>
            </a:r>
            <a:r>
              <a:rPr lang="zh-CN" altLang="en-US" sz="1800" dirty="0">
                <a:solidFill>
                  <a:srgbClr val="000000"/>
                </a:solidFill>
                <a:latin typeface="微软雅黑" panose="020B0503020204020204" pitchFamily="34" charset="-122"/>
                <a:ea typeface="微软雅黑" panose="020B0503020204020204" pitchFamily="34" charset="-122"/>
              </a:rPr>
              <a:t>以上的某女孩是大学生”的消息，问获得多少信息量？</a:t>
            </a:r>
          </a:p>
          <a:p>
            <a:endParaRPr lang="zh-CN" altLang="en-US" sz="1800" dirty="0"/>
          </a:p>
        </p:txBody>
      </p:sp>
    </p:spTree>
    <p:extLst>
      <p:ext uri="{BB962C8B-B14F-4D97-AF65-F5344CB8AC3E}">
        <p14:creationId xmlns:p14="http://schemas.microsoft.com/office/powerpoint/2010/main" val="2038600128"/>
      </p:ext>
    </p:extLst>
  </p:cSld>
  <p:clrMapOvr>
    <a:masterClrMapping/>
  </p:clrMapOvr>
  <p:transition>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2.5 </a:t>
            </a:r>
            <a:r>
              <a:rPr lang="zh-CN" altLang="en-US" dirty="0"/>
              <a:t>一副充分洗乱了的牌（含</a:t>
            </a:r>
            <a:r>
              <a:rPr lang="en-US" altLang="zh-CN" dirty="0"/>
              <a:t>52</a:t>
            </a:r>
            <a:r>
              <a:rPr lang="zh-CN" altLang="en-US" dirty="0"/>
              <a:t>张牌），试问：</a:t>
            </a:r>
          </a:p>
          <a:p>
            <a:r>
              <a:rPr lang="en-US" altLang="zh-CN" dirty="0"/>
              <a:t>(1) </a:t>
            </a:r>
            <a:r>
              <a:rPr lang="zh-CN" altLang="en-US" dirty="0"/>
              <a:t>任一特定排列所给出的信息量是多少？</a:t>
            </a:r>
          </a:p>
          <a:p>
            <a:r>
              <a:rPr lang="en-US" altLang="zh-CN" dirty="0"/>
              <a:t>(2) </a:t>
            </a:r>
            <a:r>
              <a:rPr lang="zh-CN" altLang="en-US" dirty="0"/>
              <a:t>若从中抽取</a:t>
            </a:r>
            <a:r>
              <a:rPr lang="en-US" altLang="zh-CN" dirty="0"/>
              <a:t>13</a:t>
            </a:r>
            <a:r>
              <a:rPr lang="zh-CN" altLang="en-US" dirty="0"/>
              <a:t>张牌，所给出的点数都不相同时得到多少信息量？</a:t>
            </a:r>
          </a:p>
          <a:p>
            <a:endParaRPr lang="zh-CN" altLang="en-US" dirty="0"/>
          </a:p>
          <a:p>
            <a:endParaRPr lang="zh-CN" altLang="en-US" sz="1800" dirty="0"/>
          </a:p>
        </p:txBody>
      </p:sp>
    </p:spTree>
    <p:extLst>
      <p:ext uri="{BB962C8B-B14F-4D97-AF65-F5344CB8AC3E}">
        <p14:creationId xmlns:p14="http://schemas.microsoft.com/office/powerpoint/2010/main" val="4234936828"/>
      </p:ext>
    </p:extLst>
  </p:cSld>
  <p:clrMapOvr>
    <a:masterClrMapping/>
  </p:clrMapOvr>
  <p:transition>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eaLnBrk="1" hangingPunct="1">
              <a:defRPr/>
            </a:pPr>
            <a:r>
              <a:rPr lang="en-US" altLang="zh-CN" sz="1800" dirty="0">
                <a:solidFill>
                  <a:srgbClr val="000000"/>
                </a:solidFill>
                <a:latin typeface="微软雅黑" panose="020B0503020204020204" pitchFamily="34" charset="-122"/>
                <a:ea typeface="微软雅黑" panose="020B0503020204020204" pitchFamily="34" charset="-122"/>
              </a:rPr>
              <a:t>2.6 </a:t>
            </a:r>
            <a:r>
              <a:rPr lang="zh-CN" altLang="en-US" sz="1800" dirty="0">
                <a:solidFill>
                  <a:srgbClr val="000000"/>
                </a:solidFill>
                <a:latin typeface="微软雅黑" panose="020B0503020204020204" pitchFamily="34" charset="-122"/>
                <a:ea typeface="微软雅黑" panose="020B0503020204020204" pitchFamily="34" charset="-122"/>
              </a:rPr>
              <a:t>试问四进制、八进制的每一波形所含的信息量是二进制每一波形所含的信息量的多少倍？</a:t>
            </a:r>
            <a:endParaRPr lang="zh-CN" altLang="en-US" sz="1800" dirty="0"/>
          </a:p>
        </p:txBody>
      </p:sp>
    </p:spTree>
    <p:extLst>
      <p:ext uri="{BB962C8B-B14F-4D97-AF65-F5344CB8AC3E}">
        <p14:creationId xmlns:p14="http://schemas.microsoft.com/office/powerpoint/2010/main" val="3214281604"/>
      </p:ext>
    </p:extLst>
  </p:cSld>
  <p:clrMapOvr>
    <a:masterClrMapping/>
  </p:clrMapOvr>
  <p:transition>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2.13 </a:t>
            </a:r>
            <a:r>
              <a:rPr lang="zh-CN" altLang="en-US" dirty="0"/>
              <a:t>已知信源发出 </a:t>
            </a:r>
            <a:r>
              <a:rPr lang="en-US" altLang="zh-CN" dirty="0"/>
              <a:t>a₁</a:t>
            </a:r>
            <a:r>
              <a:rPr lang="zh-CN" altLang="en-US" dirty="0"/>
              <a:t>和</a:t>
            </a:r>
            <a:r>
              <a:rPr lang="en-US" altLang="zh-CN" dirty="0"/>
              <a:t>a₂ </a:t>
            </a:r>
            <a:r>
              <a:rPr lang="zh-CN" altLang="en-US" dirty="0"/>
              <a:t>两种消息，且</a:t>
            </a:r>
            <a:r>
              <a:rPr lang="en-US" altLang="zh-CN" dirty="0"/>
              <a:t>p(a₁)=p(a₂)=0.5 </a:t>
            </a:r>
            <a:r>
              <a:rPr lang="zh-CN" altLang="en-US" dirty="0"/>
              <a:t>。此消息在二进制对称信道上传输，信道传输特性为       </a:t>
            </a:r>
          </a:p>
          <a:p>
            <a:r>
              <a:rPr lang="zh-CN" altLang="en-US" dirty="0"/>
              <a:t>                           </a:t>
            </a:r>
            <a:r>
              <a:rPr lang="en-US" altLang="zh-CN" dirty="0"/>
              <a:t>p(b₁/a₁)=p(b₂/a₂)=1-ε</a:t>
            </a:r>
            <a:r>
              <a:rPr lang="zh-CN" altLang="en-US" dirty="0"/>
              <a:t>，</a:t>
            </a:r>
            <a:r>
              <a:rPr lang="en-US" altLang="zh-CN" dirty="0"/>
              <a:t>p(b₁/a₂)=p(b₂/a₁)=ε</a:t>
            </a:r>
          </a:p>
          <a:p>
            <a:r>
              <a:rPr lang="zh-CN" altLang="en-US" dirty="0"/>
              <a:t>求互信息量</a:t>
            </a:r>
            <a:r>
              <a:rPr lang="en-US" altLang="zh-CN" dirty="0"/>
              <a:t>I(a₁; b₁)</a:t>
            </a:r>
            <a:r>
              <a:rPr lang="zh-CN" altLang="en-US" dirty="0"/>
              <a:t>和</a:t>
            </a:r>
            <a:r>
              <a:rPr lang="en-US" altLang="zh-CN" dirty="0"/>
              <a:t>I(a₂; b₂)</a:t>
            </a:r>
            <a:r>
              <a:rPr lang="zh-CN" altLang="en-US" dirty="0"/>
              <a:t>。</a:t>
            </a:r>
          </a:p>
          <a:p>
            <a:endParaRPr lang="zh-CN" altLang="en-US" dirty="0"/>
          </a:p>
        </p:txBody>
      </p:sp>
    </p:spTree>
    <p:extLst>
      <p:ext uri="{BB962C8B-B14F-4D97-AF65-F5344CB8AC3E}">
        <p14:creationId xmlns:p14="http://schemas.microsoft.com/office/powerpoint/2010/main" val="2070995477"/>
      </p:ext>
    </p:extLst>
  </p:cSld>
  <p:clrMapOvr>
    <a:masterClrMapping/>
  </p:clrMapOvr>
  <p:transition>
    <p:push dir="u"/>
  </p:transition>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1931</TotalTime>
  <Pages>0</Pages>
  <Words>1260</Words>
  <Characters>0</Characters>
  <Application>Microsoft Office PowerPoint</Application>
  <DocSecurity>0</DocSecurity>
  <PresentationFormat>宽屏</PresentationFormat>
  <Lines>0</Lines>
  <Paragraphs>87</Paragraphs>
  <Slides>19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Arial Unicode MS</vt:lpstr>
      <vt:lpstr>等线</vt:lpstr>
      <vt:lpstr>黑体</vt: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Teliss Tong</dc:creator>
  <cp:keywords/>
  <dc:description/>
  <cp:lastModifiedBy>王顶</cp:lastModifiedBy>
  <cp:revision>779</cp:revision>
  <dcterms:created xsi:type="dcterms:W3CDTF">2014-03-17T12:23:00Z</dcterms:created>
  <dcterms:modified xsi:type="dcterms:W3CDTF">2017-03-18T10:00:00Z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2052-9.1.0.4764</vt:lpwstr>
  </property>
</Properties>
</file>