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6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257" r:id="rId1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D5DFF"/>
    <a:srgbClr val="42FD2C"/>
    <a:srgbClr val="6055C3"/>
    <a:srgbClr val="4B5AB5"/>
    <a:srgbClr val="FF9100"/>
    <a:srgbClr val="0B9D0E"/>
    <a:srgbClr val="1D8DE5"/>
    <a:srgbClr val="39373A"/>
    <a:srgbClr val="1A7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1267" autoAdjust="0"/>
  </p:normalViewPr>
  <p:slideViewPr>
    <p:cSldViewPr snapToGrid="0">
      <p:cViewPr>
        <p:scale>
          <a:sx n="75" d="100"/>
          <a:sy n="75" d="100"/>
        </p:scale>
        <p:origin x="1824" y="6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006"/>
    </p:cViewPr>
  </p:sorterViewPr>
  <p:notesViewPr>
    <p:cSldViewPr snapToGrid="0">
      <p:cViewPr>
        <p:scale>
          <a:sx n="125" d="100"/>
          <a:sy n="125" d="100"/>
        </p:scale>
        <p:origin x="2928" y="-1110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e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E1C8848-441A-4243-985D-B525999B8196}" type="datetimeFigureOut">
              <a:rPr lang="zh-CN" altLang="en-US"/>
              <a:pPr>
                <a:defRPr/>
              </a:pPr>
              <a:t>2017/4/4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054674E-19D4-44D1-A576-4F031BDE91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89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38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174" y="171923"/>
            <a:ext cx="11817485" cy="6540162"/>
          </a:xfrm>
          <a:prstGeom prst="rect">
            <a:avLst/>
          </a:prstGeom>
          <a:ln w="3175">
            <a:noFill/>
          </a:ln>
        </p:spPr>
        <p:txBody>
          <a:bodyPr/>
          <a:lstStyle>
            <a:lvl1pPr marL="0" indent="0">
              <a:buNone/>
              <a:tabLst>
                <a:tab pos="6457950" algn="l"/>
              </a:tabLst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50900" y="1403823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-850900" y="2070100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50900" y="2736377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850900" y="3402654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-850900" y="4068931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-850900" y="4735208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-850900" y="5401485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850900" y="6067762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-850900" y="70273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-850900" y="736550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31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46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67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23.wmf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流程图: 文档 8"/>
          <p:cNvSpPr>
            <a:spLocks noChangeArrowheads="1"/>
          </p:cNvSpPr>
          <p:nvPr/>
        </p:nvSpPr>
        <p:spPr bwMode="auto">
          <a:xfrm>
            <a:off x="0" y="0"/>
            <a:ext cx="12192000" cy="5851525"/>
          </a:xfrm>
          <a:prstGeom prst="flowChartDocumen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TextBox 2"/>
          <p:cNvSpPr>
            <a:spLocks noChangeArrowheads="1"/>
          </p:cNvSpPr>
          <p:nvPr/>
        </p:nvSpPr>
        <p:spPr bwMode="auto">
          <a:xfrm>
            <a:off x="687388" y="1527267"/>
            <a:ext cx="1090453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《</a:t>
            </a: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信息科学基础</a:t>
            </a: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》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习题讲解</a:t>
            </a:r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164227"/>
              </p:ext>
            </p:extLst>
          </p:nvPr>
        </p:nvGraphicFramePr>
        <p:xfrm>
          <a:off x="6525537" y="171923"/>
          <a:ext cx="772270" cy="347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" name="公式" r:id="rId3" imgW="545760" imgH="215640" progId="Equation.3">
                  <p:embed/>
                </p:oleObj>
              </mc:Choice>
              <mc:Fallback>
                <p:oleObj name="公式" r:id="rId3" imgW="545760" imgH="215640" progId="Equation.3">
                  <p:embed/>
                  <p:pic>
                    <p:nvPicPr>
                      <p:cNvPr id="890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5537" y="171923"/>
                        <a:ext cx="772270" cy="3478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950153"/>
              </p:ext>
            </p:extLst>
          </p:nvPr>
        </p:nvGraphicFramePr>
        <p:xfrm>
          <a:off x="7446892" y="171923"/>
          <a:ext cx="815009" cy="37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" name="公式" r:id="rId5" imgW="545626" imgH="215713" progId="Equation.3">
                  <p:embed/>
                </p:oleObj>
              </mc:Choice>
              <mc:Fallback>
                <p:oleObj name="公式" r:id="rId5" imgW="545626" imgH="215713" progId="Equation.3">
                  <p:embed/>
                  <p:pic>
                    <p:nvPicPr>
                      <p:cNvPr id="890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892" y="171923"/>
                        <a:ext cx="815009" cy="377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186466"/>
              </p:ext>
            </p:extLst>
          </p:nvPr>
        </p:nvGraphicFramePr>
        <p:xfrm>
          <a:off x="8482549" y="142106"/>
          <a:ext cx="783205" cy="417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" name="公式" r:id="rId7" imgW="545863" imgH="228501" progId="Equation.3">
                  <p:embed/>
                </p:oleObj>
              </mc:Choice>
              <mc:Fallback>
                <p:oleObj name="公式" r:id="rId7" imgW="545863" imgH="228501" progId="Equation.3">
                  <p:embed/>
                  <p:pic>
                    <p:nvPicPr>
                      <p:cNvPr id="890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2549" y="142106"/>
                        <a:ext cx="783205" cy="417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319500"/>
              </p:ext>
            </p:extLst>
          </p:nvPr>
        </p:nvGraphicFramePr>
        <p:xfrm>
          <a:off x="9371109" y="132167"/>
          <a:ext cx="868680" cy="387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" name="公式" r:id="rId9" imgW="532937" imgH="215713" progId="Equation.3">
                  <p:embed/>
                </p:oleObj>
              </mc:Choice>
              <mc:Fallback>
                <p:oleObj name="公式" r:id="rId9" imgW="532937" imgH="215713" progId="Equation.3">
                  <p:embed/>
                  <p:pic>
                    <p:nvPicPr>
                      <p:cNvPr id="891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1109" y="132167"/>
                        <a:ext cx="868680" cy="3876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708059"/>
              </p:ext>
            </p:extLst>
          </p:nvPr>
        </p:nvGraphicFramePr>
        <p:xfrm>
          <a:off x="4855209" y="526971"/>
          <a:ext cx="399554" cy="38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" name="公式" r:id="rId11" imgW="228501" imgH="215806" progId="Equation.3">
                  <p:embed/>
                </p:oleObj>
              </mc:Choice>
              <mc:Fallback>
                <p:oleObj name="公式" r:id="rId11" imgW="228501" imgH="215806" progId="Equation.3">
                  <p:embed/>
                  <p:pic>
                    <p:nvPicPr>
                      <p:cNvPr id="891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209" y="526971"/>
                        <a:ext cx="399554" cy="3829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6174" y="171923"/>
            <a:ext cx="11817485" cy="6540162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4.29</a:t>
            </a:r>
            <a:r>
              <a:rPr lang="zh-CN" altLang="en-US" dirty="0">
                <a:solidFill>
                  <a:srgbClr val="000000"/>
                </a:solidFill>
              </a:rPr>
              <a:t>  </a:t>
            </a:r>
            <a:r>
              <a:rPr lang="zh-CN" altLang="en-US" dirty="0"/>
              <a:t>设下述消息将通过一个二进制无记忆对称信道进行传送。        </a:t>
            </a:r>
            <a:r>
              <a:rPr lang="en-US" altLang="zh-CN" dirty="0"/>
              <a:t> </a:t>
            </a:r>
            <a:r>
              <a:rPr lang="zh-CN" altLang="en-US" dirty="0"/>
              <a:t>，         </a:t>
            </a:r>
            <a:r>
              <a:rPr lang="en-US" altLang="zh-CN" dirty="0"/>
              <a:t> </a:t>
            </a:r>
            <a:r>
              <a:rPr lang="zh-CN" altLang="en-US" dirty="0"/>
              <a:t>，        </a:t>
            </a:r>
            <a:r>
              <a:rPr lang="en-US" altLang="zh-CN" dirty="0"/>
              <a:t> </a:t>
            </a:r>
            <a:r>
              <a:rPr lang="zh-CN" altLang="en-US" dirty="0"/>
              <a:t>，   </a:t>
            </a:r>
            <a:r>
              <a:rPr lang="en-US" altLang="zh-CN" dirty="0"/>
              <a:t>       </a:t>
            </a:r>
            <a:r>
              <a:rPr lang="zh-CN" altLang="en-US" dirty="0"/>
              <a:t>，  这四种消息在发</a:t>
            </a:r>
            <a:endParaRPr lang="en-US" altLang="zh-CN" dirty="0"/>
          </a:p>
          <a:p>
            <a:r>
              <a:rPr lang="zh-CN" altLang="en-US" dirty="0"/>
              <a:t>送端都是等概率分布的。试问，输入是</a:t>
            </a:r>
            <a:r>
              <a:rPr lang="en-US" altLang="zh-CN" dirty="0"/>
              <a:t>       </a:t>
            </a:r>
            <a:r>
              <a:rPr lang="zh-CN" altLang="en-US" dirty="0"/>
              <a:t>和输出第一个数字是 </a:t>
            </a:r>
            <a:r>
              <a:rPr lang="en-US" altLang="zh-CN" dirty="0"/>
              <a:t>0 </a:t>
            </a:r>
            <a:r>
              <a:rPr lang="zh-CN" altLang="en-US" dirty="0"/>
              <a:t>的互信息是多少？如果知道第二个数字也是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这时又带来多少附加的信息？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790047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9" name="Group 7"/>
          <p:cNvGrpSpPr>
            <a:grpSpLocks noChangeAspect="1"/>
          </p:cNvGrpSpPr>
          <p:nvPr/>
        </p:nvGrpSpPr>
        <p:grpSpPr bwMode="auto">
          <a:xfrm>
            <a:off x="9741389" y="18121"/>
            <a:ext cx="2272270" cy="2312894"/>
            <a:chOff x="3006" y="5065"/>
            <a:chExt cx="2902" cy="3120"/>
          </a:xfrm>
        </p:grpSpPr>
        <p:sp>
          <p:nvSpPr>
            <p:cNvPr id="90120" name="AutoShape 8"/>
            <p:cNvSpPr>
              <a:spLocks noChangeAspect="1" noChangeArrowheads="1"/>
            </p:cNvSpPr>
            <p:nvPr/>
          </p:nvSpPr>
          <p:spPr bwMode="auto">
            <a:xfrm>
              <a:off x="3006" y="5065"/>
              <a:ext cx="2902" cy="3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121" name="Line 9"/>
            <p:cNvSpPr>
              <a:spLocks noChangeShapeType="1"/>
            </p:cNvSpPr>
            <p:nvPr/>
          </p:nvSpPr>
          <p:spPr bwMode="auto">
            <a:xfrm>
              <a:off x="3367" y="6313"/>
              <a:ext cx="197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122" name="Line 10"/>
            <p:cNvSpPr>
              <a:spLocks noChangeShapeType="1"/>
            </p:cNvSpPr>
            <p:nvPr/>
          </p:nvSpPr>
          <p:spPr bwMode="auto">
            <a:xfrm>
              <a:off x="3367" y="7405"/>
              <a:ext cx="197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123" name="Line 11"/>
            <p:cNvSpPr>
              <a:spLocks noChangeShapeType="1"/>
            </p:cNvSpPr>
            <p:nvPr/>
          </p:nvSpPr>
          <p:spPr bwMode="auto">
            <a:xfrm>
              <a:off x="3367" y="6313"/>
              <a:ext cx="1979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124" name="Line 12"/>
            <p:cNvSpPr>
              <a:spLocks noChangeShapeType="1"/>
            </p:cNvSpPr>
            <p:nvPr/>
          </p:nvSpPr>
          <p:spPr bwMode="auto">
            <a:xfrm flipV="1">
              <a:off x="3367" y="6313"/>
              <a:ext cx="1979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125" name="Text Box 13"/>
            <p:cNvSpPr txBox="1">
              <a:spLocks noChangeArrowheads="1"/>
            </p:cNvSpPr>
            <p:nvPr/>
          </p:nvSpPr>
          <p:spPr bwMode="auto">
            <a:xfrm>
              <a:off x="4266" y="6001"/>
              <a:ext cx="54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1-ε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0126" name="Text Box 14"/>
            <p:cNvSpPr txBox="1">
              <a:spLocks noChangeArrowheads="1"/>
            </p:cNvSpPr>
            <p:nvPr/>
          </p:nvSpPr>
          <p:spPr bwMode="auto">
            <a:xfrm>
              <a:off x="5368" y="5221"/>
              <a:ext cx="54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0127" name="Text Box 15"/>
            <p:cNvSpPr txBox="1">
              <a:spLocks noChangeArrowheads="1"/>
            </p:cNvSpPr>
            <p:nvPr/>
          </p:nvSpPr>
          <p:spPr bwMode="auto">
            <a:xfrm>
              <a:off x="3186" y="5221"/>
              <a:ext cx="54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0128" name="Text Box 16"/>
            <p:cNvSpPr txBox="1">
              <a:spLocks noChangeArrowheads="1"/>
            </p:cNvSpPr>
            <p:nvPr/>
          </p:nvSpPr>
          <p:spPr bwMode="auto">
            <a:xfrm>
              <a:off x="3186" y="5533"/>
              <a:ext cx="106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0129" name="Text Box 17"/>
            <p:cNvSpPr txBox="1">
              <a:spLocks noChangeArrowheads="1"/>
            </p:cNvSpPr>
            <p:nvPr/>
          </p:nvSpPr>
          <p:spPr bwMode="auto">
            <a:xfrm>
              <a:off x="3186" y="6157"/>
              <a:ext cx="106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0130" name="Text Box 18"/>
            <p:cNvSpPr txBox="1">
              <a:spLocks noChangeArrowheads="1"/>
            </p:cNvSpPr>
            <p:nvPr/>
          </p:nvSpPr>
          <p:spPr bwMode="auto">
            <a:xfrm>
              <a:off x="5412" y="6179"/>
              <a:ext cx="106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5412" y="5533"/>
              <a:ext cx="106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0132" name="Text Box 20"/>
            <p:cNvSpPr txBox="1">
              <a:spLocks noChangeArrowheads="1"/>
            </p:cNvSpPr>
            <p:nvPr/>
          </p:nvSpPr>
          <p:spPr bwMode="auto">
            <a:xfrm>
              <a:off x="3186" y="7717"/>
              <a:ext cx="216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题图 </a:t>
              </a: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4.4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0133" name="Line 21"/>
            <p:cNvSpPr>
              <a:spLocks noChangeShapeType="1"/>
            </p:cNvSpPr>
            <p:nvPr/>
          </p:nvSpPr>
          <p:spPr bwMode="auto">
            <a:xfrm>
              <a:off x="3366" y="5689"/>
              <a:ext cx="197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134" name="Text Box 22"/>
            <p:cNvSpPr txBox="1">
              <a:spLocks noChangeArrowheads="1"/>
            </p:cNvSpPr>
            <p:nvPr/>
          </p:nvSpPr>
          <p:spPr bwMode="auto">
            <a:xfrm>
              <a:off x="3186" y="7249"/>
              <a:ext cx="106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0135" name="Text Box 23"/>
            <p:cNvSpPr txBox="1">
              <a:spLocks noChangeArrowheads="1"/>
            </p:cNvSpPr>
            <p:nvPr/>
          </p:nvSpPr>
          <p:spPr bwMode="auto">
            <a:xfrm>
              <a:off x="5412" y="7227"/>
              <a:ext cx="106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0136" name="Text Box 24"/>
            <p:cNvSpPr txBox="1">
              <a:spLocks noChangeArrowheads="1"/>
            </p:cNvSpPr>
            <p:nvPr/>
          </p:nvSpPr>
          <p:spPr bwMode="auto">
            <a:xfrm>
              <a:off x="4266" y="5377"/>
              <a:ext cx="18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0137" name="Text Box 25"/>
            <p:cNvSpPr txBox="1">
              <a:spLocks noChangeArrowheads="1"/>
            </p:cNvSpPr>
            <p:nvPr/>
          </p:nvSpPr>
          <p:spPr bwMode="auto">
            <a:xfrm>
              <a:off x="4266" y="7093"/>
              <a:ext cx="54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1-ε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0138" name="Text Box 26"/>
            <p:cNvSpPr txBox="1">
              <a:spLocks noChangeArrowheads="1"/>
            </p:cNvSpPr>
            <p:nvPr/>
          </p:nvSpPr>
          <p:spPr bwMode="auto">
            <a:xfrm>
              <a:off x="3906" y="6313"/>
              <a:ext cx="54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ε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0139" name="Text Box 27"/>
            <p:cNvSpPr txBox="1">
              <a:spLocks noChangeArrowheads="1"/>
            </p:cNvSpPr>
            <p:nvPr/>
          </p:nvSpPr>
          <p:spPr bwMode="auto">
            <a:xfrm>
              <a:off x="3726" y="6847"/>
              <a:ext cx="54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ε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6174" y="171923"/>
            <a:ext cx="11817485" cy="6540162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4.35</a:t>
            </a:r>
            <a:r>
              <a:rPr lang="zh-CN" altLang="en-US" dirty="0">
                <a:solidFill>
                  <a:srgbClr val="000000"/>
                </a:solidFill>
              </a:rPr>
              <a:t>  </a:t>
            </a:r>
            <a:r>
              <a:rPr lang="zh-CN" altLang="en-US" dirty="0"/>
              <a:t>求题图 </a:t>
            </a:r>
            <a:r>
              <a:rPr lang="en-US" altLang="zh-CN" dirty="0"/>
              <a:t>4.4 </a:t>
            </a:r>
            <a:r>
              <a:rPr lang="zh-CN" altLang="en-US" dirty="0"/>
              <a:t>中信道的信道容量及其最佳的概率分布。并求当</a:t>
            </a:r>
            <a:r>
              <a:rPr lang="en-US" altLang="zh-CN" dirty="0"/>
              <a:t>          </a:t>
            </a:r>
            <a:r>
              <a:rPr lang="zh-CN" altLang="en-US" dirty="0"/>
              <a:t>和 </a:t>
            </a:r>
            <a:r>
              <a:rPr lang="en-US" altLang="zh-CN" dirty="0"/>
              <a:t>0.5 </a:t>
            </a:r>
            <a:r>
              <a:rPr lang="zh-CN" altLang="en-US" dirty="0"/>
              <a:t>时的信道容量。</a:t>
            </a:r>
          </a:p>
          <a:p>
            <a:endParaRPr lang="zh-CN" altLang="en-US" dirty="0"/>
          </a:p>
        </p:txBody>
      </p:sp>
      <p:graphicFrame>
        <p:nvGraphicFramePr>
          <p:cNvPr id="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626928"/>
              </p:ext>
            </p:extLst>
          </p:nvPr>
        </p:nvGraphicFramePr>
        <p:xfrm>
          <a:off x="6883400" y="171923"/>
          <a:ext cx="5143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公式" r:id="rId3" imgW="431640" imgH="177480" progId="Equation.3">
                  <p:embed/>
                </p:oleObj>
              </mc:Choice>
              <mc:Fallback>
                <p:oleObj name="公式" r:id="rId3" imgW="431640" imgH="177480" progId="Equation.3">
                  <p:embed/>
                  <p:pic>
                    <p:nvPicPr>
                      <p:cNvPr id="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171923"/>
                        <a:ext cx="514350" cy="312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770607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4" name="AutoShape 8"/>
          <p:cNvSpPr>
            <a:spLocks noChangeAspect="1" noChangeArrowheads="1"/>
          </p:cNvSpPr>
          <p:nvPr/>
        </p:nvSpPr>
        <p:spPr bwMode="auto">
          <a:xfrm>
            <a:off x="5883137" y="182355"/>
            <a:ext cx="5968684" cy="217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189223" y="182355"/>
            <a:ext cx="5662598" cy="2171010"/>
            <a:chOff x="6189223" y="182355"/>
            <a:chExt cx="5662598" cy="2171010"/>
          </a:xfrm>
        </p:grpSpPr>
        <p:sp>
          <p:nvSpPr>
            <p:cNvPr id="91145" name="Line 9"/>
            <p:cNvSpPr>
              <a:spLocks noChangeShapeType="1"/>
            </p:cNvSpPr>
            <p:nvPr/>
          </p:nvSpPr>
          <p:spPr bwMode="auto">
            <a:xfrm>
              <a:off x="6343117" y="410882"/>
              <a:ext cx="1682625" cy="7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46" name="Line 10"/>
            <p:cNvSpPr>
              <a:spLocks noChangeShapeType="1"/>
            </p:cNvSpPr>
            <p:nvPr/>
          </p:nvSpPr>
          <p:spPr bwMode="auto">
            <a:xfrm>
              <a:off x="6343117" y="1553519"/>
              <a:ext cx="1681774" cy="7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47" name="Line 11"/>
            <p:cNvSpPr>
              <a:spLocks noChangeShapeType="1"/>
            </p:cNvSpPr>
            <p:nvPr/>
          </p:nvSpPr>
          <p:spPr bwMode="auto">
            <a:xfrm>
              <a:off x="6343117" y="410882"/>
              <a:ext cx="1682625" cy="7998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48" name="Line 12"/>
            <p:cNvSpPr>
              <a:spLocks noChangeShapeType="1"/>
            </p:cNvSpPr>
            <p:nvPr/>
          </p:nvSpPr>
          <p:spPr bwMode="auto">
            <a:xfrm flipV="1">
              <a:off x="6343117" y="753673"/>
              <a:ext cx="1682625" cy="7998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49" name="Text Box 13"/>
            <p:cNvSpPr txBox="1">
              <a:spLocks noChangeArrowheads="1"/>
            </p:cNvSpPr>
            <p:nvPr/>
          </p:nvSpPr>
          <p:spPr bwMode="auto">
            <a:xfrm>
              <a:off x="6954439" y="182355"/>
              <a:ext cx="30608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50" name="Text Box 14"/>
            <p:cNvSpPr txBox="1">
              <a:spLocks noChangeArrowheads="1"/>
            </p:cNvSpPr>
            <p:nvPr/>
          </p:nvSpPr>
          <p:spPr bwMode="auto">
            <a:xfrm>
              <a:off x="6189223" y="867937"/>
              <a:ext cx="12923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51" name="Text Box 15"/>
            <p:cNvSpPr txBox="1">
              <a:spLocks noChangeArrowheads="1"/>
            </p:cNvSpPr>
            <p:nvPr/>
          </p:nvSpPr>
          <p:spPr bwMode="auto">
            <a:xfrm>
              <a:off x="8178785" y="867937"/>
              <a:ext cx="12923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52" name="Text Box 16"/>
            <p:cNvSpPr txBox="1">
              <a:spLocks noChangeArrowheads="1"/>
            </p:cNvSpPr>
            <p:nvPr/>
          </p:nvSpPr>
          <p:spPr bwMode="auto">
            <a:xfrm>
              <a:off x="8025742" y="2124838"/>
              <a:ext cx="1836518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题图 </a:t>
              </a: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4.5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53" name="Line 17"/>
            <p:cNvSpPr>
              <a:spLocks noChangeShapeType="1"/>
            </p:cNvSpPr>
            <p:nvPr/>
          </p:nvSpPr>
          <p:spPr bwMode="auto">
            <a:xfrm flipV="1">
              <a:off x="6342267" y="410882"/>
              <a:ext cx="1683475" cy="1142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54" name="Line 18"/>
            <p:cNvSpPr>
              <a:spLocks noChangeShapeType="1"/>
            </p:cNvSpPr>
            <p:nvPr/>
          </p:nvSpPr>
          <p:spPr bwMode="auto">
            <a:xfrm flipV="1">
              <a:off x="6342267" y="1210728"/>
              <a:ext cx="1683475" cy="3427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55" name="Line 19"/>
            <p:cNvSpPr>
              <a:spLocks noChangeShapeType="1"/>
            </p:cNvSpPr>
            <p:nvPr/>
          </p:nvSpPr>
          <p:spPr bwMode="auto">
            <a:xfrm>
              <a:off x="6342267" y="410882"/>
              <a:ext cx="1683475" cy="1142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56" name="Line 20"/>
            <p:cNvSpPr>
              <a:spLocks noChangeShapeType="1"/>
            </p:cNvSpPr>
            <p:nvPr/>
          </p:nvSpPr>
          <p:spPr bwMode="auto">
            <a:xfrm>
              <a:off x="6342267" y="410882"/>
              <a:ext cx="1683475" cy="3427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57" name="Text Box 21"/>
            <p:cNvSpPr txBox="1">
              <a:spLocks noChangeArrowheads="1"/>
            </p:cNvSpPr>
            <p:nvPr/>
          </p:nvSpPr>
          <p:spPr bwMode="auto">
            <a:xfrm>
              <a:off x="6954439" y="369865"/>
              <a:ext cx="30608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58" name="Text Box 22"/>
            <p:cNvSpPr txBox="1">
              <a:spLocks noChangeArrowheads="1"/>
            </p:cNvSpPr>
            <p:nvPr/>
          </p:nvSpPr>
          <p:spPr bwMode="auto">
            <a:xfrm>
              <a:off x="6961241" y="1371869"/>
              <a:ext cx="30608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59" name="Text Box 23"/>
            <p:cNvSpPr txBox="1">
              <a:spLocks noChangeArrowheads="1"/>
            </p:cNvSpPr>
            <p:nvPr/>
          </p:nvSpPr>
          <p:spPr bwMode="auto">
            <a:xfrm>
              <a:off x="6957840" y="1210728"/>
              <a:ext cx="30608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60" name="Text Box 24"/>
            <p:cNvSpPr txBox="1">
              <a:spLocks noChangeArrowheads="1"/>
            </p:cNvSpPr>
            <p:nvPr/>
          </p:nvSpPr>
          <p:spPr bwMode="auto">
            <a:xfrm>
              <a:off x="7740061" y="908955"/>
              <a:ext cx="30608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1/6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61" name="Text Box 25"/>
            <p:cNvSpPr txBox="1">
              <a:spLocks noChangeArrowheads="1"/>
            </p:cNvSpPr>
            <p:nvPr/>
          </p:nvSpPr>
          <p:spPr bwMode="auto">
            <a:xfrm>
              <a:off x="7495192" y="727305"/>
              <a:ext cx="30608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1/6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62" name="Text Box 26"/>
            <p:cNvSpPr txBox="1">
              <a:spLocks noChangeArrowheads="1"/>
            </p:cNvSpPr>
            <p:nvPr/>
          </p:nvSpPr>
          <p:spPr bwMode="auto">
            <a:xfrm>
              <a:off x="7801278" y="1240027"/>
              <a:ext cx="30608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1/6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63" name="Text Box 27"/>
            <p:cNvSpPr txBox="1">
              <a:spLocks noChangeArrowheads="1"/>
            </p:cNvSpPr>
            <p:nvPr/>
          </p:nvSpPr>
          <p:spPr bwMode="auto">
            <a:xfrm>
              <a:off x="7539404" y="416742"/>
              <a:ext cx="30608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1/6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64" name="Text Box 28"/>
            <p:cNvSpPr txBox="1">
              <a:spLocks noChangeArrowheads="1"/>
            </p:cNvSpPr>
            <p:nvPr/>
          </p:nvSpPr>
          <p:spPr bwMode="auto">
            <a:xfrm>
              <a:off x="6189223" y="1782047"/>
              <a:ext cx="1836518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(a)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65" name="Line 29"/>
            <p:cNvSpPr>
              <a:spLocks noChangeShapeType="1"/>
            </p:cNvSpPr>
            <p:nvPr/>
          </p:nvSpPr>
          <p:spPr bwMode="auto">
            <a:xfrm>
              <a:off x="9842704" y="369865"/>
              <a:ext cx="1682625" cy="7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66" name="Line 30"/>
            <p:cNvSpPr>
              <a:spLocks noChangeShapeType="1"/>
            </p:cNvSpPr>
            <p:nvPr/>
          </p:nvSpPr>
          <p:spPr bwMode="auto">
            <a:xfrm>
              <a:off x="9842704" y="1512501"/>
              <a:ext cx="1681774" cy="7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67" name="Line 31"/>
            <p:cNvSpPr>
              <a:spLocks noChangeShapeType="1"/>
            </p:cNvSpPr>
            <p:nvPr/>
          </p:nvSpPr>
          <p:spPr bwMode="auto">
            <a:xfrm>
              <a:off x="9842704" y="369865"/>
              <a:ext cx="1668171" cy="11257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68" name="Line 32"/>
            <p:cNvSpPr>
              <a:spLocks noChangeShapeType="1"/>
            </p:cNvSpPr>
            <p:nvPr/>
          </p:nvSpPr>
          <p:spPr bwMode="auto">
            <a:xfrm flipV="1">
              <a:off x="9862260" y="377189"/>
              <a:ext cx="1617156" cy="6050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69" name="Text Box 33"/>
            <p:cNvSpPr txBox="1">
              <a:spLocks noChangeArrowheads="1"/>
            </p:cNvSpPr>
            <p:nvPr/>
          </p:nvSpPr>
          <p:spPr bwMode="auto">
            <a:xfrm>
              <a:off x="9579980" y="867937"/>
              <a:ext cx="12923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70" name="Line 34"/>
            <p:cNvSpPr>
              <a:spLocks noChangeShapeType="1"/>
            </p:cNvSpPr>
            <p:nvPr/>
          </p:nvSpPr>
          <p:spPr bwMode="auto">
            <a:xfrm flipV="1">
              <a:off x="9841854" y="369865"/>
              <a:ext cx="1683475" cy="1142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71" name="Line 35"/>
            <p:cNvSpPr>
              <a:spLocks noChangeShapeType="1"/>
            </p:cNvSpPr>
            <p:nvPr/>
          </p:nvSpPr>
          <p:spPr bwMode="auto">
            <a:xfrm flipV="1">
              <a:off x="9841854" y="982201"/>
              <a:ext cx="1703881" cy="530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72" name="Line 36"/>
            <p:cNvSpPr>
              <a:spLocks noChangeShapeType="1"/>
            </p:cNvSpPr>
            <p:nvPr/>
          </p:nvSpPr>
          <p:spPr bwMode="auto">
            <a:xfrm>
              <a:off x="9862260" y="982201"/>
              <a:ext cx="1663069" cy="530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73" name="Line 37"/>
            <p:cNvSpPr>
              <a:spLocks noChangeShapeType="1"/>
            </p:cNvSpPr>
            <p:nvPr/>
          </p:nvSpPr>
          <p:spPr bwMode="auto">
            <a:xfrm>
              <a:off x="9841854" y="369865"/>
              <a:ext cx="1703881" cy="612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74" name="Text Box 38"/>
            <p:cNvSpPr txBox="1">
              <a:spLocks noChangeArrowheads="1"/>
            </p:cNvSpPr>
            <p:nvPr/>
          </p:nvSpPr>
          <p:spPr bwMode="auto">
            <a:xfrm>
              <a:off x="10460829" y="1330852"/>
              <a:ext cx="30608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75" name="Text Box 39"/>
            <p:cNvSpPr txBox="1">
              <a:spLocks noChangeArrowheads="1"/>
            </p:cNvSpPr>
            <p:nvPr/>
          </p:nvSpPr>
          <p:spPr bwMode="auto">
            <a:xfrm>
              <a:off x="10294182" y="1134552"/>
              <a:ext cx="30608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1/6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76" name="Text Box 40"/>
            <p:cNvSpPr txBox="1">
              <a:spLocks noChangeArrowheads="1"/>
            </p:cNvSpPr>
            <p:nvPr/>
          </p:nvSpPr>
          <p:spPr bwMode="auto">
            <a:xfrm>
              <a:off x="9826550" y="1206333"/>
              <a:ext cx="30608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77" name="Line 41"/>
            <p:cNvSpPr>
              <a:spLocks noChangeShapeType="1"/>
            </p:cNvSpPr>
            <p:nvPr/>
          </p:nvSpPr>
          <p:spPr bwMode="auto">
            <a:xfrm>
              <a:off x="9862260" y="982201"/>
              <a:ext cx="1681774" cy="7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78" name="Text Box 42"/>
            <p:cNvSpPr txBox="1">
              <a:spLocks noChangeArrowheads="1"/>
            </p:cNvSpPr>
            <p:nvPr/>
          </p:nvSpPr>
          <p:spPr bwMode="auto">
            <a:xfrm>
              <a:off x="11722585" y="867937"/>
              <a:ext cx="12923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79" name="Text Box 43"/>
            <p:cNvSpPr txBox="1">
              <a:spLocks noChangeArrowheads="1"/>
            </p:cNvSpPr>
            <p:nvPr/>
          </p:nvSpPr>
          <p:spPr bwMode="auto">
            <a:xfrm>
              <a:off x="10454027" y="182355"/>
              <a:ext cx="30608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80" name="Text Box 44"/>
            <p:cNvSpPr txBox="1">
              <a:spLocks noChangeArrowheads="1"/>
            </p:cNvSpPr>
            <p:nvPr/>
          </p:nvSpPr>
          <p:spPr bwMode="auto">
            <a:xfrm>
              <a:off x="10459128" y="410882"/>
              <a:ext cx="30608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1/3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81" name="Text Box 45"/>
            <p:cNvSpPr txBox="1">
              <a:spLocks noChangeArrowheads="1"/>
            </p:cNvSpPr>
            <p:nvPr/>
          </p:nvSpPr>
          <p:spPr bwMode="auto">
            <a:xfrm>
              <a:off x="9928578" y="520751"/>
              <a:ext cx="30608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1/6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82" name="Text Box 46"/>
            <p:cNvSpPr txBox="1">
              <a:spLocks noChangeArrowheads="1"/>
            </p:cNvSpPr>
            <p:nvPr/>
          </p:nvSpPr>
          <p:spPr bwMode="auto">
            <a:xfrm>
              <a:off x="9948984" y="696542"/>
              <a:ext cx="30608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1/6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83" name="Text Box 47"/>
            <p:cNvSpPr txBox="1">
              <a:spLocks noChangeArrowheads="1"/>
            </p:cNvSpPr>
            <p:nvPr/>
          </p:nvSpPr>
          <p:spPr bwMode="auto">
            <a:xfrm>
              <a:off x="10249969" y="802016"/>
              <a:ext cx="306086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84" name="Text Box 48"/>
            <p:cNvSpPr txBox="1">
              <a:spLocks noChangeArrowheads="1"/>
            </p:cNvSpPr>
            <p:nvPr/>
          </p:nvSpPr>
          <p:spPr bwMode="auto">
            <a:xfrm>
              <a:off x="9954086" y="990600"/>
              <a:ext cx="320214" cy="25968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1/3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1185" name="Text Box 49"/>
            <p:cNvSpPr txBox="1">
              <a:spLocks noChangeArrowheads="1"/>
            </p:cNvSpPr>
            <p:nvPr/>
          </p:nvSpPr>
          <p:spPr bwMode="auto">
            <a:xfrm>
              <a:off x="9709216" y="1782047"/>
              <a:ext cx="1836518" cy="2285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(b)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4.36</a:t>
            </a:r>
            <a:r>
              <a:rPr lang="zh-CN" altLang="en-US" dirty="0">
                <a:solidFill>
                  <a:srgbClr val="000000"/>
                </a:solidFill>
              </a:rPr>
              <a:t>  </a:t>
            </a:r>
            <a:r>
              <a:rPr lang="zh-CN" altLang="en-US" dirty="0"/>
              <a:t>求题图 </a:t>
            </a:r>
            <a:r>
              <a:rPr lang="en-US" altLang="zh-CN" dirty="0"/>
              <a:t>4.5 </a:t>
            </a:r>
            <a:r>
              <a:rPr lang="zh-CN" altLang="en-US" dirty="0"/>
              <a:t>中信道的信道容量及其最佳的概率分布。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676532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7" name="Group 7"/>
          <p:cNvGrpSpPr>
            <a:grpSpLocks noChangeAspect="1"/>
          </p:cNvGrpSpPr>
          <p:nvPr/>
        </p:nvGrpSpPr>
        <p:grpSpPr bwMode="auto">
          <a:xfrm>
            <a:off x="9032822" y="932044"/>
            <a:ext cx="2980837" cy="2624260"/>
            <a:chOff x="3006" y="5065"/>
            <a:chExt cx="2620" cy="2184"/>
          </a:xfrm>
        </p:grpSpPr>
        <p:sp>
          <p:nvSpPr>
            <p:cNvPr id="92168" name="AutoShape 8"/>
            <p:cNvSpPr>
              <a:spLocks noChangeAspect="1" noChangeArrowheads="1"/>
            </p:cNvSpPr>
            <p:nvPr/>
          </p:nvSpPr>
          <p:spPr bwMode="auto">
            <a:xfrm>
              <a:off x="3006" y="5065"/>
              <a:ext cx="2620" cy="2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>
              <a:off x="3367" y="5377"/>
              <a:ext cx="197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>
              <a:off x="3367" y="6469"/>
              <a:ext cx="197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>
              <a:off x="3367" y="5377"/>
              <a:ext cx="1979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3367" y="5377"/>
              <a:ext cx="1979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173" name="Text Box 13"/>
            <p:cNvSpPr txBox="1">
              <a:spLocks noChangeArrowheads="1"/>
            </p:cNvSpPr>
            <p:nvPr/>
          </p:nvSpPr>
          <p:spPr bwMode="auto">
            <a:xfrm>
              <a:off x="4266" y="5065"/>
              <a:ext cx="54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0.98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2174" name="Text Box 14"/>
            <p:cNvSpPr txBox="1">
              <a:spLocks noChangeArrowheads="1"/>
            </p:cNvSpPr>
            <p:nvPr/>
          </p:nvSpPr>
          <p:spPr bwMode="auto">
            <a:xfrm>
              <a:off x="4266" y="6469"/>
              <a:ext cx="54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0.98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2175" name="Text Box 15"/>
            <p:cNvSpPr txBox="1">
              <a:spLocks noChangeArrowheads="1"/>
            </p:cNvSpPr>
            <p:nvPr/>
          </p:nvSpPr>
          <p:spPr bwMode="auto">
            <a:xfrm>
              <a:off x="3366" y="6001"/>
              <a:ext cx="54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0.02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2176" name="Text Box 16"/>
            <p:cNvSpPr txBox="1">
              <a:spLocks noChangeArrowheads="1"/>
            </p:cNvSpPr>
            <p:nvPr/>
          </p:nvSpPr>
          <p:spPr bwMode="auto">
            <a:xfrm>
              <a:off x="3366" y="5553"/>
              <a:ext cx="54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0.02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2177" name="Text Box 17"/>
            <p:cNvSpPr txBox="1">
              <a:spLocks noChangeArrowheads="1"/>
            </p:cNvSpPr>
            <p:nvPr/>
          </p:nvSpPr>
          <p:spPr bwMode="auto">
            <a:xfrm>
              <a:off x="3186" y="5221"/>
              <a:ext cx="106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2178" name="Text Box 18"/>
            <p:cNvSpPr txBox="1">
              <a:spLocks noChangeArrowheads="1"/>
            </p:cNvSpPr>
            <p:nvPr/>
          </p:nvSpPr>
          <p:spPr bwMode="auto">
            <a:xfrm>
              <a:off x="3186" y="6313"/>
              <a:ext cx="106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2179" name="Text Box 19"/>
            <p:cNvSpPr txBox="1">
              <a:spLocks noChangeArrowheads="1"/>
            </p:cNvSpPr>
            <p:nvPr/>
          </p:nvSpPr>
          <p:spPr bwMode="auto">
            <a:xfrm>
              <a:off x="5412" y="6313"/>
              <a:ext cx="106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2180" name="Text Box 20"/>
            <p:cNvSpPr txBox="1">
              <a:spLocks noChangeArrowheads="1"/>
            </p:cNvSpPr>
            <p:nvPr/>
          </p:nvSpPr>
          <p:spPr bwMode="auto">
            <a:xfrm>
              <a:off x="5412" y="5221"/>
              <a:ext cx="106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2181" name="Text Box 21"/>
            <p:cNvSpPr txBox="1">
              <a:spLocks noChangeArrowheads="1"/>
            </p:cNvSpPr>
            <p:nvPr/>
          </p:nvSpPr>
          <p:spPr bwMode="auto">
            <a:xfrm>
              <a:off x="3258" y="6781"/>
              <a:ext cx="216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题图 </a:t>
              </a: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4.6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4.37</a:t>
            </a:r>
            <a:r>
              <a:rPr lang="zh-CN" altLang="en-US" dirty="0"/>
              <a:t>  有一个二元对称信道，其信道矩阵如 题图 </a:t>
            </a:r>
            <a:r>
              <a:rPr lang="en-US" altLang="zh-CN" dirty="0"/>
              <a:t>4.6 </a:t>
            </a:r>
            <a:r>
              <a:rPr lang="zh-CN" altLang="en-US" dirty="0"/>
              <a:t>所示。设该信道以 </a:t>
            </a:r>
            <a:r>
              <a:rPr lang="en-US" altLang="zh-CN" dirty="0"/>
              <a:t>1500 </a:t>
            </a:r>
            <a:r>
              <a:rPr lang="zh-CN" altLang="en-US" dirty="0"/>
              <a:t>个二元符号</a:t>
            </a:r>
            <a:r>
              <a:rPr lang="en-US" altLang="zh-CN" dirty="0"/>
              <a:t>/</a:t>
            </a:r>
            <a:r>
              <a:rPr lang="zh-CN" altLang="en-US" dirty="0"/>
              <a:t>秒的速度传输输入符号。</a:t>
            </a:r>
            <a:endParaRPr lang="en-US" altLang="zh-CN" dirty="0"/>
          </a:p>
          <a:p>
            <a:r>
              <a:rPr lang="zh-CN" altLang="en-US" dirty="0"/>
              <a:t>现有一消息序列共有 </a:t>
            </a:r>
            <a:r>
              <a:rPr lang="en-US" altLang="zh-CN" dirty="0"/>
              <a:t>14000 </a:t>
            </a:r>
            <a:r>
              <a:rPr lang="zh-CN" altLang="en-US" dirty="0"/>
              <a:t>个二元符号，并设 </a:t>
            </a:r>
            <a:r>
              <a:rPr lang="en-US" altLang="zh-CN" dirty="0"/>
              <a:t>p(0) = p(1) = 1/2</a:t>
            </a:r>
            <a:r>
              <a:rPr lang="zh-CN" altLang="en-US" dirty="0"/>
              <a:t>，问从消息传输的角度来考虑，</a:t>
            </a:r>
            <a:r>
              <a:rPr lang="en-US" altLang="zh-CN" dirty="0"/>
              <a:t>10s </a:t>
            </a:r>
            <a:r>
              <a:rPr lang="zh-CN" altLang="en-US" dirty="0"/>
              <a:t>内能否将这消</a:t>
            </a:r>
            <a:endParaRPr lang="en-US" altLang="zh-CN" dirty="0"/>
          </a:p>
          <a:p>
            <a:r>
              <a:rPr lang="zh-CN" altLang="en-US" dirty="0"/>
              <a:t>息序列无失真的传送完？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980988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082630"/>
              </p:ext>
            </p:extLst>
          </p:nvPr>
        </p:nvGraphicFramePr>
        <p:xfrm>
          <a:off x="5786252" y="208534"/>
          <a:ext cx="2246244" cy="146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公式" r:id="rId3" imgW="1371600" imgH="914400" progId="Equation.3">
                  <p:embed/>
                </p:oleObj>
              </mc:Choice>
              <mc:Fallback>
                <p:oleObj name="公式" r:id="rId3" imgW="1371600" imgH="914400" progId="Equation.3">
                  <p:embed/>
                  <p:pic>
                    <p:nvPicPr>
                      <p:cNvPr id="931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252" y="208534"/>
                        <a:ext cx="2246244" cy="1463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995984"/>
              </p:ext>
            </p:extLst>
          </p:nvPr>
        </p:nvGraphicFramePr>
        <p:xfrm>
          <a:off x="2975875" y="1978406"/>
          <a:ext cx="2072375" cy="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3" name="公式" r:id="rId5" imgW="1270000" imgH="228600" progId="Equation.3">
                  <p:embed/>
                </p:oleObj>
              </mc:Choice>
              <mc:Fallback>
                <p:oleObj name="公式" r:id="rId5" imgW="1270000" imgH="228600" progId="Equation.3">
                  <p:embed/>
                  <p:pic>
                    <p:nvPicPr>
                      <p:cNvPr id="931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875" y="1978406"/>
                        <a:ext cx="2072375" cy="44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928399"/>
              </p:ext>
            </p:extLst>
          </p:nvPr>
        </p:nvGraphicFramePr>
        <p:xfrm>
          <a:off x="6862429" y="2005772"/>
          <a:ext cx="820309" cy="38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" name="公式" r:id="rId7" imgW="520474" imgH="203112" progId="Equation.3">
                  <p:embed/>
                </p:oleObj>
              </mc:Choice>
              <mc:Fallback>
                <p:oleObj name="公式" r:id="rId7" imgW="520474" imgH="203112" progId="Equation.3">
                  <p:embed/>
                  <p:pic>
                    <p:nvPicPr>
                      <p:cNvPr id="931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429" y="2005772"/>
                        <a:ext cx="820309" cy="38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848601"/>
              </p:ext>
            </p:extLst>
          </p:nvPr>
        </p:nvGraphicFramePr>
        <p:xfrm>
          <a:off x="8000111" y="2025650"/>
          <a:ext cx="999363" cy="390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name="公式" r:id="rId9" imgW="520474" imgH="203112" progId="Equation.3">
                  <p:embed/>
                </p:oleObj>
              </mc:Choice>
              <mc:Fallback>
                <p:oleObj name="公式" r:id="rId9" imgW="520474" imgH="203112" progId="Equation.3">
                  <p:embed/>
                  <p:pic>
                    <p:nvPicPr>
                      <p:cNvPr id="931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0111" y="2025650"/>
                        <a:ext cx="999363" cy="390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6174" y="171923"/>
            <a:ext cx="11817485" cy="6540162"/>
          </a:xfrm>
        </p:spPr>
        <p:txBody>
          <a:bodyPr/>
          <a:lstStyle/>
          <a:p>
            <a:r>
              <a:rPr lang="en-US" altLang="zh-CN" dirty="0"/>
              <a:t>4.31</a:t>
            </a:r>
            <a:r>
              <a:rPr lang="zh-CN" altLang="en-US" dirty="0"/>
              <a:t>  若有二个串接的离散信道，它们的信道矩阵都是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并设第一个信道的输入符号                             是等概率分布。求             和             ，并加以比较。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272922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880524"/>
              </p:ext>
            </p:extLst>
          </p:nvPr>
        </p:nvGraphicFramePr>
        <p:xfrm>
          <a:off x="1231001" y="171923"/>
          <a:ext cx="355995" cy="361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" name="公式" r:id="rId3" imgW="126835" imgH="139518" progId="Equation.3">
                  <p:embed/>
                </p:oleObj>
              </mc:Choice>
              <mc:Fallback>
                <p:oleObj name="公式" r:id="rId3" imgW="126835" imgH="139518" progId="Equation.3">
                  <p:embed/>
                  <p:pic>
                    <p:nvPicPr>
                      <p:cNvPr id="942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001" y="171923"/>
                        <a:ext cx="355995" cy="3615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918611"/>
              </p:ext>
            </p:extLst>
          </p:nvPr>
        </p:nvGraphicFramePr>
        <p:xfrm>
          <a:off x="7916718" y="151954"/>
          <a:ext cx="415637" cy="328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" name="公式" r:id="rId5" imgW="152268" imgH="164957" progId="Equation.3">
                  <p:embed/>
                </p:oleObj>
              </mc:Choice>
              <mc:Fallback>
                <p:oleObj name="公式" r:id="rId5" imgW="152268" imgH="164957" progId="Equation.3">
                  <p:embed/>
                  <p:pic>
                    <p:nvPicPr>
                      <p:cNvPr id="942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6718" y="151954"/>
                        <a:ext cx="415637" cy="328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66412"/>
              </p:ext>
            </p:extLst>
          </p:nvPr>
        </p:nvGraphicFramePr>
        <p:xfrm>
          <a:off x="9143280" y="151377"/>
          <a:ext cx="3952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" name="公式" r:id="rId7" imgW="126835" imgH="139518" progId="Equation.3">
                  <p:embed/>
                </p:oleObj>
              </mc:Choice>
              <mc:Fallback>
                <p:oleObj name="公式" r:id="rId7" imgW="126835" imgH="139518" progId="Equation.3">
                  <p:embed/>
                  <p:pic>
                    <p:nvPicPr>
                      <p:cNvPr id="942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280" y="151377"/>
                        <a:ext cx="395287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705229"/>
              </p:ext>
            </p:extLst>
          </p:nvPr>
        </p:nvGraphicFramePr>
        <p:xfrm>
          <a:off x="3917030" y="389359"/>
          <a:ext cx="1828800" cy="623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" name="公式" r:id="rId8" imgW="939392" imgH="393529" progId="Equation.3">
                  <p:embed/>
                </p:oleObj>
              </mc:Choice>
              <mc:Fallback>
                <p:oleObj name="公式" r:id="rId8" imgW="939392" imgH="393529" progId="Equation.3">
                  <p:embed/>
                  <p:pic>
                    <p:nvPicPr>
                      <p:cNvPr id="942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030" y="389359"/>
                        <a:ext cx="1828800" cy="623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698748"/>
              </p:ext>
            </p:extLst>
          </p:nvPr>
        </p:nvGraphicFramePr>
        <p:xfrm>
          <a:off x="6657686" y="490236"/>
          <a:ext cx="1870364" cy="498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" name="公式" r:id="rId10" imgW="1130300" imgH="279400" progId="Equation.3">
                  <p:embed/>
                </p:oleObj>
              </mc:Choice>
              <mc:Fallback>
                <p:oleObj name="公式" r:id="rId10" imgW="1130300" imgH="279400" progId="Equation.3">
                  <p:embed/>
                  <p:pic>
                    <p:nvPicPr>
                      <p:cNvPr id="942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686" y="490236"/>
                        <a:ext cx="1870364" cy="498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498694"/>
              </p:ext>
            </p:extLst>
          </p:nvPr>
        </p:nvGraphicFramePr>
        <p:xfrm>
          <a:off x="8993332" y="512172"/>
          <a:ext cx="617517" cy="332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" name="公式" r:id="rId12" imgW="368140" imgH="203112" progId="Equation.3">
                  <p:embed/>
                </p:oleObj>
              </mc:Choice>
              <mc:Fallback>
                <p:oleObj name="公式" r:id="rId12" imgW="368140" imgH="203112" progId="Equation.3">
                  <p:embed/>
                  <p:pic>
                    <p:nvPicPr>
                      <p:cNvPr id="942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3332" y="512172"/>
                        <a:ext cx="617517" cy="332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613689"/>
              </p:ext>
            </p:extLst>
          </p:nvPr>
        </p:nvGraphicFramePr>
        <p:xfrm>
          <a:off x="1594427" y="1321509"/>
          <a:ext cx="9240365" cy="12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" r:id="rId14" imgW="6600261" imgH="877580" progId="">
                  <p:embed/>
                </p:oleObj>
              </mc:Choice>
              <mc:Fallback>
                <p:oleObj r:id="rId14" imgW="6600261" imgH="877580" progId="">
                  <p:embed/>
                  <p:pic>
                    <p:nvPicPr>
                      <p:cNvPr id="942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427" y="1321509"/>
                        <a:ext cx="9240365" cy="12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4.38   </a:t>
            </a:r>
            <a:r>
              <a:rPr lang="zh-CN" altLang="en-US" dirty="0"/>
              <a:t>把     个二元对称信道串接起来，每个二元对称信道的错误传递概率为    。证明这     个串接信道可以等效一</a:t>
            </a:r>
            <a:endParaRPr lang="en-US" altLang="zh-CN" dirty="0"/>
          </a:p>
          <a:p>
            <a:r>
              <a:rPr lang="zh-CN" altLang="en-US" dirty="0"/>
              <a:t>个二元对称信道，其错误传递概率为                           。并证明                           ，设          或 </a:t>
            </a:r>
            <a:r>
              <a:rPr lang="en-US" altLang="zh-CN" dirty="0"/>
              <a:t>1</a:t>
            </a:r>
            <a:r>
              <a:rPr lang="zh-CN" altLang="en-US" dirty="0"/>
              <a:t>。信道的串接如</a:t>
            </a:r>
            <a:endParaRPr lang="en-US" altLang="zh-CN" dirty="0"/>
          </a:p>
          <a:p>
            <a:r>
              <a:rPr lang="zh-CN" altLang="en-US" dirty="0"/>
              <a:t>题图 </a:t>
            </a:r>
            <a:r>
              <a:rPr lang="en-US" altLang="zh-CN" dirty="0"/>
              <a:t>4.7 </a:t>
            </a:r>
            <a:r>
              <a:rPr lang="zh-CN" altLang="en-US" dirty="0"/>
              <a:t>所示。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470373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流程图: 文档 8"/>
          <p:cNvSpPr>
            <a:spLocks noChangeArrowheads="1"/>
          </p:cNvSpPr>
          <p:nvPr/>
        </p:nvSpPr>
        <p:spPr bwMode="auto">
          <a:xfrm>
            <a:off x="0" y="0"/>
            <a:ext cx="12192000" cy="5851525"/>
          </a:xfrm>
          <a:prstGeom prst="flowChartDocumen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矩形 15"/>
          <p:cNvSpPr>
            <a:spLocks noChangeArrowheads="1"/>
          </p:cNvSpPr>
          <p:nvPr/>
        </p:nvSpPr>
        <p:spPr bwMode="auto">
          <a:xfrm>
            <a:off x="4179888" y="1538288"/>
            <a:ext cx="4156075" cy="293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愿以此功德，庄严佛净土。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上报四重恩，下济三途苦。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若有见闻者，悉发菩提心。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尽此一报身，同生极乐国。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711977"/>
              </p:ext>
            </p:extLst>
          </p:nvPr>
        </p:nvGraphicFramePr>
        <p:xfrm>
          <a:off x="4752700" y="171923"/>
          <a:ext cx="2374232" cy="818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name="公式" r:id="rId3" imgW="1346200" imgH="457200" progId="Equation.3">
                  <p:embed/>
                </p:oleObj>
              </mc:Choice>
              <mc:Fallback>
                <p:oleObj name="公式" r:id="rId3" imgW="1346200" imgH="457200" progId="Equation.3">
                  <p:embed/>
                  <p:pic>
                    <p:nvPicPr>
                      <p:cNvPr id="5427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700" y="171923"/>
                        <a:ext cx="2374232" cy="818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6" name="Group 4"/>
          <p:cNvGrpSpPr>
            <a:grpSpLocks noChangeAspect="1"/>
          </p:cNvGrpSpPr>
          <p:nvPr/>
        </p:nvGrpSpPr>
        <p:grpSpPr bwMode="auto">
          <a:xfrm>
            <a:off x="8989746" y="591580"/>
            <a:ext cx="3202254" cy="3015048"/>
            <a:chOff x="3006" y="5065"/>
            <a:chExt cx="2620" cy="2184"/>
          </a:xfrm>
        </p:grpSpPr>
        <p:sp>
          <p:nvSpPr>
            <p:cNvPr id="54277" name="AutoShape 5"/>
            <p:cNvSpPr>
              <a:spLocks noChangeAspect="1" noChangeArrowheads="1"/>
            </p:cNvSpPr>
            <p:nvPr/>
          </p:nvSpPr>
          <p:spPr bwMode="auto">
            <a:xfrm>
              <a:off x="3006" y="5065"/>
              <a:ext cx="2620" cy="2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78" name="Line 6"/>
            <p:cNvSpPr>
              <a:spLocks noChangeShapeType="1"/>
            </p:cNvSpPr>
            <p:nvPr/>
          </p:nvSpPr>
          <p:spPr bwMode="auto">
            <a:xfrm>
              <a:off x="3367" y="5377"/>
              <a:ext cx="197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3367" y="6469"/>
              <a:ext cx="197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3367" y="5377"/>
              <a:ext cx="1979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 flipV="1">
              <a:off x="3367" y="5377"/>
              <a:ext cx="1979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4266" y="5065"/>
              <a:ext cx="36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5/6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4283" name="Text Box 11"/>
            <p:cNvSpPr txBox="1">
              <a:spLocks noChangeArrowheads="1"/>
            </p:cNvSpPr>
            <p:nvPr/>
          </p:nvSpPr>
          <p:spPr bwMode="auto">
            <a:xfrm>
              <a:off x="4266" y="6469"/>
              <a:ext cx="36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1/4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3546" y="6001"/>
              <a:ext cx="36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3/4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546" y="5553"/>
              <a:ext cx="36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1/6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3006" y="5065"/>
              <a:ext cx="261" cy="62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3006" y="6157"/>
              <a:ext cx="280" cy="62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5346" y="6157"/>
              <a:ext cx="280" cy="62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5346" y="5065"/>
              <a:ext cx="261" cy="62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4290" name="Text Box 18"/>
            <p:cNvSpPr txBox="1">
              <a:spLocks noChangeArrowheads="1"/>
            </p:cNvSpPr>
            <p:nvPr/>
          </p:nvSpPr>
          <p:spPr bwMode="auto">
            <a:xfrm>
              <a:off x="3258" y="6781"/>
              <a:ext cx="216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题图 </a:t>
              </a: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4.1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aphicFrame>
        <p:nvGraphicFramePr>
          <p:cNvPr id="542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130955"/>
              </p:ext>
            </p:extLst>
          </p:nvPr>
        </p:nvGraphicFramePr>
        <p:xfrm>
          <a:off x="9080670" y="1012753"/>
          <a:ext cx="164122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" name="公式" r:id="rId5" imgW="164885" imgH="215619" progId="Equation.3">
                  <p:embed/>
                </p:oleObj>
              </mc:Choice>
              <mc:Fallback>
                <p:oleObj name="公式" r:id="rId5" imgW="164885" imgH="215619" progId="Equation.3">
                  <p:embed/>
                  <p:pic>
                    <p:nvPicPr>
                      <p:cNvPr id="542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670" y="1012753"/>
                        <a:ext cx="164122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203269"/>
              </p:ext>
            </p:extLst>
          </p:nvPr>
        </p:nvGraphicFramePr>
        <p:xfrm>
          <a:off x="9104046" y="2009775"/>
          <a:ext cx="1809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" name="公式" r:id="rId7" imgW="177569" imgH="215619" progId="Equation.3">
                  <p:embed/>
                </p:oleObj>
              </mc:Choice>
              <mc:Fallback>
                <p:oleObj name="公式" r:id="rId7" imgW="177569" imgH="215619" progId="Equation.3">
                  <p:embed/>
                  <p:pic>
                    <p:nvPicPr>
                      <p:cNvPr id="5429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4046" y="2009775"/>
                        <a:ext cx="18097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353793"/>
              </p:ext>
            </p:extLst>
          </p:nvPr>
        </p:nvGraphicFramePr>
        <p:xfrm>
          <a:off x="11115726" y="1017270"/>
          <a:ext cx="1619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name="公式" r:id="rId9" imgW="164885" imgH="215619" progId="Equation.3">
                  <p:embed/>
                </p:oleObj>
              </mc:Choice>
              <mc:Fallback>
                <p:oleObj name="公式" r:id="rId9" imgW="164885" imgH="215619" progId="Equation.3">
                  <p:embed/>
                  <p:pic>
                    <p:nvPicPr>
                      <p:cNvPr id="5429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5726" y="1017270"/>
                        <a:ext cx="16192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415924"/>
              </p:ext>
            </p:extLst>
          </p:nvPr>
        </p:nvGraphicFramePr>
        <p:xfrm>
          <a:off x="11110011" y="2009775"/>
          <a:ext cx="1809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" name="公式" r:id="rId11" imgW="177569" imgH="215619" progId="Equation.3">
                  <p:embed/>
                </p:oleObj>
              </mc:Choice>
              <mc:Fallback>
                <p:oleObj name="公式" r:id="rId11" imgW="177569" imgH="215619" progId="Equation.3">
                  <p:embed/>
                  <p:pic>
                    <p:nvPicPr>
                      <p:cNvPr id="5429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0011" y="2009775"/>
                        <a:ext cx="18097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6174" y="171923"/>
            <a:ext cx="11817485" cy="6540162"/>
          </a:xfrm>
        </p:spPr>
        <p:txBody>
          <a:bodyPr/>
          <a:lstStyle/>
          <a:p>
            <a:r>
              <a:rPr lang="en-US" altLang="zh-CN" dirty="0"/>
              <a:t>4.1  </a:t>
            </a:r>
            <a:r>
              <a:rPr lang="zh-CN" altLang="en-US" dirty="0"/>
              <a:t>设有一离散无记忆信源，其概率空间为                                     它们通过一干扰信道，信道输出端的接收符号</a:t>
            </a:r>
            <a:endParaRPr lang="en-US" altLang="zh-CN" dirty="0"/>
          </a:p>
          <a:p>
            <a:r>
              <a:rPr lang="zh-CN" altLang="en-US" dirty="0"/>
              <a:t>集为 </a:t>
            </a:r>
            <a:r>
              <a:rPr lang="en-US" altLang="zh-CN" dirty="0"/>
              <a:t>Y={ y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 }</a:t>
            </a:r>
            <a:r>
              <a:rPr lang="zh-CN" altLang="en-US" dirty="0"/>
              <a:t>，信道转移概率</a:t>
            </a:r>
            <a:endParaRPr lang="en-US" altLang="zh-CN" dirty="0"/>
          </a:p>
          <a:p>
            <a:r>
              <a:rPr lang="zh-CN" altLang="en-US" dirty="0"/>
              <a:t>如图 </a:t>
            </a:r>
            <a:r>
              <a:rPr lang="en-US" altLang="zh-CN" dirty="0"/>
              <a:t>4.1 </a:t>
            </a:r>
            <a:r>
              <a:rPr lang="zh-CN" altLang="en-US" dirty="0"/>
              <a:t>所示。求：</a:t>
            </a:r>
          </a:p>
          <a:p>
            <a:r>
              <a:rPr lang="en-US" altLang="zh-CN" dirty="0"/>
              <a:t>(1) </a:t>
            </a:r>
            <a:r>
              <a:rPr lang="zh-CN" altLang="en-US" dirty="0"/>
              <a:t>信源 </a:t>
            </a:r>
            <a:r>
              <a:rPr lang="en-US" altLang="zh-CN" dirty="0"/>
              <a:t>X </a:t>
            </a:r>
            <a:r>
              <a:rPr lang="zh-CN" altLang="en-US" dirty="0"/>
              <a:t>中事件 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  </a:t>
            </a:r>
            <a:r>
              <a:rPr lang="zh-CN" altLang="en-US" dirty="0"/>
              <a:t>和事件 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  </a:t>
            </a:r>
            <a:r>
              <a:rPr lang="zh-CN" altLang="en-US" dirty="0"/>
              <a:t>分别含有的自信息；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收到消息 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j</a:t>
            </a:r>
            <a:r>
              <a:rPr lang="en-US" altLang="zh-CN" dirty="0"/>
              <a:t> (j=1,2) </a:t>
            </a:r>
            <a:r>
              <a:rPr lang="zh-CN" altLang="en-US" dirty="0"/>
              <a:t>后，获得的关于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=1,2) </a:t>
            </a:r>
            <a:r>
              <a:rPr lang="zh-CN" altLang="en-US" dirty="0"/>
              <a:t>的信息量；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信源 </a:t>
            </a:r>
            <a:r>
              <a:rPr lang="en-US" altLang="zh-CN" dirty="0"/>
              <a:t>X </a:t>
            </a:r>
            <a:r>
              <a:rPr lang="zh-CN" altLang="en-US" dirty="0"/>
              <a:t>和信宿 </a:t>
            </a:r>
            <a:r>
              <a:rPr lang="en-US" altLang="zh-CN" dirty="0"/>
              <a:t>Y </a:t>
            </a:r>
            <a:r>
              <a:rPr lang="zh-CN" altLang="en-US" dirty="0"/>
              <a:t>的信息熵；</a:t>
            </a:r>
          </a:p>
          <a:p>
            <a:r>
              <a:rPr lang="en-US" altLang="zh-CN" dirty="0"/>
              <a:t>(4) </a:t>
            </a:r>
            <a:r>
              <a:rPr lang="zh-CN" altLang="en-US" dirty="0"/>
              <a:t>信道疑义度 </a:t>
            </a:r>
            <a:r>
              <a:rPr lang="en-US" altLang="zh-CN" dirty="0"/>
              <a:t>H( X / Y ) </a:t>
            </a:r>
            <a:r>
              <a:rPr lang="zh-CN" altLang="en-US" dirty="0"/>
              <a:t>和噪声熵 </a:t>
            </a:r>
            <a:r>
              <a:rPr lang="en-US" altLang="zh-CN" dirty="0"/>
              <a:t>H( Y / X )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(5) </a:t>
            </a:r>
            <a:r>
              <a:rPr lang="zh-CN" altLang="en-US" dirty="0"/>
              <a:t>接收到信息 </a:t>
            </a:r>
            <a:r>
              <a:rPr lang="en-US" altLang="zh-CN" dirty="0"/>
              <a:t>Y </a:t>
            </a:r>
            <a:r>
              <a:rPr lang="zh-CN" altLang="en-US" dirty="0"/>
              <a:t>后获得的平均互信息。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653230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  设有扰离散信道的输入端是以等概率出现的 </a:t>
            </a:r>
            <a:r>
              <a:rPr lang="en-US" altLang="zh-CN" dirty="0"/>
              <a:t>A, B, C, D </a:t>
            </a:r>
            <a:r>
              <a:rPr lang="zh-CN" altLang="en-US" dirty="0"/>
              <a:t>四个字母。该信道的正确转移概率为 </a:t>
            </a:r>
            <a:r>
              <a:rPr lang="en-US" altLang="zh-CN" dirty="0"/>
              <a:t>1/2</a:t>
            </a:r>
            <a:r>
              <a:rPr lang="zh-CN" altLang="en-US" dirty="0"/>
              <a:t>，错误转移概</a:t>
            </a:r>
            <a:endParaRPr lang="en-US" altLang="zh-CN" dirty="0"/>
          </a:p>
          <a:p>
            <a:r>
              <a:rPr lang="zh-CN" altLang="en-US" dirty="0"/>
              <a:t>率平均分布在其他三个字母上。验证在该信道上每个字母传输的平均信息量为 </a:t>
            </a:r>
            <a:r>
              <a:rPr lang="en-US" altLang="zh-CN" dirty="0"/>
              <a:t>0.21 bit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17163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443542"/>
              </p:ext>
            </p:extLst>
          </p:nvPr>
        </p:nvGraphicFramePr>
        <p:xfrm>
          <a:off x="1017588" y="66675"/>
          <a:ext cx="7134225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公式" r:id="rId3" imgW="4940280" imgH="1257120" progId="Equation.3">
                  <p:embed/>
                </p:oleObj>
              </mc:Choice>
              <mc:Fallback>
                <p:oleObj name="公式" r:id="rId3" imgW="4940280" imgH="1257120" progId="Equation.3">
                  <p:embed/>
                  <p:pic>
                    <p:nvPicPr>
                      <p:cNvPr id="9625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66675"/>
                        <a:ext cx="7134225" cy="192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176281"/>
              </p:ext>
            </p:extLst>
          </p:nvPr>
        </p:nvGraphicFramePr>
        <p:xfrm>
          <a:off x="726988" y="2012126"/>
          <a:ext cx="4992131" cy="376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公式" r:id="rId5" imgW="2933700" imgH="215900" progId="Equation.3">
                  <p:embed/>
                </p:oleObj>
              </mc:Choice>
              <mc:Fallback>
                <p:oleObj name="公式" r:id="rId5" imgW="2933700" imgH="215900" progId="Equation.3">
                  <p:embed/>
                  <p:pic>
                    <p:nvPicPr>
                      <p:cNvPr id="962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88" y="2012126"/>
                        <a:ext cx="4992131" cy="3768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4.5</a:t>
            </a:r>
            <a:r>
              <a:rPr lang="zh-CN" altLang="en-US" dirty="0">
                <a:solidFill>
                  <a:srgbClr val="000000"/>
                </a:solidFill>
              </a:rPr>
              <a:t>  </a:t>
            </a:r>
            <a:r>
              <a:rPr lang="zh-CN" altLang="en-US" dirty="0"/>
              <a:t>考虑一二元删除信道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求：                                                            </a:t>
            </a:r>
            <a:r>
              <a:rPr lang="en-US" altLang="zh-CN" dirty="0"/>
              <a:t>             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07558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6174" y="171923"/>
            <a:ext cx="11817485" cy="6540162"/>
          </a:xfrm>
        </p:spPr>
        <p:txBody>
          <a:bodyPr/>
          <a:lstStyle/>
          <a:p>
            <a:r>
              <a:rPr lang="en-US" altLang="zh-CN" dirty="0"/>
              <a:t>4.19</a:t>
            </a:r>
            <a:r>
              <a:rPr lang="zh-CN" altLang="en-US" dirty="0"/>
              <a:t>  设有一批电阻，按阻值分 </a:t>
            </a:r>
            <a:r>
              <a:rPr lang="en-US" altLang="zh-CN" dirty="0"/>
              <a:t>70% </a:t>
            </a:r>
            <a:r>
              <a:rPr lang="zh-CN" altLang="en-US" dirty="0"/>
              <a:t>是 </a:t>
            </a:r>
            <a:r>
              <a:rPr lang="en-US" altLang="zh-CN" dirty="0"/>
              <a:t>2 KΩ</a:t>
            </a:r>
            <a:r>
              <a:rPr lang="zh-CN" altLang="en-US" dirty="0"/>
              <a:t>，</a:t>
            </a:r>
            <a:r>
              <a:rPr lang="en-US" altLang="zh-CN" dirty="0"/>
              <a:t>30% </a:t>
            </a:r>
            <a:r>
              <a:rPr lang="zh-CN" altLang="en-US" dirty="0"/>
              <a:t>是 </a:t>
            </a:r>
            <a:r>
              <a:rPr lang="en-US" altLang="zh-CN" dirty="0"/>
              <a:t>5 KΩ</a:t>
            </a:r>
            <a:r>
              <a:rPr lang="zh-CN" altLang="en-US" dirty="0"/>
              <a:t>；按瓦分 </a:t>
            </a:r>
            <a:r>
              <a:rPr lang="en-US" altLang="zh-CN" dirty="0"/>
              <a:t>64% </a:t>
            </a:r>
            <a:r>
              <a:rPr lang="zh-CN" altLang="en-US" dirty="0"/>
              <a:t>是 </a:t>
            </a:r>
            <a:r>
              <a:rPr lang="en-US" altLang="zh-CN" dirty="0"/>
              <a:t>0.125 W</a:t>
            </a:r>
            <a:r>
              <a:rPr lang="zh-CN" altLang="en-US" dirty="0"/>
              <a:t>，其余是</a:t>
            </a:r>
            <a:r>
              <a:rPr lang="en-US" altLang="zh-CN" dirty="0"/>
              <a:t>0.25 W</a:t>
            </a:r>
            <a:r>
              <a:rPr lang="zh-CN" altLang="en-US" dirty="0"/>
              <a:t>。现已知 </a:t>
            </a:r>
            <a:endParaRPr lang="en-US" altLang="zh-CN" dirty="0"/>
          </a:p>
          <a:p>
            <a:r>
              <a:rPr lang="en-US" altLang="zh-CN" dirty="0"/>
              <a:t>2 KΩ </a:t>
            </a:r>
            <a:r>
              <a:rPr lang="zh-CN" altLang="en-US" dirty="0"/>
              <a:t>阻值的电阻中 </a:t>
            </a:r>
            <a:r>
              <a:rPr lang="en-US" altLang="zh-CN" dirty="0"/>
              <a:t>80% </a:t>
            </a:r>
            <a:r>
              <a:rPr lang="zh-CN" altLang="en-US" dirty="0"/>
              <a:t>是 </a:t>
            </a:r>
            <a:r>
              <a:rPr lang="en-US" altLang="zh-CN" dirty="0"/>
              <a:t>0.125 W</a:t>
            </a:r>
            <a:r>
              <a:rPr lang="zh-CN" altLang="en-US" dirty="0"/>
              <a:t>，问通过测量阻值可以得到的关于瓦数的平均信息量是多少？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9425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960494"/>
              </p:ext>
            </p:extLst>
          </p:nvPr>
        </p:nvGraphicFramePr>
        <p:xfrm>
          <a:off x="8319816" y="171923"/>
          <a:ext cx="1695164" cy="1307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公式" r:id="rId3" imgW="520700" imgH="787400" progId="Equation.3">
                  <p:embed/>
                </p:oleObj>
              </mc:Choice>
              <mc:Fallback>
                <p:oleObj name="公式" r:id="rId3" imgW="520700" imgH="787400" progId="Equation.3">
                  <p:embed/>
                  <p:pic>
                    <p:nvPicPr>
                      <p:cNvPr id="849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9816" y="171923"/>
                        <a:ext cx="1695164" cy="13070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4.20  </a:t>
            </a:r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zh-CN" altLang="en-US" dirty="0"/>
              <a:t>二元对称信道的传递矩阵为</a:t>
            </a:r>
            <a:r>
              <a:rPr lang="en-US" altLang="zh-CN" dirty="0"/>
              <a:t> </a:t>
            </a:r>
            <a:endParaRPr lang="zh-CN" altLang="en-US" dirty="0"/>
          </a:p>
          <a:p>
            <a:r>
              <a:rPr lang="en-US" altLang="zh-CN" dirty="0"/>
              <a:t>(1) </a:t>
            </a:r>
            <a:r>
              <a:rPr lang="zh-CN" altLang="en-US" dirty="0"/>
              <a:t>若 </a:t>
            </a:r>
            <a:r>
              <a:rPr lang="en-US" altLang="zh-CN" dirty="0"/>
              <a:t>P(0) = 3/4, P(1) = 1/4</a:t>
            </a:r>
            <a:r>
              <a:rPr lang="zh-CN" altLang="en-US" dirty="0"/>
              <a:t>，求 </a:t>
            </a:r>
            <a:r>
              <a:rPr lang="en-US" altLang="zh-CN" dirty="0"/>
              <a:t>H(X), H(X/Y), H(Y/X) </a:t>
            </a:r>
            <a:r>
              <a:rPr lang="zh-CN" altLang="en-US" dirty="0"/>
              <a:t>和 </a:t>
            </a:r>
            <a:r>
              <a:rPr lang="en-US" altLang="zh-CN" dirty="0"/>
              <a:t>I(X;Y)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求该信道的信道容量及其达到信道容量时的输入概率分布；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03118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4.22</a:t>
            </a:r>
            <a:r>
              <a:rPr lang="zh-CN" altLang="en-US" dirty="0"/>
              <a:t>  证明信道疑义度 </a:t>
            </a:r>
            <a:r>
              <a:rPr lang="en-US" altLang="zh-CN" dirty="0"/>
              <a:t>H(X/Y) = 0 </a:t>
            </a:r>
            <a:r>
              <a:rPr lang="zh-CN" altLang="en-US" dirty="0"/>
              <a:t>的充分条件是信道矩阵 </a:t>
            </a:r>
            <a:r>
              <a:rPr lang="en-US" altLang="zh-CN" dirty="0"/>
              <a:t>[P] </a:t>
            </a:r>
            <a:r>
              <a:rPr lang="zh-CN" altLang="en-US" dirty="0"/>
              <a:t>中每列有一个且只有一个非零元素。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91539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7" name="Group 7"/>
          <p:cNvGrpSpPr>
            <a:grpSpLocks noChangeAspect="1"/>
          </p:cNvGrpSpPr>
          <p:nvPr/>
        </p:nvGrpSpPr>
        <p:grpSpPr bwMode="auto">
          <a:xfrm>
            <a:off x="9388337" y="171923"/>
            <a:ext cx="2419941" cy="2590572"/>
            <a:chOff x="6426" y="5065"/>
            <a:chExt cx="2700" cy="3276"/>
          </a:xfrm>
        </p:grpSpPr>
        <p:sp>
          <p:nvSpPr>
            <p:cNvPr id="87048" name="AutoShape 8"/>
            <p:cNvSpPr>
              <a:spLocks noChangeAspect="1" noChangeArrowheads="1"/>
            </p:cNvSpPr>
            <p:nvPr/>
          </p:nvSpPr>
          <p:spPr bwMode="auto">
            <a:xfrm>
              <a:off x="6426" y="5065"/>
              <a:ext cx="2700" cy="3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049" name="Text Box 9"/>
            <p:cNvSpPr txBox="1">
              <a:spLocks noChangeArrowheads="1"/>
            </p:cNvSpPr>
            <p:nvPr/>
          </p:nvSpPr>
          <p:spPr bwMode="auto">
            <a:xfrm>
              <a:off x="6705" y="8029"/>
              <a:ext cx="216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题图 </a:t>
              </a: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4.3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7050" name="Line 10"/>
            <p:cNvSpPr>
              <a:spLocks noChangeShapeType="1"/>
            </p:cNvSpPr>
            <p:nvPr/>
          </p:nvSpPr>
          <p:spPr bwMode="auto">
            <a:xfrm>
              <a:off x="6763" y="5477"/>
              <a:ext cx="197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051" name="Line 11"/>
            <p:cNvSpPr>
              <a:spLocks noChangeShapeType="1"/>
            </p:cNvSpPr>
            <p:nvPr/>
          </p:nvSpPr>
          <p:spPr bwMode="auto">
            <a:xfrm>
              <a:off x="6786" y="7873"/>
              <a:ext cx="197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6759" y="5065"/>
              <a:ext cx="152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7053" name="Line 13"/>
            <p:cNvSpPr>
              <a:spLocks noChangeShapeType="1"/>
            </p:cNvSpPr>
            <p:nvPr/>
          </p:nvSpPr>
          <p:spPr bwMode="auto">
            <a:xfrm flipV="1">
              <a:off x="6786" y="5477"/>
              <a:ext cx="1956" cy="2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054" name="Line 14"/>
            <p:cNvSpPr>
              <a:spLocks noChangeShapeType="1"/>
            </p:cNvSpPr>
            <p:nvPr/>
          </p:nvSpPr>
          <p:spPr bwMode="auto">
            <a:xfrm>
              <a:off x="6786" y="6313"/>
              <a:ext cx="1956" cy="7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055" name="Line 15"/>
            <p:cNvSpPr>
              <a:spLocks noChangeShapeType="1"/>
            </p:cNvSpPr>
            <p:nvPr/>
          </p:nvSpPr>
          <p:spPr bwMode="auto">
            <a:xfrm>
              <a:off x="6762" y="5477"/>
              <a:ext cx="2004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6786" y="6313"/>
              <a:ext cx="197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057" name="Text Box 17"/>
            <p:cNvSpPr txBox="1">
              <a:spLocks noChangeArrowheads="1"/>
            </p:cNvSpPr>
            <p:nvPr/>
          </p:nvSpPr>
          <p:spPr bwMode="auto">
            <a:xfrm>
              <a:off x="8586" y="5065"/>
              <a:ext cx="152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7058" name="Text Box 18"/>
            <p:cNvSpPr txBox="1">
              <a:spLocks noChangeArrowheads="1"/>
            </p:cNvSpPr>
            <p:nvPr/>
          </p:nvSpPr>
          <p:spPr bwMode="auto">
            <a:xfrm>
              <a:off x="7482" y="5221"/>
              <a:ext cx="36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7059" name="Text Box 19"/>
            <p:cNvSpPr txBox="1">
              <a:spLocks noChangeArrowheads="1"/>
            </p:cNvSpPr>
            <p:nvPr/>
          </p:nvSpPr>
          <p:spPr bwMode="auto">
            <a:xfrm>
              <a:off x="7488" y="5533"/>
              <a:ext cx="36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7060" name="Text Box 20"/>
            <p:cNvSpPr txBox="1">
              <a:spLocks noChangeArrowheads="1"/>
            </p:cNvSpPr>
            <p:nvPr/>
          </p:nvSpPr>
          <p:spPr bwMode="auto">
            <a:xfrm>
              <a:off x="7242" y="6067"/>
              <a:ext cx="36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7061" name="Line 21"/>
            <p:cNvSpPr>
              <a:spLocks noChangeShapeType="1"/>
            </p:cNvSpPr>
            <p:nvPr/>
          </p:nvSpPr>
          <p:spPr bwMode="auto">
            <a:xfrm>
              <a:off x="6787" y="7038"/>
              <a:ext cx="197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>
              <a:off x="6786" y="7038"/>
              <a:ext cx="2004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063" name="Text Box 23"/>
            <p:cNvSpPr txBox="1">
              <a:spLocks noChangeArrowheads="1"/>
            </p:cNvSpPr>
            <p:nvPr/>
          </p:nvSpPr>
          <p:spPr bwMode="auto">
            <a:xfrm>
              <a:off x="7326" y="6313"/>
              <a:ext cx="36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7064" name="Text Box 24"/>
            <p:cNvSpPr txBox="1">
              <a:spLocks noChangeArrowheads="1"/>
            </p:cNvSpPr>
            <p:nvPr/>
          </p:nvSpPr>
          <p:spPr bwMode="auto">
            <a:xfrm>
              <a:off x="6966" y="6781"/>
              <a:ext cx="36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7506" y="7093"/>
              <a:ext cx="36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7066" name="Text Box 26"/>
            <p:cNvSpPr txBox="1">
              <a:spLocks noChangeArrowheads="1"/>
            </p:cNvSpPr>
            <p:nvPr/>
          </p:nvSpPr>
          <p:spPr bwMode="auto">
            <a:xfrm>
              <a:off x="7146" y="7561"/>
              <a:ext cx="36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7067" name="Text Box 27"/>
            <p:cNvSpPr txBox="1">
              <a:spLocks noChangeArrowheads="1"/>
            </p:cNvSpPr>
            <p:nvPr/>
          </p:nvSpPr>
          <p:spPr bwMode="auto">
            <a:xfrm>
              <a:off x="6786" y="7249"/>
              <a:ext cx="36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1/2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6174" y="171923"/>
            <a:ext cx="11817485" cy="6540162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4.26</a:t>
            </a:r>
            <a:r>
              <a:rPr lang="zh-CN" altLang="en-US" dirty="0">
                <a:solidFill>
                  <a:srgbClr val="000000"/>
                </a:solidFill>
              </a:rPr>
              <a:t>  设有</a:t>
            </a:r>
            <a:r>
              <a:rPr lang="zh-CN" altLang="en-US" dirty="0"/>
              <a:t>扰离散信道的传输情况分别如 题图 </a:t>
            </a:r>
            <a:r>
              <a:rPr lang="en-US" altLang="zh-CN" dirty="0"/>
              <a:t>4.3 </a:t>
            </a:r>
            <a:r>
              <a:rPr lang="zh-CN" altLang="en-US" dirty="0"/>
              <a:t>所示。试求出这种信道的信道容量。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657359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439937"/>
              </p:ext>
            </p:extLst>
          </p:nvPr>
        </p:nvGraphicFramePr>
        <p:xfrm>
          <a:off x="1666875" y="646206"/>
          <a:ext cx="18478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公式" r:id="rId3" imgW="1257120" imgH="507960" progId="Equation.3">
                  <p:embed/>
                </p:oleObj>
              </mc:Choice>
              <mc:Fallback>
                <p:oleObj name="公式" r:id="rId3" imgW="1257120" imgH="507960" progId="Equation.3">
                  <p:embed/>
                  <p:pic>
                    <p:nvPicPr>
                      <p:cNvPr id="880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646206"/>
                        <a:ext cx="1847850" cy="933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019931"/>
              </p:ext>
            </p:extLst>
          </p:nvPr>
        </p:nvGraphicFramePr>
        <p:xfrm>
          <a:off x="5988050" y="628621"/>
          <a:ext cx="1862504" cy="89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公式" r:id="rId5" imgW="1562100" imgH="508000" progId="Equation.3">
                  <p:embed/>
                </p:oleObj>
              </mc:Choice>
              <mc:Fallback>
                <p:oleObj name="公式" r:id="rId5" imgW="1562100" imgH="508000" progId="Equation.3">
                  <p:embed/>
                  <p:pic>
                    <p:nvPicPr>
                      <p:cNvPr id="880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628621"/>
                        <a:ext cx="1862504" cy="8938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4.28</a:t>
            </a:r>
            <a:r>
              <a:rPr lang="zh-CN" altLang="en-US" dirty="0">
                <a:solidFill>
                  <a:srgbClr val="000000"/>
                </a:solidFill>
              </a:rPr>
              <a:t>  </a:t>
            </a:r>
            <a:r>
              <a:rPr lang="zh-CN" altLang="en-US" dirty="0"/>
              <a:t>求下列二个信道的信道容量，请加以比较。其中：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                                                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079985"/>
              </p:ext>
            </p:extLst>
          </p:nvPr>
        </p:nvGraphicFramePr>
        <p:xfrm>
          <a:off x="6104916" y="171923"/>
          <a:ext cx="87788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公式" r:id="rId7" imgW="736560" imgH="190440" progId="Equation.3">
                  <p:embed/>
                </p:oleObj>
              </mc:Choice>
              <mc:Fallback>
                <p:oleObj name="公式" r:id="rId7" imgW="736560" imgH="190440" progId="Equation.3">
                  <p:embed/>
                  <p:pic>
                    <p:nvPicPr>
                      <p:cNvPr id="880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916" y="171923"/>
                        <a:ext cx="877888" cy="334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83085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3395</TotalTime>
  <Pages>0</Pages>
  <Words>802</Words>
  <Characters>0</Characters>
  <Application>Microsoft Office PowerPoint</Application>
  <DocSecurity>0</DocSecurity>
  <PresentationFormat>宽屏</PresentationFormat>
  <Lines>0</Lines>
  <Paragraphs>113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 Unicode MS</vt:lpstr>
      <vt:lpstr>等线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 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Teliss Tong</dc:creator>
  <cp:keywords/>
  <dc:description/>
  <cp:lastModifiedBy>王顶</cp:lastModifiedBy>
  <cp:revision>836</cp:revision>
  <dcterms:created xsi:type="dcterms:W3CDTF">2014-03-17T12:23:00Z</dcterms:created>
  <dcterms:modified xsi:type="dcterms:W3CDTF">2017-04-03T23:58:56Z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2052-9.1.0.4764</vt:lpwstr>
  </property>
</Properties>
</file>