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257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5DFF"/>
    <a:srgbClr val="42FD2C"/>
    <a:srgbClr val="6055C3"/>
    <a:srgbClr val="4B5AB5"/>
    <a:srgbClr val="FF9100"/>
    <a:srgbClr val="0B9D0E"/>
    <a:srgbClr val="1D8DE5"/>
    <a:srgbClr val="39373A"/>
    <a:srgbClr val="1A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1267" autoAdjust="0"/>
  </p:normalViewPr>
  <p:slideViewPr>
    <p:cSldViewPr snapToGrid="0">
      <p:cViewPr varScale="1">
        <p:scale>
          <a:sx n="100" d="100"/>
          <a:sy n="100" d="100"/>
        </p:scale>
        <p:origin x="122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2928" y="-1110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9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38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  <a:prstGeom prst="rect">
            <a:avLst/>
          </a:prstGeom>
          <a:ln w="3175">
            <a:noFill/>
          </a:ln>
        </p:spPr>
        <p:txBody>
          <a:bodyPr/>
          <a:lstStyle>
            <a:lvl1pPr marL="0" indent="0">
              <a:buNone/>
              <a:tabLst>
                <a:tab pos="6457950" algn="l"/>
              </a:tabLs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50900" y="140382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-850900" y="207010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50900" y="2736377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850900" y="3402654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850900" y="4068931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850900" y="4735208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-850900" y="5401485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850900" y="6067762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850900" y="7027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850900" y="73655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46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687388" y="1527267"/>
            <a:ext cx="109045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《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信息科学基础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》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习题讲解</a:t>
            </a: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67942"/>
              </p:ext>
            </p:extLst>
          </p:nvPr>
        </p:nvGraphicFramePr>
        <p:xfrm>
          <a:off x="5141014" y="632998"/>
          <a:ext cx="6440558" cy="1915564"/>
        </p:xfrm>
        <a:graphic>
          <a:graphicData uri="http://schemas.openxmlformats.org/drawingml/2006/table">
            <a:tbl>
              <a:tblPr/>
              <a:tblGrid>
                <a:gridCol w="6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latin typeface="Times New Roman"/>
                          <a:ea typeface="宋体"/>
                          <a:cs typeface="宋体"/>
                        </a:rPr>
                        <a:t>消息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p(a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C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D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000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1/16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1/16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1/16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01111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i="1" kern="0"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r>
                        <a:rPr lang="en-US" sz="1050" i="1" kern="0" baseline="-25000"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1/16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011111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111110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latin typeface="宋体"/>
                          <a:ea typeface="宋体"/>
                          <a:cs typeface="宋体"/>
                        </a:rPr>
                        <a:t>1111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宋体"/>
                          <a:ea typeface="宋体"/>
                          <a:cs typeface="宋体"/>
                        </a:rPr>
                        <a:t>011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有一信源，它有 </a:t>
            </a:r>
            <a:r>
              <a:rPr lang="en-US" altLang="zh-CN" dirty="0"/>
              <a:t>6 </a:t>
            </a:r>
            <a:r>
              <a:rPr lang="zh-CN" altLang="en-US" dirty="0"/>
              <a:t>个可能的输出，其概率分布如题</a:t>
            </a:r>
            <a:r>
              <a:rPr lang="en-US" altLang="zh-CN" dirty="0"/>
              <a:t>5.1</a:t>
            </a:r>
            <a:r>
              <a:rPr lang="zh-CN" altLang="en-US" dirty="0"/>
              <a:t>表所示，表中给出了对应的码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 </a:t>
            </a:r>
            <a:r>
              <a:rPr lang="zh-CN" altLang="en-US" dirty="0"/>
              <a:t>和 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求这些码中哪些是唯一可译码；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求哪些是非延长码（即时码）；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对所有唯一可译码求出其平均码长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8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42329"/>
              </p:ext>
            </p:extLst>
          </p:nvPr>
        </p:nvGraphicFramePr>
        <p:xfrm>
          <a:off x="3563938" y="130175"/>
          <a:ext cx="23463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公式" r:id="rId3" imgW="1726920" imgH="228600" progId="Equation.3">
                  <p:embed/>
                </p:oleObj>
              </mc:Choice>
              <mc:Fallback>
                <p:oleObj name="公式" r:id="rId3" imgW="1726920" imgH="228600" progId="Equation.3">
                  <p:embed/>
                  <p:pic>
                    <p:nvPicPr>
                      <p:cNvPr id="460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30175"/>
                        <a:ext cx="234632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8030"/>
              </p:ext>
            </p:extLst>
          </p:nvPr>
        </p:nvGraphicFramePr>
        <p:xfrm>
          <a:off x="7146123" y="176111"/>
          <a:ext cx="1045512" cy="29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公式" r:id="rId5" imgW="532937" imgH="177646" progId="Equation.3">
                  <p:embed/>
                </p:oleObj>
              </mc:Choice>
              <mc:Fallback>
                <p:oleObj name="公式" r:id="rId5" imgW="532937" imgH="177646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123" y="176111"/>
                        <a:ext cx="1045512" cy="291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61477"/>
              </p:ext>
            </p:extLst>
          </p:nvPr>
        </p:nvGraphicFramePr>
        <p:xfrm>
          <a:off x="10223057" y="185028"/>
          <a:ext cx="971993" cy="2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公式" r:id="rId7" imgW="532937" imgH="177646" progId="Equation.3">
                  <p:embed/>
                </p:oleObj>
              </mc:Choice>
              <mc:Fallback>
                <p:oleObj name="公式" r:id="rId7" imgW="532937" imgH="177646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057" y="185028"/>
                        <a:ext cx="971993" cy="290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70426"/>
              </p:ext>
            </p:extLst>
          </p:nvPr>
        </p:nvGraphicFramePr>
        <p:xfrm>
          <a:off x="7527312" y="1164279"/>
          <a:ext cx="439439" cy="4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公式" r:id="rId8" imgW="215619" imgH="215619" progId="Equation.3">
                  <p:embed/>
                </p:oleObj>
              </mc:Choice>
              <mc:Fallback>
                <p:oleObj name="公式" r:id="rId8" imgW="215619" imgH="215619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312" y="1164279"/>
                        <a:ext cx="439439" cy="419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5.8</a:t>
            </a:r>
            <a:r>
              <a:rPr lang="zh-CN" altLang="en-US" dirty="0"/>
              <a:t>  设无记忆二元信源，其概率                                     。信源输出               的二元序列。在长为              的信源</a:t>
            </a:r>
            <a:endParaRPr lang="en-US" altLang="zh-CN" dirty="0"/>
          </a:p>
          <a:p>
            <a:r>
              <a:rPr lang="zh-CN" altLang="en-US" dirty="0"/>
              <a:t>序列中只对含有 </a:t>
            </a:r>
            <a:r>
              <a:rPr lang="en-US" altLang="zh-CN" dirty="0"/>
              <a:t>3 </a:t>
            </a:r>
            <a:r>
              <a:rPr lang="zh-CN" altLang="en-US" dirty="0"/>
              <a:t>个或小于 </a:t>
            </a:r>
            <a:r>
              <a:rPr lang="en-US" altLang="zh-CN" dirty="0"/>
              <a:t>3 </a:t>
            </a:r>
            <a:r>
              <a:rPr lang="zh-CN" altLang="en-US" dirty="0"/>
              <a:t>个“</a:t>
            </a:r>
            <a:r>
              <a:rPr lang="en-US" altLang="zh-CN" dirty="0"/>
              <a:t>1”</a:t>
            </a:r>
            <a:r>
              <a:rPr lang="zh-CN" altLang="en-US" dirty="0"/>
              <a:t>的各信源序列构成一 一对应的一组等长码。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求码字所需要的长度；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考虑没有给予编码的信源序列出现的概率，该等长码引起的错误概率      是多少？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1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95041"/>
              </p:ext>
            </p:extLst>
          </p:nvPr>
        </p:nvGraphicFramePr>
        <p:xfrm>
          <a:off x="3490913" y="171923"/>
          <a:ext cx="5241262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3" imgW="2654300" imgH="457200" progId="Equation.3">
                  <p:embed/>
                </p:oleObj>
              </mc:Choice>
              <mc:Fallback>
                <p:oleObj name="公式" r:id="rId3" imgW="2654300" imgH="457200" progId="Equation.3">
                  <p:embed/>
                  <p:pic>
                    <p:nvPicPr>
                      <p:cNvPr id="125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71923"/>
                        <a:ext cx="5241262" cy="831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5.7</a:t>
            </a:r>
            <a:r>
              <a:rPr lang="zh-CN" altLang="en-US" dirty="0"/>
              <a:t>  设离散信源的概率空间为                                                                                 对其采用香农编码，并求出平</a:t>
            </a:r>
            <a:endParaRPr lang="en-US" altLang="zh-CN" dirty="0"/>
          </a:p>
          <a:p>
            <a:r>
              <a:rPr lang="zh-CN" altLang="en-US" dirty="0"/>
              <a:t>均码长和编码效率。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9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14404"/>
              </p:ext>
            </p:extLst>
          </p:nvPr>
        </p:nvGraphicFramePr>
        <p:xfrm>
          <a:off x="3602412" y="171923"/>
          <a:ext cx="5885411" cy="931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公式" r:id="rId3" imgW="3390900" imgH="457200" progId="Equation.3">
                  <p:embed/>
                </p:oleObj>
              </mc:Choice>
              <mc:Fallback>
                <p:oleObj name="公式" r:id="rId3" imgW="3390900" imgH="457200" progId="Equation.3">
                  <p:embed/>
                  <p:pic>
                    <p:nvPicPr>
                      <p:cNvPr id="126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412" y="171923"/>
                        <a:ext cx="5885411" cy="931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47279"/>
              </p:ext>
            </p:extLst>
          </p:nvPr>
        </p:nvGraphicFramePr>
        <p:xfrm>
          <a:off x="1162628" y="1271051"/>
          <a:ext cx="1446415" cy="38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公式" r:id="rId5" imgW="850531" imgH="203112" progId="Equation.3">
                  <p:embed/>
                </p:oleObj>
              </mc:Choice>
              <mc:Fallback>
                <p:oleObj name="公式" r:id="rId5" imgW="850531" imgH="203112" progId="Equation.3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628" y="1271051"/>
                        <a:ext cx="1446415" cy="382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8531"/>
              </p:ext>
            </p:extLst>
          </p:nvPr>
        </p:nvGraphicFramePr>
        <p:xfrm>
          <a:off x="3830782" y="1282827"/>
          <a:ext cx="282633" cy="31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公式" r:id="rId7" imgW="139579" imgH="177646" progId="Equation.3">
                  <p:embed/>
                </p:oleObj>
              </mc:Choice>
              <mc:Fallback>
                <p:oleObj name="公式" r:id="rId7" imgW="139579" imgH="177646" progId="Equation.3">
                  <p:embed/>
                  <p:pic>
                    <p:nvPicPr>
                      <p:cNvPr id="126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82" y="1282827"/>
                        <a:ext cx="282633" cy="315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19116"/>
              </p:ext>
            </p:extLst>
          </p:nvPr>
        </p:nvGraphicFramePr>
        <p:xfrm>
          <a:off x="7443815" y="1295526"/>
          <a:ext cx="615141" cy="34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公式" r:id="rId9" imgW="380835" imgH="203112" progId="Equation.3">
                  <p:embed/>
                </p:oleObj>
              </mc:Choice>
              <mc:Fallback>
                <p:oleObj name="公式" r:id="rId9" imgW="380835" imgH="203112" progId="Equation.3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815" y="1295526"/>
                        <a:ext cx="615141" cy="349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83130"/>
              </p:ext>
            </p:extLst>
          </p:nvPr>
        </p:nvGraphicFramePr>
        <p:xfrm>
          <a:off x="9339349" y="1249577"/>
          <a:ext cx="249381" cy="31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公式" r:id="rId11" imgW="139639" imgH="203112" progId="Equation.3">
                  <p:embed/>
                </p:oleObj>
              </mc:Choice>
              <mc:Fallback>
                <p:oleObj name="公式" r:id="rId11" imgW="139639" imgH="203112" progId="Equation.3">
                  <p:embed/>
                  <p:pic>
                    <p:nvPicPr>
                      <p:cNvPr id="1269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9349" y="1249577"/>
                        <a:ext cx="249381" cy="31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96343"/>
              </p:ext>
            </p:extLst>
          </p:nvPr>
        </p:nvGraphicFramePr>
        <p:xfrm>
          <a:off x="10764288" y="1269434"/>
          <a:ext cx="266007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公式" r:id="rId13" imgW="126780" imgH="164814" progId="Equation.3">
                  <p:embed/>
                </p:oleObj>
              </mc:Choice>
              <mc:Fallback>
                <p:oleObj name="公式" r:id="rId13" imgW="126780" imgH="164814" progId="Equation.3">
                  <p:embed/>
                  <p:pic>
                    <p:nvPicPr>
                      <p:cNvPr id="1269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4288" y="1269434"/>
                        <a:ext cx="266007" cy="332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r>
              <a:rPr lang="zh-CN" altLang="en-US" dirty="0"/>
              <a:t>  设有离散无记忆信源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码符号集</a:t>
            </a:r>
            <a:r>
              <a:rPr lang="en-US" altLang="zh-CN" dirty="0"/>
              <a:t>                   </a:t>
            </a:r>
            <a:r>
              <a:rPr lang="zh-CN" altLang="en-US" dirty="0"/>
              <a:t>，现对该信源</a:t>
            </a:r>
            <a:r>
              <a:rPr lang="en-US" altLang="zh-CN" dirty="0"/>
              <a:t>   </a:t>
            </a:r>
            <a:r>
              <a:rPr lang="zh-CN" altLang="en-US" dirty="0"/>
              <a:t>进行三元哈夫曼编码，试求信源熵       ，码平均长度    和编码效率    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524419"/>
              </p:ext>
            </p:extLst>
          </p:nvPr>
        </p:nvGraphicFramePr>
        <p:xfrm>
          <a:off x="5124335" y="171923"/>
          <a:ext cx="5237018" cy="94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公式" r:id="rId3" imgW="2667000" imgH="457200" progId="Equation.3">
                  <p:embed/>
                </p:oleObj>
              </mc:Choice>
              <mc:Fallback>
                <p:oleObj name="公式" r:id="rId3" imgW="2667000" imgH="457200" progId="Equation.3">
                  <p:embed/>
                  <p:pic>
                    <p:nvPicPr>
                      <p:cNvPr id="12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335" y="171923"/>
                        <a:ext cx="5237018" cy="947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86045"/>
              </p:ext>
            </p:extLst>
          </p:nvPr>
        </p:nvGraphicFramePr>
        <p:xfrm>
          <a:off x="3214861" y="1292530"/>
          <a:ext cx="615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公式" r:id="rId5" imgW="380835" imgH="203112" progId="Equation.3">
                  <p:embed/>
                </p:oleObj>
              </mc:Choice>
              <mc:Fallback>
                <p:oleObj name="公式" r:id="rId5" imgW="380835" imgH="203112" progId="Equation.3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61" y="1292530"/>
                        <a:ext cx="6159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97754"/>
              </p:ext>
            </p:extLst>
          </p:nvPr>
        </p:nvGraphicFramePr>
        <p:xfrm>
          <a:off x="5101648" y="1267045"/>
          <a:ext cx="2492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公式" r:id="rId7" imgW="139639" imgH="203112" progId="Equation.3">
                  <p:embed/>
                </p:oleObj>
              </mc:Choice>
              <mc:Fallback>
                <p:oleObj name="公式" r:id="rId7" imgW="139639" imgH="203112" progId="Equation.3">
                  <p:embed/>
                  <p:pic>
                    <p:nvPicPr>
                      <p:cNvPr id="128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648" y="1267045"/>
                        <a:ext cx="249237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35967"/>
              </p:ext>
            </p:extLst>
          </p:nvPr>
        </p:nvGraphicFramePr>
        <p:xfrm>
          <a:off x="6572164" y="1276599"/>
          <a:ext cx="2651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9" imgW="126780" imgH="164814" progId="Equation.3">
                  <p:embed/>
                </p:oleObj>
              </mc:Choice>
              <mc:Fallback>
                <p:oleObj name="公式" r:id="rId9" imgW="126780" imgH="164814" progId="Equation.3">
                  <p:embed/>
                  <p:pic>
                    <p:nvPicPr>
                      <p:cNvPr id="1280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164" y="1276599"/>
                        <a:ext cx="26511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5.10</a:t>
            </a:r>
            <a:r>
              <a:rPr lang="zh-CN" altLang="en-US" dirty="0"/>
              <a:t>  设有离散无记忆信源，其概率空间为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进行费诺编码，并求其信源熵       ，码平均长度     和编码效率   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32013"/>
              </p:ext>
            </p:extLst>
          </p:nvPr>
        </p:nvGraphicFramePr>
        <p:xfrm>
          <a:off x="3436966" y="171923"/>
          <a:ext cx="4887884" cy="76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公式" r:id="rId3" imgW="3022600" imgH="457200" progId="Equation.3">
                  <p:embed/>
                </p:oleObj>
              </mc:Choice>
              <mc:Fallback>
                <p:oleObj name="公式" r:id="rId3" imgW="3022600" imgH="457200" progId="Equation.3">
                  <p:embed/>
                  <p:pic>
                    <p:nvPicPr>
                      <p:cNvPr id="129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66" y="171923"/>
                        <a:ext cx="4887884" cy="764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05550"/>
              </p:ext>
            </p:extLst>
          </p:nvPr>
        </p:nvGraphicFramePr>
        <p:xfrm>
          <a:off x="2187431" y="919924"/>
          <a:ext cx="615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5" imgW="380835" imgH="203112" progId="Equation.3">
                  <p:embed/>
                </p:oleObj>
              </mc:Choice>
              <mc:Fallback>
                <p:oleObj name="公式" r:id="rId5" imgW="380835" imgH="203112" progId="Equation.3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431" y="919924"/>
                        <a:ext cx="6159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12194"/>
              </p:ext>
            </p:extLst>
          </p:nvPr>
        </p:nvGraphicFramePr>
        <p:xfrm>
          <a:off x="2197908" y="1999568"/>
          <a:ext cx="432262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7" imgW="279279" imgH="203112" progId="Equation.3">
                  <p:embed/>
                </p:oleObj>
              </mc:Choice>
              <mc:Fallback>
                <p:oleObj name="公式" r:id="rId7" imgW="279279" imgH="203112" progId="Equation.3">
                  <p:embed/>
                  <p:pic>
                    <p:nvPicPr>
                      <p:cNvPr id="12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908" y="1999568"/>
                        <a:ext cx="432262" cy="332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5.17  </a:t>
            </a:r>
            <a:r>
              <a:rPr lang="zh-CN" altLang="en-US" dirty="0"/>
              <a:t>设有离散无记忆信源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求该信源符号熵    </a:t>
            </a:r>
            <a:r>
              <a:rPr lang="en-US" altLang="zh-CN" dirty="0"/>
              <a:t>   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用霍夫曼编码编成二元变长码，计算其编码效率；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用霍夫曼编码编成三元变长码，计算其编码效率；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当译码错误小于 </a:t>
            </a:r>
            <a:r>
              <a:rPr lang="en-US" altLang="zh-CN" dirty="0"/>
              <a:t>     </a:t>
            </a:r>
            <a:r>
              <a:rPr lang="zh-CN" altLang="en-US" dirty="0"/>
              <a:t>的定长二元码要达到 </a:t>
            </a:r>
            <a:r>
              <a:rPr lang="en-US" altLang="zh-CN" dirty="0"/>
              <a:t>(2) </a:t>
            </a:r>
            <a:r>
              <a:rPr lang="zh-CN" altLang="en-US" dirty="0"/>
              <a:t>霍夫曼码效率时，估计要多少个信源符号一起编才能办到。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8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31619"/>
              </p:ext>
            </p:extLst>
          </p:nvPr>
        </p:nvGraphicFramePr>
        <p:xfrm>
          <a:off x="2244744" y="213625"/>
          <a:ext cx="266007" cy="24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3" imgW="177492" imgH="164814" progId="Equation.3">
                  <p:embed/>
                </p:oleObj>
              </mc:Choice>
              <mc:Fallback>
                <p:oleObj name="公式" r:id="rId3" imgW="177492" imgH="164814" progId="Equation.3">
                  <p:embed/>
                  <p:pic>
                    <p:nvPicPr>
                      <p:cNvPr id="130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44" y="213625"/>
                        <a:ext cx="266007" cy="249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87211"/>
              </p:ext>
            </p:extLst>
          </p:nvPr>
        </p:nvGraphicFramePr>
        <p:xfrm>
          <a:off x="10476808" y="136734"/>
          <a:ext cx="831272" cy="3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5" imgW="431613" imgH="203112" progId="Equation.3">
                  <p:embed/>
                </p:oleObj>
              </mc:Choice>
              <mc:Fallback>
                <p:oleObj name="公式" r:id="rId5" imgW="431613" imgH="203112" progId="Equation.3">
                  <p:embed/>
                  <p:pic>
                    <p:nvPicPr>
                      <p:cNvPr id="130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6808" y="136734"/>
                        <a:ext cx="831272" cy="34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01312"/>
              </p:ext>
            </p:extLst>
          </p:nvPr>
        </p:nvGraphicFramePr>
        <p:xfrm>
          <a:off x="235065" y="485868"/>
          <a:ext cx="964276" cy="34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7" imgW="647419" imgH="203112" progId="Equation.3">
                  <p:embed/>
                </p:oleObj>
              </mc:Choice>
              <mc:Fallback>
                <p:oleObj name="公式" r:id="rId7" imgW="647419" imgH="203112" progId="Equation.3">
                  <p:embed/>
                  <p:pic>
                    <p:nvPicPr>
                      <p:cNvPr id="130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65" y="485868"/>
                        <a:ext cx="964276" cy="34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25857"/>
              </p:ext>
            </p:extLst>
          </p:nvPr>
        </p:nvGraphicFramePr>
        <p:xfrm>
          <a:off x="1333269" y="519119"/>
          <a:ext cx="249382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9" imgW="88707" imgH="164742" progId="Equation.3">
                  <p:embed/>
                </p:oleObj>
              </mc:Choice>
              <mc:Fallback>
                <p:oleObj name="公式" r:id="rId9" imgW="88707" imgH="164742" progId="Equation.3">
                  <p:embed/>
                  <p:pic>
                    <p:nvPicPr>
                      <p:cNvPr id="130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269" y="519119"/>
                        <a:ext cx="249382" cy="3325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5.19  </a:t>
            </a:r>
            <a:r>
              <a:rPr lang="zh-CN" altLang="en-US" dirty="0"/>
              <a:t>若某一信源有</a:t>
            </a:r>
            <a:r>
              <a:rPr lang="en-US" altLang="zh-CN" dirty="0"/>
              <a:t>   </a:t>
            </a:r>
            <a:r>
              <a:rPr lang="zh-CN" altLang="en-US" dirty="0"/>
              <a:t>个符号，并且每个符号均已等概率出现，对此信源用最佳霍夫曼二元编码，问当</a:t>
            </a:r>
            <a:r>
              <a:rPr lang="en-US" altLang="zh-CN" dirty="0"/>
              <a:t>            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（</a:t>
            </a:r>
            <a:r>
              <a:rPr lang="en-US" altLang="zh-CN" dirty="0"/>
              <a:t>  </a:t>
            </a:r>
            <a:r>
              <a:rPr lang="zh-CN" altLang="en-US" dirty="0"/>
              <a:t>为正整数）时，每个码字的长度等于多少？平均码长是多少？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179888" y="1538288"/>
            <a:ext cx="4156075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愿以此功德，庄严佛净土。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上报四重恩，下济三途苦。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若有见闻者，悉发菩提心。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尽此一报身，同生极乐国。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Pages>0</Pages>
  <Words>466</Words>
  <Characters>0</Characters>
  <Application>Microsoft Office PowerPoint</Application>
  <DocSecurity>0</DocSecurity>
  <PresentationFormat>宽屏</PresentationFormat>
  <Lines>0</Lines>
  <Paragraphs>91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王顶</cp:lastModifiedBy>
  <cp:revision>819</cp:revision>
  <dcterms:created xsi:type="dcterms:W3CDTF">2014-03-17T12:23:00Z</dcterms:created>
  <dcterms:modified xsi:type="dcterms:W3CDTF">2017-04-04T00:01:31Z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