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9" r:id="rId4"/>
    <p:sldId id="266" r:id="rId5"/>
    <p:sldId id="303" r:id="rId6"/>
    <p:sldId id="295" r:id="rId7"/>
    <p:sldId id="270" r:id="rId8"/>
    <p:sldId id="268" r:id="rId9"/>
    <p:sldId id="296" r:id="rId10"/>
    <p:sldId id="294" r:id="rId11"/>
    <p:sldId id="297" r:id="rId12"/>
    <p:sldId id="298" r:id="rId13"/>
    <p:sldId id="299" r:id="rId14"/>
    <p:sldId id="300" r:id="rId15"/>
    <p:sldId id="302" r:id="rId16"/>
    <p:sldId id="301" r:id="rId17"/>
    <p:sldId id="304" r:id="rId18"/>
    <p:sldId id="305" r:id="rId19"/>
    <p:sldId id="257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9">
          <p15:clr>
            <a:srgbClr val="A4A3A4"/>
          </p15:clr>
        </p15:guide>
        <p15:guide id="2" pos="10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FF"/>
    <a:srgbClr val="1D8DE5"/>
    <a:srgbClr val="39373A"/>
    <a:srgbClr val="660066"/>
    <a:srgbClr val="1A700E"/>
    <a:srgbClr val="0B9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4" autoAdjust="0"/>
  </p:normalViewPr>
  <p:slideViewPr>
    <p:cSldViewPr snapToGrid="0">
      <p:cViewPr varScale="1">
        <p:scale>
          <a:sx n="81" d="100"/>
          <a:sy n="81" d="100"/>
        </p:scale>
        <p:origin x="312" y="78"/>
      </p:cViewPr>
      <p:guideLst>
        <p:guide orient="horz" pos="281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572" y="-54"/>
      </p:cViewPr>
      <p:guideLst/>
    </p:cSldViewPr>
  </p:notes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4719EF-CCCC-4F81-BE99-9E3D06E56E23}" type="datetimeFigureOut">
              <a:rPr lang="zh-CN" altLang="en-US"/>
              <a:pPr>
                <a:defRPr/>
              </a:pPr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1707ED-B6FC-407C-815C-02B6AF042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8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707ED-B6FC-407C-815C-02B6AF042D0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2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0" y="373063"/>
            <a:ext cx="12192000" cy="539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六边形 9"/>
          <p:cNvSpPr>
            <a:spLocks noChangeArrowheads="1"/>
          </p:cNvSpPr>
          <p:nvPr/>
        </p:nvSpPr>
        <p:spPr bwMode="auto">
          <a:xfrm>
            <a:off x="495300" y="219075"/>
            <a:ext cx="996950" cy="858838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9900F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b="1" i="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345440" y="2231390"/>
            <a:ext cx="116052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在线思维导图进阶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8274050" y="5527675"/>
            <a:ext cx="3676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：王顶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 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301862163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wangding@chmiot.net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拆图大法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109663"/>
            <a:ext cx="11222037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24699" y="2743200"/>
            <a:ext cx="4676775" cy="2862322"/>
          </a:xfrm>
          <a:prstGeom prst="rect">
            <a:avLst/>
          </a:prstGeom>
          <a:solidFill>
            <a:schemeClr val="bg1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50" y="3409950"/>
            <a:ext cx="1619251" cy="175432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贴图大法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46" name="Picture 2" descr="http://image32.360doc.com/DownloadImg/2011/07/2412/14638286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387" y="1151806"/>
            <a:ext cx="8124825" cy="55144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导入导出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tools 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913" y="1236279"/>
            <a:ext cx="9901238" cy="5226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深度格式化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098" name="Picture 2" descr="http://www.36dsj.com/wp-content/uploads/2015/09/1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2063750"/>
            <a:ext cx="9134475" cy="3467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MarkDown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4" name="Picture 2" descr="http://php-z.b0.upaiyun.com/portal/201603/10/105818ppv7ye77cj3qcyeu.jpg"/>
          <p:cNvPicPr>
            <a:picLocks noChangeAspect="1" noChangeArrowheads="1"/>
          </p:cNvPicPr>
          <p:nvPr/>
        </p:nvPicPr>
        <p:blipFill>
          <a:blip r:embed="rId2" cstate="print"/>
          <a:srcRect l="3090" b="8240"/>
          <a:stretch>
            <a:fillRect/>
          </a:stretch>
        </p:blipFill>
        <p:spPr bwMode="auto">
          <a:xfrm>
            <a:off x="0" y="2615406"/>
            <a:ext cx="7169150" cy="4242594"/>
          </a:xfrm>
          <a:prstGeom prst="rect">
            <a:avLst/>
          </a:prstGeom>
          <a:noFill/>
        </p:spPr>
      </p:pic>
      <p:pic>
        <p:nvPicPr>
          <p:cNvPr id="3076" name="Picture 4" descr="http://s4.sinaimg.cn/middle/65212975tc7f0d8d01a43&amp;6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538" y="1047751"/>
            <a:ext cx="5296112" cy="2520950"/>
          </a:xfrm>
          <a:prstGeom prst="rect">
            <a:avLst/>
          </a:prstGeom>
          <a:noFill/>
        </p:spPr>
      </p:pic>
      <p:sp>
        <p:nvSpPr>
          <p:cNvPr id="7" name="上弧形箭头 6"/>
          <p:cNvSpPr/>
          <p:nvPr/>
        </p:nvSpPr>
        <p:spPr bwMode="auto">
          <a:xfrm>
            <a:off x="2562225" y="2197100"/>
            <a:ext cx="1847850" cy="7620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下弧形箭头 5"/>
          <p:cNvSpPr/>
          <p:nvPr/>
        </p:nvSpPr>
        <p:spPr bwMode="auto">
          <a:xfrm rot="19860255">
            <a:off x="6767249" y="4087575"/>
            <a:ext cx="3213987" cy="131330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7200" y="4475163"/>
            <a:ext cx="8848725" cy="1025525"/>
          </a:xfrm>
          <a:prstGeom prst="round2DiagRect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7200" y="317023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473140" y="2049463"/>
            <a:ext cx="187325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课程缘起</a:t>
            </a:r>
          </a:p>
        </p:txBody>
      </p:sp>
      <p:sp>
        <p:nvSpPr>
          <p:cNvPr id="4" name="文本框 33"/>
          <p:cNvSpPr txBox="1">
            <a:spLocks noChangeArrowheads="1"/>
          </p:cNvSpPr>
          <p:nvPr/>
        </p:nvSpPr>
        <p:spPr bwMode="auto">
          <a:xfrm>
            <a:off x="4619418" y="3382674"/>
            <a:ext cx="3580694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进阶功能</a:t>
            </a: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265053" y="4692650"/>
            <a:ext cx="428942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脑图原理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394970"/>
            <a:ext cx="5113337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脑图原理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21100" y="2672774"/>
            <a:ext cx="4689391" cy="438150"/>
            <a:chOff x="3017695" y="1644650"/>
            <a:chExt cx="7537593" cy="438150"/>
          </a:xfrm>
        </p:grpSpPr>
        <p:sp>
          <p:nvSpPr>
            <p:cNvPr id="4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提纲挈领，纲举目张</a:t>
              </a:r>
              <a:endPara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3721100" y="1753488"/>
            <a:ext cx="4689390" cy="438150"/>
            <a:chOff x="3017695" y="1644650"/>
            <a:chExt cx="7537593" cy="438150"/>
          </a:xfrm>
        </p:grpSpPr>
        <p:sp>
          <p:nvSpPr>
            <p:cNvPr id="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多叉树形结构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3721119" y="3557087"/>
            <a:ext cx="4698896" cy="438150"/>
            <a:chOff x="3017695" y="1644650"/>
            <a:chExt cx="7537593" cy="438150"/>
          </a:xfrm>
        </p:grpSpPr>
        <p:sp>
          <p:nvSpPr>
            <p:cNvPr id="1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关系越强信息越少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组合 2"/>
          <p:cNvGrpSpPr/>
          <p:nvPr/>
        </p:nvGrpSpPr>
        <p:grpSpPr>
          <a:xfrm>
            <a:off x="5079999" y="4511346"/>
            <a:ext cx="3340016" cy="438150"/>
            <a:chOff x="3017695" y="1644650"/>
            <a:chExt cx="7537593" cy="438150"/>
          </a:xfrm>
        </p:grpSpPr>
        <p:sp>
          <p:nvSpPr>
            <p:cNvPr id="1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二元关系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5"/>
          <p:cNvGrpSpPr/>
          <p:nvPr/>
        </p:nvGrpSpPr>
        <p:grpSpPr>
          <a:xfrm>
            <a:off x="5041899" y="5436853"/>
            <a:ext cx="3368591" cy="438150"/>
            <a:chOff x="3017695" y="1644650"/>
            <a:chExt cx="7537593" cy="438150"/>
          </a:xfrm>
        </p:grpSpPr>
        <p:sp>
          <p:nvSpPr>
            <p:cNvPr id="1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关系代数</a:t>
              </a:r>
              <a:endPara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圆角右箭头 17"/>
          <p:cNvSpPr/>
          <p:nvPr/>
        </p:nvSpPr>
        <p:spPr bwMode="auto">
          <a:xfrm rot="10800000" flipH="1">
            <a:off x="3860800" y="4203700"/>
            <a:ext cx="1104900" cy="1636330"/>
          </a:xfrm>
          <a:prstGeom prst="bentArrow">
            <a:avLst>
              <a:gd name="adj1" fmla="val 14412"/>
              <a:gd name="adj2" fmla="val 15588"/>
              <a:gd name="adj3" fmla="val 25000"/>
              <a:gd name="adj4" fmla="val 43750"/>
            </a:avLst>
          </a:prstGeom>
          <a:solidFill>
            <a:srgbClr val="1D8DE5"/>
          </a:solidFill>
          <a:ln w="9525" cap="flat" cmpd="sng" algn="ctr">
            <a:solidFill>
              <a:srgbClr val="1D8DE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圆角右箭头 33"/>
          <p:cNvSpPr/>
          <p:nvPr/>
        </p:nvSpPr>
        <p:spPr bwMode="auto">
          <a:xfrm rot="10800000" flipH="1">
            <a:off x="3860800" y="4170363"/>
            <a:ext cx="1104900" cy="655637"/>
          </a:xfrm>
          <a:prstGeom prst="bentArrow">
            <a:avLst>
              <a:gd name="adj1" fmla="val 26327"/>
              <a:gd name="adj2" fmla="val 21399"/>
              <a:gd name="adj3" fmla="val 25000"/>
              <a:gd name="adj4" fmla="val 43750"/>
            </a:avLst>
          </a:prstGeom>
          <a:solidFill>
            <a:srgbClr val="1D8DE5"/>
          </a:solidFill>
          <a:ln w="9525" cap="flat" cmpd="sng" algn="ctr">
            <a:solidFill>
              <a:srgbClr val="1D8DE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en-US" sz="2400" b="1" i="1" dirty="0" smtClean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回顾</a:t>
            </a:r>
            <a:r>
              <a:rPr lang="zh-CN" altLang="zh-CN" sz="2400" b="1" i="1" dirty="0" smtClean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  </a:t>
            </a:r>
            <a:endParaRPr lang="zh-CN" altLang="zh-CN" sz="2400" b="1" i="1" dirty="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en-US" altLang="zh-CN" sz="1600" b="1" i="1" smtClean="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REVIEW</a:t>
            </a:r>
            <a:r>
              <a:rPr lang="zh-CN" altLang="zh-CN" sz="1600" b="1" i="1" smtClean="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zh-CN" b="1" i="1" dirty="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473140" y="2049463"/>
            <a:ext cx="187325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课程缘起</a:t>
            </a: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619418" y="3382674"/>
            <a:ext cx="3580694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进阶功能</a:t>
            </a: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265053" y="4692650"/>
            <a:ext cx="428942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脑图原理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作业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1" name="图片 20" descr="2016_09_09_12581681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0" y="1309175"/>
            <a:ext cx="4762500" cy="47625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690254" y="6169333"/>
            <a:ext cx="8811491" cy="680176"/>
            <a:chOff x="3017695" y="1644650"/>
            <a:chExt cx="7537593" cy="680176"/>
          </a:xfrm>
        </p:grpSpPr>
        <p:sp>
          <p:nvSpPr>
            <p:cNvPr id="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https://github.com/wangding/courses/blob/master/mindmap/assignment.md</a:t>
              </a:r>
              <a:endPara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4167188" y="1538288"/>
            <a:ext cx="4156075" cy="293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愿以此功德，庄严佛净土。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上报四重恩，下济三途苦。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若有见闻者，悉发菩提心。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尽此一报身，同生极乐国。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473140" y="2049463"/>
            <a:ext cx="187325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课程缘起</a:t>
            </a: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619418" y="3382674"/>
            <a:ext cx="3580694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进阶功能</a:t>
            </a: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265053" y="4692650"/>
            <a:ext cx="428942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脑图原理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473140" y="2049463"/>
            <a:ext cx="187325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课程缘起</a:t>
            </a:r>
          </a:p>
        </p:txBody>
      </p:sp>
      <p:sp>
        <p:nvSpPr>
          <p:cNvPr id="4" name="文本框 33"/>
          <p:cNvSpPr txBox="1">
            <a:spLocks noChangeArrowheads="1"/>
          </p:cNvSpPr>
          <p:nvPr/>
        </p:nvSpPr>
        <p:spPr bwMode="auto">
          <a:xfrm>
            <a:off x="4619418" y="3382674"/>
            <a:ext cx="3580694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进阶功能</a:t>
            </a: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265053" y="4692650"/>
            <a:ext cx="428942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脑图原理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6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背景前提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75" y="6350"/>
            <a:ext cx="12195175" cy="672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5740400" y="5949224"/>
            <a:ext cx="6210300" cy="680176"/>
            <a:chOff x="3017695" y="1644650"/>
            <a:chExt cx="7537593" cy="680176"/>
          </a:xfrm>
        </p:grpSpPr>
        <p:sp>
          <p:nvSpPr>
            <p:cNvPr id="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http://edu.51cto.com/course/course_id-6453.html</a:t>
              </a:r>
              <a:endPara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 bwMode="auto">
          <a:xfrm>
            <a:off x="5486400" y="3136900"/>
            <a:ext cx="25908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44183"/>
            <a:ext cx="5113337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课程缘起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49949" y="1696948"/>
            <a:ext cx="4689391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任何时间地点设备</a:t>
              </a: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2293620" y="1696720"/>
            <a:ext cx="1673225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背景前提</a:t>
            </a:r>
          </a:p>
        </p:txBody>
      </p:sp>
      <p:sp>
        <p:nvSpPr>
          <p:cNvPr id="13" name="圆角矩形 117"/>
          <p:cNvSpPr>
            <a:spLocks noChangeArrowheads="1"/>
          </p:cNvSpPr>
          <p:nvPr/>
        </p:nvSpPr>
        <p:spPr bwMode="auto">
          <a:xfrm>
            <a:off x="2293620" y="3535045"/>
            <a:ext cx="1673225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各种理由</a:t>
            </a:r>
          </a:p>
        </p:txBody>
      </p:sp>
      <p:grpSp>
        <p:nvGrpSpPr>
          <p:cNvPr id="3" name="组合 15"/>
          <p:cNvGrpSpPr/>
          <p:nvPr/>
        </p:nvGrpSpPr>
        <p:grpSpPr>
          <a:xfrm>
            <a:off x="4649950" y="2620668"/>
            <a:ext cx="4689390" cy="438150"/>
            <a:chOff x="3017695" y="1644650"/>
            <a:chExt cx="7537593" cy="438150"/>
          </a:xfrm>
        </p:grpSpPr>
        <p:sp>
          <p:nvSpPr>
            <p:cNvPr id="1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便于共享与协作</a:t>
              </a: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4640443" y="3544387"/>
            <a:ext cx="4698896" cy="438150"/>
            <a:chOff x="3017695" y="1644650"/>
            <a:chExt cx="7537593" cy="438150"/>
          </a:xfrm>
        </p:grpSpPr>
        <p:sp>
          <p:nvSpPr>
            <p:cNvPr id="2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免费且无需安装</a:t>
              </a:r>
            </a:p>
          </p:txBody>
        </p:sp>
      </p:grpSp>
      <p:sp>
        <p:nvSpPr>
          <p:cNvPr id="14" name="圆角矩形 117"/>
          <p:cNvSpPr>
            <a:spLocks noChangeArrowheads="1"/>
          </p:cNvSpPr>
          <p:nvPr/>
        </p:nvSpPr>
        <p:spPr bwMode="auto">
          <a:xfrm>
            <a:off x="2293620" y="5258435"/>
            <a:ext cx="1692275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内容安排</a:t>
            </a:r>
          </a:p>
        </p:txBody>
      </p:sp>
      <p:grpSp>
        <p:nvGrpSpPr>
          <p:cNvPr id="9" name="组合 2"/>
          <p:cNvGrpSpPr/>
          <p:nvPr/>
        </p:nvGrpSpPr>
        <p:grpSpPr>
          <a:xfrm>
            <a:off x="4649949" y="4451578"/>
            <a:ext cx="4689391" cy="438150"/>
            <a:chOff x="3017695" y="1644650"/>
            <a:chExt cx="7537593" cy="438150"/>
          </a:xfrm>
        </p:grpSpPr>
        <p:sp>
          <p:nvSpPr>
            <p:cNvPr id="4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升级透明无需干涉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5"/>
          <p:cNvGrpSpPr/>
          <p:nvPr/>
        </p:nvGrpSpPr>
        <p:grpSpPr>
          <a:xfrm>
            <a:off x="4640424" y="5263108"/>
            <a:ext cx="4689391" cy="438150"/>
            <a:chOff x="3017695" y="1644650"/>
            <a:chExt cx="7537593" cy="438150"/>
          </a:xfrm>
        </p:grpSpPr>
        <p:sp>
          <p:nvSpPr>
            <p:cNvPr id="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价格策略灵活多样</a:t>
              </a:r>
            </a:p>
          </p:txBody>
        </p:sp>
      </p:grpSp>
      <p:sp>
        <p:nvSpPr>
          <p:cNvPr id="49" name="左大括号 48"/>
          <p:cNvSpPr/>
          <p:nvPr/>
        </p:nvSpPr>
        <p:spPr bwMode="auto">
          <a:xfrm>
            <a:off x="4219575" y="1837055"/>
            <a:ext cx="285750" cy="3661410"/>
          </a:xfrm>
          <a:prstGeom prst="leftBrace">
            <a:avLst>
              <a:gd name="adj1" fmla="val 8333"/>
              <a:gd name="adj2" fmla="val 52685"/>
            </a:avLst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6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内容安排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对角圆角矩形 2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5473140" y="2049463"/>
            <a:ext cx="187325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课程缘起</a:t>
            </a:r>
          </a:p>
        </p:txBody>
      </p:sp>
      <p:sp>
        <p:nvSpPr>
          <p:cNvPr id="26" name="对角圆角矩形 25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文本框 33"/>
          <p:cNvSpPr txBox="1">
            <a:spLocks noChangeArrowheads="1"/>
          </p:cNvSpPr>
          <p:nvPr/>
        </p:nvSpPr>
        <p:spPr bwMode="auto">
          <a:xfrm>
            <a:off x="4619418" y="3382674"/>
            <a:ext cx="3580694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进阶功能</a:t>
            </a:r>
          </a:p>
        </p:txBody>
      </p:sp>
      <p:sp>
        <p:nvSpPr>
          <p:cNvPr id="28" name="对角圆角矩形 27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文本框 35"/>
          <p:cNvSpPr txBox="1">
            <a:spLocks noChangeArrowheads="1"/>
          </p:cNvSpPr>
          <p:nvPr/>
        </p:nvSpPr>
        <p:spPr bwMode="auto">
          <a:xfrm>
            <a:off x="4265053" y="4692650"/>
            <a:ext cx="428942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脑图原理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473140" y="2049463"/>
            <a:ext cx="187325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课程缘起</a:t>
            </a:r>
          </a:p>
        </p:txBody>
      </p:sp>
      <p:sp>
        <p:nvSpPr>
          <p:cNvPr id="4" name="文本框 33"/>
          <p:cNvSpPr txBox="1">
            <a:spLocks noChangeArrowheads="1"/>
          </p:cNvSpPr>
          <p:nvPr/>
        </p:nvSpPr>
        <p:spPr bwMode="auto">
          <a:xfrm>
            <a:off x="4619418" y="3382674"/>
            <a:ext cx="3580694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进阶功能</a:t>
            </a: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265053" y="4692650"/>
            <a:ext cx="428942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脑图原理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394970"/>
            <a:ext cx="5113337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36854" y="1560247"/>
            <a:ext cx="2389683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MarkDown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36854" y="2256229"/>
            <a:ext cx="2389683" cy="438150"/>
            <a:chOff x="3017695" y="1644650"/>
            <a:chExt cx="7537593" cy="438150"/>
          </a:xfrm>
        </p:grpSpPr>
        <p:sp>
          <p:nvSpPr>
            <p:cNvPr id="1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深度格式化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45954" y="2966181"/>
            <a:ext cx="2389683" cy="438150"/>
            <a:chOff x="3017695" y="1644650"/>
            <a:chExt cx="7537593" cy="438150"/>
          </a:xfrm>
        </p:grpSpPr>
        <p:sp>
          <p:nvSpPr>
            <p:cNvPr id="2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导出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45954" y="3662163"/>
            <a:ext cx="2389683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贴图大法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3289" y="4380913"/>
            <a:ext cx="2389683" cy="438150"/>
            <a:chOff x="3017695" y="1644650"/>
            <a:chExt cx="7537593" cy="438150"/>
          </a:xfrm>
        </p:grpSpPr>
        <p:sp>
          <p:nvSpPr>
            <p:cNvPr id="2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5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拆图大法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03289" y="5110741"/>
            <a:ext cx="2389683" cy="438150"/>
            <a:chOff x="3017695" y="1644650"/>
            <a:chExt cx="7537593" cy="438150"/>
          </a:xfrm>
        </p:grpSpPr>
        <p:sp>
          <p:nvSpPr>
            <p:cNvPr id="2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脑图改版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图改版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170" name="Picture 2" descr="http://img.pconline.com.cn/images/upload/upc/tx/photoblog/1404/18/c3/33305222_33305222_1397821966850_m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7" y="1165549"/>
            <a:ext cx="7578725" cy="50145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216</Words>
  <Application>Microsoft Office PowerPoint</Application>
  <PresentationFormat>宽屏</PresentationFormat>
  <Paragraphs>82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等线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PC</cp:lastModifiedBy>
  <cp:revision>707</cp:revision>
  <dcterms:created xsi:type="dcterms:W3CDTF">2014-03-17T12:23:00Z</dcterms:created>
  <dcterms:modified xsi:type="dcterms:W3CDTF">2016-09-12T02:43:02Z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