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6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257" r:id="rId1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D5DFF"/>
    <a:srgbClr val="42FD2C"/>
    <a:srgbClr val="6055C3"/>
    <a:srgbClr val="4B5AB5"/>
    <a:srgbClr val="FF9100"/>
    <a:srgbClr val="0B9D0E"/>
    <a:srgbClr val="1D8DE5"/>
    <a:srgbClr val="39373A"/>
    <a:srgbClr val="1A7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1267" autoAdjust="0"/>
  </p:normalViewPr>
  <p:slideViewPr>
    <p:cSldViewPr snapToGrid="0">
      <p:cViewPr>
        <p:scale>
          <a:sx n="75" d="100"/>
          <a:sy n="75" d="100"/>
        </p:scale>
        <p:origin x="1824" y="6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006"/>
    </p:cViewPr>
  </p:sorterViewPr>
  <p:notesViewPr>
    <p:cSldViewPr snapToGrid="0">
      <p:cViewPr>
        <p:scale>
          <a:sx n="125" d="100"/>
          <a:sy n="125" d="100"/>
        </p:scale>
        <p:origin x="2928" y="-1110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E1C8848-441A-4243-985D-B525999B8196}" type="datetimeFigureOut">
              <a:rPr lang="zh-CN" altLang="en-US"/>
              <a:pPr>
                <a:defRPr/>
              </a:pPr>
              <a:t>2017/3/26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054674E-19D4-44D1-A576-4F031BDE91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89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38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174" y="171923"/>
            <a:ext cx="11817485" cy="6540162"/>
          </a:xfrm>
          <a:prstGeom prst="rect">
            <a:avLst/>
          </a:prstGeom>
          <a:ln w="3175">
            <a:noFill/>
          </a:ln>
        </p:spPr>
        <p:txBody>
          <a:bodyPr/>
          <a:lstStyle>
            <a:lvl1pPr marL="0" indent="0">
              <a:buNone/>
              <a:tabLst>
                <a:tab pos="6457950" algn="l"/>
              </a:tabLst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-850900" y="1403823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-850900" y="2070100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850900" y="2736377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850900" y="3402654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-850900" y="4068931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-850900" y="4735208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-850900" y="5401485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850900" y="6067762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-850900" y="70273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-850900" y="736550"/>
            <a:ext cx="14084300" cy="666277"/>
          </a:xfrm>
          <a:prstGeom prst="rect">
            <a:avLst/>
          </a:prstGeom>
          <a:noFill/>
          <a:ln w="3175" cap="flat" cmpd="sng" algn="ctr">
            <a:solidFill>
              <a:srgbClr val="92D050"/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31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3460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67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流程图: 文档 8"/>
          <p:cNvSpPr>
            <a:spLocks noChangeArrowheads="1"/>
          </p:cNvSpPr>
          <p:nvPr/>
        </p:nvSpPr>
        <p:spPr bwMode="auto">
          <a:xfrm>
            <a:off x="0" y="0"/>
            <a:ext cx="12192000" cy="5851525"/>
          </a:xfrm>
          <a:prstGeom prst="flowChartDocumen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TextBox 2"/>
          <p:cNvSpPr>
            <a:spLocks noChangeArrowheads="1"/>
          </p:cNvSpPr>
          <p:nvPr/>
        </p:nvSpPr>
        <p:spPr bwMode="auto">
          <a:xfrm>
            <a:off x="687388" y="1527267"/>
            <a:ext cx="1090453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《</a:t>
            </a: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信息科学基础</a:t>
            </a:r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》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2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2" charset="-122"/>
              </a:rPr>
              <a:t>习题讲解</a:t>
            </a:r>
          </a:p>
        </p:txBody>
      </p:sp>
    </p:spTree>
  </p:cSld>
  <p:clrMapOvr>
    <a:masterClrMapping/>
  </p:clrMapOvr>
  <p:transition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流程图: 文档 8"/>
          <p:cNvSpPr>
            <a:spLocks noChangeArrowheads="1"/>
          </p:cNvSpPr>
          <p:nvPr/>
        </p:nvSpPr>
        <p:spPr bwMode="auto">
          <a:xfrm>
            <a:off x="0" y="0"/>
            <a:ext cx="12192000" cy="5851525"/>
          </a:xfrm>
          <a:prstGeom prst="flowChartDocumen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矩形 15"/>
          <p:cNvSpPr>
            <a:spLocks noChangeArrowheads="1"/>
          </p:cNvSpPr>
          <p:nvPr/>
        </p:nvSpPr>
        <p:spPr bwMode="auto">
          <a:xfrm>
            <a:off x="4179888" y="1538288"/>
            <a:ext cx="4156075" cy="293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愿以此功德，庄严佛净土。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上报四重恩，下济三途苦。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若有见闻者，悉发菩提心。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尽此一报身，同生极乐国。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338170"/>
              </p:ext>
            </p:extLst>
          </p:nvPr>
        </p:nvGraphicFramePr>
        <p:xfrm>
          <a:off x="5036609" y="159224"/>
          <a:ext cx="4272492" cy="745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公式" r:id="rId3" imgW="2616200" imgH="457200" progId="Equation.3">
                  <p:embed/>
                </p:oleObj>
              </mc:Choice>
              <mc:Fallback>
                <p:oleObj name="公式" r:id="rId3" imgW="2616200" imgH="457200" progId="Equation.3">
                  <p:embed/>
                  <p:pic>
                    <p:nvPicPr>
                      <p:cNvPr id="1228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6609" y="159224"/>
                        <a:ext cx="4272492" cy="7457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6174" y="171923"/>
            <a:ext cx="11817485" cy="6540162"/>
          </a:xfrm>
        </p:spPr>
        <p:txBody>
          <a:bodyPr/>
          <a:lstStyle/>
          <a:p>
            <a:r>
              <a:rPr lang="en-US" altLang="zh-CN" dirty="0"/>
              <a:t>3.1  </a:t>
            </a:r>
            <a:r>
              <a:rPr lang="zh-CN" altLang="en-US" dirty="0"/>
              <a:t>设有一离散无记忆信源，其概率空间为</a:t>
            </a:r>
          </a:p>
          <a:p>
            <a:endParaRPr lang="zh-CN" altLang="en-US" dirty="0"/>
          </a:p>
          <a:p>
            <a:r>
              <a:rPr lang="zh-CN" altLang="en-US" dirty="0"/>
              <a:t>该信源发出的信息序列为（</a:t>
            </a:r>
            <a:r>
              <a:rPr lang="en-US" altLang="zh-CN" dirty="0"/>
              <a:t>202 120 130 213 001 203 210 110 321 010 021 032 011 223 210</a:t>
            </a:r>
            <a:r>
              <a:rPr lang="zh-CN" altLang="en-US" dirty="0"/>
              <a:t>）。求：</a:t>
            </a:r>
          </a:p>
          <a:p>
            <a:r>
              <a:rPr lang="en-US" altLang="zh-CN" dirty="0"/>
              <a:t>(1) </a:t>
            </a:r>
            <a:r>
              <a:rPr lang="zh-CN" altLang="en-US" dirty="0"/>
              <a:t>此消息的自信息量是多少？</a:t>
            </a:r>
          </a:p>
          <a:p>
            <a:r>
              <a:rPr lang="en-US" altLang="zh-CN" dirty="0"/>
              <a:t>(2) </a:t>
            </a:r>
            <a:r>
              <a:rPr lang="zh-CN" altLang="en-US" dirty="0"/>
              <a:t>此消息中平均每符号携带的信息量是多少？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885748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en-US" dirty="0"/>
              <a:t>某一无记忆信源的符号集为 </a:t>
            </a:r>
            <a:r>
              <a:rPr lang="en-US" altLang="zh-CN" dirty="0"/>
              <a:t>{0, 1}</a:t>
            </a:r>
            <a:r>
              <a:rPr lang="zh-CN" altLang="en-US" dirty="0"/>
              <a:t>，已知信源的概率空间为</a:t>
            </a:r>
          </a:p>
          <a:p>
            <a:r>
              <a:rPr lang="en-US" altLang="zh-CN" dirty="0"/>
              <a:t>(1) </a:t>
            </a:r>
            <a:r>
              <a:rPr lang="zh-CN" altLang="en-US" dirty="0"/>
              <a:t>求信息符号的平均熵；</a:t>
            </a:r>
          </a:p>
          <a:p>
            <a:r>
              <a:rPr lang="en-US" altLang="zh-CN" dirty="0"/>
              <a:t>(2) </a:t>
            </a:r>
            <a:r>
              <a:rPr lang="zh-CN" altLang="en-US" dirty="0"/>
              <a:t>由 </a:t>
            </a:r>
            <a:r>
              <a:rPr lang="en-US" altLang="zh-CN" dirty="0"/>
              <a:t>100 </a:t>
            </a:r>
            <a:r>
              <a:rPr lang="zh-CN" altLang="en-US" dirty="0"/>
              <a:t>个符号构成的序列，求某特定序列（例如： </a:t>
            </a:r>
            <a:r>
              <a:rPr lang="en-US" altLang="zh-CN" dirty="0"/>
              <a:t>m </a:t>
            </a:r>
            <a:r>
              <a:rPr lang="zh-CN" altLang="en-US" dirty="0"/>
              <a:t>个“</a:t>
            </a:r>
            <a:r>
              <a:rPr lang="en-US" altLang="zh-CN" dirty="0"/>
              <a:t>0”</a:t>
            </a:r>
            <a:r>
              <a:rPr lang="zh-CN" altLang="en-US" dirty="0"/>
              <a:t>和（</a:t>
            </a:r>
            <a:r>
              <a:rPr lang="en-US" altLang="zh-CN" dirty="0"/>
              <a:t>100 - m</a:t>
            </a:r>
            <a:r>
              <a:rPr lang="zh-CN" altLang="en-US" dirty="0"/>
              <a:t>）个“</a:t>
            </a:r>
            <a:r>
              <a:rPr lang="en-US" altLang="zh-CN" dirty="0"/>
              <a:t>1”</a:t>
            </a:r>
            <a:r>
              <a:rPr lang="zh-CN" altLang="en-US" dirty="0"/>
              <a:t>）的自信息量表达式；</a:t>
            </a:r>
          </a:p>
          <a:p>
            <a:r>
              <a:rPr lang="en-US" altLang="zh-CN" dirty="0"/>
              <a:t>(3) </a:t>
            </a:r>
            <a:r>
              <a:rPr lang="zh-CN" altLang="en-US" dirty="0"/>
              <a:t>计算 </a:t>
            </a:r>
            <a:r>
              <a:rPr lang="en-US" altLang="zh-CN" dirty="0"/>
              <a:t>(2) </a:t>
            </a:r>
            <a:r>
              <a:rPr lang="zh-CN" altLang="en-US" dirty="0"/>
              <a:t>中序列的熵。</a:t>
            </a:r>
          </a:p>
          <a:p>
            <a:endParaRPr lang="zh-CN" altLang="en-US" dirty="0"/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530271"/>
              </p:ext>
            </p:extLst>
          </p:nvPr>
        </p:nvGraphicFramePr>
        <p:xfrm>
          <a:off x="7088188" y="171923"/>
          <a:ext cx="263366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公式" r:id="rId3" imgW="1612800" imgH="457200" progId="Equation.3">
                  <p:embed/>
                </p:oleObj>
              </mc:Choice>
              <mc:Fallback>
                <p:oleObj name="公式" r:id="rId3" imgW="1612800" imgH="457200" progId="Equation.3">
                  <p:embed/>
                  <p:pic>
                    <p:nvPicPr>
                      <p:cNvPr id="1228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8188" y="171923"/>
                        <a:ext cx="2633662" cy="7461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6280822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581695"/>
              </p:ext>
            </p:extLst>
          </p:nvPr>
        </p:nvGraphicFramePr>
        <p:xfrm>
          <a:off x="2668680" y="629391"/>
          <a:ext cx="6854639" cy="1259173"/>
        </p:xfrm>
        <a:graphic>
          <a:graphicData uri="http://schemas.openxmlformats.org/drawingml/2006/table">
            <a:tbl>
              <a:tblPr/>
              <a:tblGrid>
                <a:gridCol w="1369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4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微软雅黑" pitchFamily="34" charset="-122"/>
                          <a:ea typeface="微软雅黑" pitchFamily="34" charset="-122"/>
                        </a:rPr>
                        <a:t>信源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" pitchFamily="34" charset="-122"/>
                          <a:ea typeface="微软雅黑" pitchFamily="34" charset="-122"/>
                        </a:rPr>
                        <a:t>u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" pitchFamily="34" charset="-122"/>
                          <a:ea typeface="微软雅黑" pitchFamily="34" charset="-122"/>
                        </a:rPr>
                        <a:t>u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" pitchFamily="34" charset="-122"/>
                          <a:ea typeface="微软雅黑" pitchFamily="34" charset="-122"/>
                        </a:rPr>
                        <a:t>u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" pitchFamily="34" charset="-122"/>
                          <a:ea typeface="微软雅黑" pitchFamily="34" charset="-122"/>
                        </a:rPr>
                        <a:t>u</a:t>
                      </a:r>
                      <a:r>
                        <a:rPr lang="en-US" sz="1200" kern="100" dirty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" pitchFamily="34" charset="-122"/>
                          <a:ea typeface="微软雅黑" pitchFamily="34" charset="-122"/>
                        </a:rPr>
                        <a:t>p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" pitchFamily="34" charset="-122"/>
                          <a:ea typeface="微软雅黑" pitchFamily="34" charset="-122"/>
                        </a:rPr>
                        <a:t>1/2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" pitchFamily="34" charset="-122"/>
                          <a:ea typeface="微软雅黑" pitchFamily="34" charset="-122"/>
                        </a:rPr>
                        <a:t>1/4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" pitchFamily="34" charset="-122"/>
                          <a:ea typeface="微软雅黑" pitchFamily="34" charset="-122"/>
                        </a:rPr>
                        <a:t>1/8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软雅黑" pitchFamily="34" charset="-122"/>
                          <a:ea typeface="微软雅黑" pitchFamily="34" charset="-122"/>
                        </a:rPr>
                        <a:t>1/8</a:t>
                      </a:r>
                      <a:endParaRPr lang="zh-CN" sz="2000" kern="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7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微软雅黑" pitchFamily="34" charset="-122"/>
                          <a:ea typeface="微软雅黑" pitchFamily="34" charset="-122"/>
                        </a:rPr>
                        <a:t>代码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" pitchFamily="34" charset="-122"/>
                          <a:ea typeface="微软雅黑" pitchFamily="34" charset="-122"/>
                        </a:rPr>
                        <a:t>110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软雅黑" pitchFamily="34" charset="-122"/>
                          <a:ea typeface="微软雅黑" pitchFamily="34" charset="-122"/>
                        </a:rPr>
                        <a:t>111</a:t>
                      </a:r>
                      <a:endParaRPr lang="zh-CN" sz="20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3.5  </a:t>
            </a:r>
            <a:r>
              <a:rPr lang="zh-CN" altLang="en-US" dirty="0"/>
              <a:t>某信源的消息符号集的概率分布和二进制代码如题表 </a:t>
            </a:r>
            <a:r>
              <a:rPr lang="en-US" altLang="zh-CN" dirty="0"/>
              <a:t>3.2 </a:t>
            </a:r>
            <a:r>
              <a:rPr lang="zh-CN" altLang="en-US" dirty="0"/>
              <a:t>所列。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(1) </a:t>
            </a:r>
            <a:r>
              <a:rPr lang="zh-CN" altLang="en-US" dirty="0"/>
              <a:t>求信息的符号熵；</a:t>
            </a:r>
          </a:p>
          <a:p>
            <a:r>
              <a:rPr lang="en-US" altLang="zh-CN" dirty="0"/>
              <a:t>(2) </a:t>
            </a:r>
            <a:r>
              <a:rPr lang="zh-CN" altLang="en-US" dirty="0"/>
              <a:t>求每个消息符号所需要的平均二进制码的个数或平均码长。进而用这一结果求码序列中的一个二进制码的熵；</a:t>
            </a:r>
          </a:p>
          <a:p>
            <a:r>
              <a:rPr lang="en-US" altLang="zh-CN" dirty="0"/>
              <a:t>(3) </a:t>
            </a:r>
            <a:r>
              <a:rPr lang="zh-CN" altLang="en-US" dirty="0"/>
              <a:t>当消息是由符号序列组成时，各符号之间若相互独立，求其对应的二进制码序列中出现 </a:t>
            </a:r>
            <a:r>
              <a:rPr lang="en-US" altLang="zh-CN" dirty="0"/>
              <a:t>0 </a:t>
            </a:r>
            <a:r>
              <a:rPr lang="zh-CN" altLang="en-US" dirty="0"/>
              <a:t>和 </a:t>
            </a:r>
            <a:r>
              <a:rPr lang="en-US" altLang="zh-CN" dirty="0"/>
              <a:t>1 </a:t>
            </a:r>
            <a:r>
              <a:rPr lang="zh-CN" altLang="en-US" dirty="0"/>
              <a:t>的无条件概率 </a:t>
            </a:r>
            <a:r>
              <a:rPr lang="en-US" altLang="zh-CN" i="1" dirty="0"/>
              <a:t>p</a:t>
            </a:r>
            <a:r>
              <a:rPr lang="en-US" altLang="zh-CN" i="1" baseline="-25000" dirty="0"/>
              <a:t>0</a:t>
            </a:r>
            <a:r>
              <a:rPr lang="zh-CN" altLang="en-US" dirty="0"/>
              <a:t>和 </a:t>
            </a:r>
            <a:r>
              <a:rPr lang="en-US" altLang="zh-CN" i="1" dirty="0"/>
              <a:t>p</a:t>
            </a:r>
            <a:r>
              <a:rPr lang="en-US" altLang="zh-CN" i="1" baseline="-25000" dirty="0"/>
              <a:t>1</a:t>
            </a:r>
            <a:r>
              <a:rPr lang="zh-CN" altLang="en-US" dirty="0"/>
              <a:t>，求相邻码间的条件概率 </a:t>
            </a:r>
            <a:r>
              <a:rPr lang="en-US" altLang="zh-CN" i="1" dirty="0"/>
              <a:t>p(0/1)</a:t>
            </a:r>
            <a:r>
              <a:rPr lang="zh-CN" altLang="en-US" i="1" dirty="0"/>
              <a:t>、</a:t>
            </a:r>
            <a:r>
              <a:rPr lang="en-US" altLang="zh-CN" i="1" dirty="0"/>
              <a:t>p(1/0)</a:t>
            </a:r>
            <a:r>
              <a:rPr lang="zh-CN" altLang="en-US" i="1" dirty="0"/>
              <a:t>、</a:t>
            </a:r>
            <a:r>
              <a:rPr lang="en-US" altLang="zh-CN" i="1" dirty="0"/>
              <a:t>p(1/1)</a:t>
            </a:r>
            <a:r>
              <a:rPr lang="zh-CN" altLang="en-US" i="1" dirty="0"/>
              <a:t>、</a:t>
            </a:r>
            <a:r>
              <a:rPr lang="en-US" altLang="zh-CN" i="1" dirty="0"/>
              <a:t>p(0/0)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001030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3.7  </a:t>
            </a:r>
            <a:r>
              <a:rPr lang="zh-CN" altLang="en-US" dirty="0"/>
              <a:t>设有一个信源，它产生 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en-US" dirty="0"/>
              <a:t>序列的信息。该信源在任意时间而且不论以前发生过什么消息符号，均按</a:t>
            </a:r>
            <a:endParaRPr lang="en-US" altLang="zh-CN" dirty="0"/>
          </a:p>
          <a:p>
            <a:r>
              <a:rPr lang="en-US" altLang="zh-CN" dirty="0"/>
              <a:t>P(0) = 0.4</a:t>
            </a:r>
            <a:r>
              <a:rPr lang="zh-CN" altLang="en-US" dirty="0"/>
              <a:t>，</a:t>
            </a:r>
            <a:r>
              <a:rPr lang="en-US" altLang="zh-CN" dirty="0"/>
              <a:t>P(1) = 0.6 </a:t>
            </a:r>
            <a:r>
              <a:rPr lang="zh-CN" altLang="en-US" dirty="0"/>
              <a:t>的概率发出符号。</a:t>
            </a:r>
          </a:p>
          <a:p>
            <a:r>
              <a:rPr lang="en-US" altLang="zh-CN" dirty="0"/>
              <a:t>(1) </a:t>
            </a:r>
            <a:r>
              <a:rPr lang="zh-CN" altLang="en-US" dirty="0"/>
              <a:t>试问这个信源是否是平稳</a:t>
            </a:r>
            <a:r>
              <a:rPr lang="zh-CN" altLang="en-US" dirty="0"/>
              <a:t>的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(2) </a:t>
            </a:r>
            <a:r>
              <a:rPr lang="zh-CN" altLang="en-US" dirty="0"/>
              <a:t>试计算 </a:t>
            </a:r>
            <a:r>
              <a:rPr lang="en-US" altLang="zh-CN" dirty="0"/>
              <a:t>H(X</a:t>
            </a:r>
            <a:r>
              <a:rPr lang="en-US" altLang="zh-CN" baseline="30000" dirty="0"/>
              <a:t>2</a:t>
            </a:r>
            <a:r>
              <a:rPr lang="en-US" altLang="zh-CN" dirty="0"/>
              <a:t>), H(X</a:t>
            </a:r>
            <a:r>
              <a:rPr lang="en-US" altLang="zh-CN" baseline="-25000" dirty="0"/>
              <a:t>3</a:t>
            </a:r>
            <a:r>
              <a:rPr lang="en-US" altLang="zh-CN" dirty="0"/>
              <a:t>/X</a:t>
            </a:r>
            <a:r>
              <a:rPr lang="en-US" altLang="zh-CN" baseline="-25000" dirty="0"/>
              <a:t>1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) </a:t>
            </a:r>
            <a:r>
              <a:rPr lang="zh-CN" altLang="en-US" dirty="0"/>
              <a:t>及 </a:t>
            </a:r>
            <a:r>
              <a:rPr lang="en-US" altLang="zh-CN" dirty="0"/>
              <a:t>H</a:t>
            </a:r>
            <a:r>
              <a:rPr lang="en-US" altLang="zh-CN" baseline="-25000" dirty="0"/>
              <a:t>∞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(3) </a:t>
            </a:r>
            <a:r>
              <a:rPr lang="zh-CN" altLang="en-US" dirty="0"/>
              <a:t>试计算 </a:t>
            </a:r>
            <a:r>
              <a:rPr lang="en-US" altLang="zh-CN" dirty="0"/>
              <a:t>H(X</a:t>
            </a:r>
            <a:r>
              <a:rPr lang="en-US" altLang="zh-CN" baseline="30000" dirty="0"/>
              <a:t>4</a:t>
            </a:r>
            <a:r>
              <a:rPr lang="en-US" altLang="zh-CN" dirty="0"/>
              <a:t>) </a:t>
            </a:r>
            <a:r>
              <a:rPr lang="zh-CN" altLang="en-US" dirty="0"/>
              <a:t>并写出 </a:t>
            </a:r>
            <a:r>
              <a:rPr lang="en-US" altLang="zh-CN" dirty="0"/>
              <a:t>X</a:t>
            </a:r>
            <a:r>
              <a:rPr lang="en-US" altLang="zh-CN" baseline="30000" dirty="0"/>
              <a:t>4</a:t>
            </a:r>
            <a:r>
              <a:rPr lang="en-US" altLang="zh-CN" dirty="0"/>
              <a:t> </a:t>
            </a:r>
            <a:r>
              <a:rPr lang="zh-CN" altLang="en-US" dirty="0"/>
              <a:t>信源中可能有的所有符号。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181664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3.11  </a:t>
            </a:r>
            <a:r>
              <a:rPr lang="zh-CN" altLang="en-US" dirty="0"/>
              <a:t>有一马尔可夫信源 </a:t>
            </a:r>
            <a:r>
              <a:rPr lang="en-US" altLang="zh-CN" dirty="0"/>
              <a:t>, </a:t>
            </a:r>
            <a:r>
              <a:rPr lang="zh-CN" altLang="en-US" dirty="0"/>
              <a:t>已知转移概率为 </a:t>
            </a:r>
            <a:r>
              <a:rPr lang="en-US" altLang="zh-CN" dirty="0"/>
              <a:t>p(s</a:t>
            </a:r>
            <a:r>
              <a:rPr lang="en-US" altLang="zh-CN" baseline="-25000" dirty="0"/>
              <a:t>1</a:t>
            </a:r>
            <a:r>
              <a:rPr lang="en-US" altLang="zh-CN" dirty="0"/>
              <a:t>/s</a:t>
            </a:r>
            <a:r>
              <a:rPr lang="en-US" altLang="zh-CN" baseline="-25000" dirty="0"/>
              <a:t>1</a:t>
            </a:r>
            <a:r>
              <a:rPr lang="en-US" altLang="zh-CN" dirty="0"/>
              <a:t>)=2/3, p(s</a:t>
            </a:r>
            <a:r>
              <a:rPr lang="en-US" altLang="zh-CN" baseline="-25000" dirty="0"/>
              <a:t>2</a:t>
            </a:r>
            <a:r>
              <a:rPr lang="en-US" altLang="zh-CN" dirty="0"/>
              <a:t>/s</a:t>
            </a:r>
            <a:r>
              <a:rPr lang="en-US" altLang="zh-CN" baseline="-25000" dirty="0"/>
              <a:t>1</a:t>
            </a:r>
            <a:r>
              <a:rPr lang="en-US" altLang="zh-CN" dirty="0"/>
              <a:t>)=1/3 , p(s</a:t>
            </a:r>
            <a:r>
              <a:rPr lang="en-US" altLang="zh-CN" baseline="-25000" dirty="0"/>
              <a:t>1</a:t>
            </a:r>
            <a:r>
              <a:rPr lang="en-US" altLang="zh-CN" dirty="0"/>
              <a:t>/s</a:t>
            </a:r>
            <a:r>
              <a:rPr lang="en-US" altLang="zh-CN" baseline="-25000" dirty="0"/>
              <a:t>2</a:t>
            </a:r>
            <a:r>
              <a:rPr lang="en-US" altLang="zh-CN" dirty="0"/>
              <a:t>)=1 , p(s</a:t>
            </a:r>
            <a:r>
              <a:rPr lang="en-US" altLang="zh-CN" baseline="-25000" dirty="0"/>
              <a:t>2</a:t>
            </a:r>
            <a:r>
              <a:rPr lang="en-US" altLang="zh-CN" dirty="0"/>
              <a:t>/s</a:t>
            </a:r>
            <a:r>
              <a:rPr lang="en-US" altLang="zh-CN" baseline="-25000" dirty="0"/>
              <a:t>2</a:t>
            </a:r>
            <a:r>
              <a:rPr lang="en-US" altLang="zh-CN" dirty="0"/>
              <a:t>)=0</a:t>
            </a:r>
            <a:r>
              <a:rPr lang="zh-CN" altLang="en-US" dirty="0"/>
              <a:t>。 试画出状态转</a:t>
            </a:r>
            <a:endParaRPr lang="en-US" altLang="zh-CN" dirty="0"/>
          </a:p>
          <a:p>
            <a:r>
              <a:rPr lang="zh-CN" altLang="en-US" dirty="0"/>
              <a:t>移图，并求出信源熵。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tabLst/>
            </a:pPr>
            <a:endParaRPr lang="zh-CN" altLang="en-US" dirty="0">
              <a:cs typeface="宋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64100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3.21  </a:t>
            </a:r>
            <a:r>
              <a:rPr lang="zh-CN" altLang="en-US" dirty="0"/>
              <a:t>黑白传真机的信息元只有黑色和白色两种 </a:t>
            </a:r>
            <a:r>
              <a:rPr lang="en-US" altLang="zh-CN" dirty="0"/>
              <a:t>X={</a:t>
            </a:r>
            <a:r>
              <a:rPr lang="zh-CN" altLang="en-US" dirty="0"/>
              <a:t>黑，白</a:t>
            </a:r>
            <a:r>
              <a:rPr lang="en-US" altLang="zh-CN" dirty="0"/>
              <a:t>}</a:t>
            </a:r>
            <a:r>
              <a:rPr lang="zh-CN" altLang="en-US" dirty="0"/>
              <a:t>，一般气象图上黑色出现的概率为 </a:t>
            </a:r>
            <a:r>
              <a:rPr lang="en-US" altLang="zh-CN" dirty="0"/>
              <a:t>P(</a:t>
            </a:r>
            <a:r>
              <a:rPr lang="zh-CN" altLang="en-US" dirty="0"/>
              <a:t>黑</a:t>
            </a:r>
            <a:r>
              <a:rPr lang="en-US" altLang="zh-CN" dirty="0"/>
              <a:t>) = 0.3</a:t>
            </a:r>
            <a:r>
              <a:rPr lang="zh-CN" altLang="en-US" dirty="0"/>
              <a:t>，白色出</a:t>
            </a:r>
            <a:endParaRPr lang="en-US" altLang="zh-CN" dirty="0"/>
          </a:p>
          <a:p>
            <a:r>
              <a:rPr lang="zh-CN" altLang="en-US" dirty="0"/>
              <a:t>现的概率为 </a:t>
            </a:r>
            <a:r>
              <a:rPr lang="en-US" altLang="zh-CN" dirty="0"/>
              <a:t>P(</a:t>
            </a:r>
            <a:r>
              <a:rPr lang="zh-CN" altLang="en-US" dirty="0"/>
              <a:t>白</a:t>
            </a:r>
            <a:r>
              <a:rPr lang="en-US" altLang="zh-CN" dirty="0"/>
              <a:t>) = 0.7</a:t>
            </a:r>
            <a:r>
              <a:rPr lang="zh-CN" altLang="en-US" dirty="0"/>
              <a:t>，黑白消息前后没有关联，其转移概率为</a:t>
            </a:r>
            <a:r>
              <a:rPr lang="en-US" altLang="zh-CN" dirty="0"/>
              <a:t>P(</a:t>
            </a:r>
            <a:r>
              <a:rPr lang="zh-CN" altLang="en-US" dirty="0"/>
              <a:t>白</a:t>
            </a:r>
            <a:r>
              <a:rPr lang="en-US" altLang="zh-CN" dirty="0"/>
              <a:t>/</a:t>
            </a:r>
            <a:r>
              <a:rPr lang="zh-CN" altLang="en-US" dirty="0"/>
              <a:t>白</a:t>
            </a:r>
            <a:r>
              <a:rPr lang="en-US" altLang="zh-CN" dirty="0"/>
              <a:t>) = 0.9</a:t>
            </a:r>
            <a:r>
              <a:rPr lang="zh-CN" altLang="en-US" dirty="0"/>
              <a:t>，</a:t>
            </a:r>
            <a:r>
              <a:rPr lang="en-US" altLang="zh-CN" dirty="0"/>
              <a:t>P(</a:t>
            </a:r>
            <a:r>
              <a:rPr lang="zh-CN" altLang="en-US" dirty="0"/>
              <a:t>黑</a:t>
            </a:r>
            <a:r>
              <a:rPr lang="en-US" altLang="zh-CN" dirty="0"/>
              <a:t>/</a:t>
            </a:r>
            <a:r>
              <a:rPr lang="zh-CN" altLang="en-US" dirty="0"/>
              <a:t>白</a:t>
            </a:r>
            <a:r>
              <a:rPr lang="en-US" altLang="zh-CN" dirty="0"/>
              <a:t>) = 0.1</a:t>
            </a:r>
            <a:r>
              <a:rPr lang="zh-CN" altLang="en-US" dirty="0"/>
              <a:t>，</a:t>
            </a:r>
            <a:r>
              <a:rPr lang="en-US" altLang="zh-CN" dirty="0"/>
              <a:t>P(</a:t>
            </a:r>
            <a:r>
              <a:rPr lang="zh-CN" altLang="en-US" dirty="0"/>
              <a:t>白</a:t>
            </a:r>
            <a:r>
              <a:rPr lang="en-US" altLang="zh-CN" dirty="0"/>
              <a:t>/</a:t>
            </a:r>
            <a:r>
              <a:rPr lang="zh-CN" altLang="en-US" dirty="0"/>
              <a:t>黑</a:t>
            </a:r>
            <a:r>
              <a:rPr lang="en-US" altLang="zh-CN" dirty="0"/>
              <a:t>) = 0.2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P(</a:t>
            </a:r>
            <a:r>
              <a:rPr lang="zh-CN" altLang="en-US" dirty="0"/>
              <a:t>黑</a:t>
            </a:r>
            <a:r>
              <a:rPr lang="en-US" altLang="zh-CN" dirty="0"/>
              <a:t>/</a:t>
            </a:r>
            <a:r>
              <a:rPr lang="zh-CN" altLang="en-US" dirty="0"/>
              <a:t>黑</a:t>
            </a:r>
            <a:r>
              <a:rPr lang="en-US" altLang="zh-CN" dirty="0"/>
              <a:t>) = 0.8</a:t>
            </a:r>
            <a:r>
              <a:rPr lang="zh-CN" altLang="en-US" dirty="0"/>
              <a:t>。求该一阶马尔可夫信源的不确定性 </a:t>
            </a:r>
            <a:r>
              <a:rPr lang="en-US" altLang="zh-CN" dirty="0"/>
              <a:t>H(X/X)</a:t>
            </a:r>
            <a:r>
              <a:rPr lang="zh-CN" altLang="en-US" dirty="0"/>
              <a:t>，并画出该信源的状态转移图。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827295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3.23  </a:t>
            </a:r>
            <a:r>
              <a:rPr lang="zh-CN" altLang="en-US" dirty="0"/>
              <a:t>设信源产生 </a:t>
            </a:r>
            <a:r>
              <a:rPr lang="en-US" altLang="zh-CN" dirty="0"/>
              <a:t>A, B, C </a:t>
            </a:r>
            <a:r>
              <a:rPr lang="zh-CN" altLang="en-US" dirty="0"/>
              <a:t>三种符号 </a:t>
            </a:r>
            <a:r>
              <a:rPr lang="en-US" altLang="zh-CN" dirty="0"/>
              <a:t>p(B/B) = 1/2</a:t>
            </a:r>
            <a:r>
              <a:rPr lang="zh-CN" altLang="en-US" dirty="0"/>
              <a:t>，</a:t>
            </a:r>
            <a:r>
              <a:rPr lang="en-US" altLang="zh-CN" dirty="0"/>
              <a:t>p(A/B) = p(C/B) = 1/4</a:t>
            </a:r>
            <a:r>
              <a:rPr lang="zh-CN" altLang="en-US" dirty="0"/>
              <a:t>， </a:t>
            </a:r>
            <a:r>
              <a:rPr lang="en-US" altLang="zh-CN" dirty="0"/>
              <a:t>p(A/A) = 5/8 </a:t>
            </a:r>
            <a:r>
              <a:rPr lang="zh-CN" altLang="en-US" dirty="0"/>
              <a:t>，</a:t>
            </a:r>
            <a:r>
              <a:rPr lang="en-US" altLang="zh-CN" dirty="0"/>
              <a:t>p(B/A) = 1/4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p(C/A) = 1/8</a:t>
            </a:r>
            <a:r>
              <a:rPr lang="zh-CN" altLang="en-US" dirty="0"/>
              <a:t>，</a:t>
            </a:r>
            <a:r>
              <a:rPr lang="en-US" altLang="zh-CN" dirty="0"/>
              <a:t>p(C/C) = 5/8 </a:t>
            </a:r>
            <a:r>
              <a:rPr lang="zh-CN" altLang="en-US" dirty="0"/>
              <a:t>，</a:t>
            </a:r>
            <a:r>
              <a:rPr lang="en-US" altLang="zh-CN" dirty="0"/>
              <a:t>p(B/C) = 1/4 </a:t>
            </a:r>
            <a:r>
              <a:rPr lang="zh-CN" altLang="en-US" dirty="0"/>
              <a:t>，</a:t>
            </a:r>
            <a:r>
              <a:rPr lang="en-US" altLang="zh-CN" dirty="0"/>
              <a:t>p(A/C) = 1/8</a:t>
            </a:r>
            <a:r>
              <a:rPr lang="zh-CN" altLang="en-US" dirty="0"/>
              <a:t>。试计算冗余度。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350651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941940"/>
              </p:ext>
            </p:extLst>
          </p:nvPr>
        </p:nvGraphicFramePr>
        <p:xfrm>
          <a:off x="5914468" y="378366"/>
          <a:ext cx="6099191" cy="4650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r:id="rId3" imgW="3609298" imgH="2752643" progId="">
                  <p:embed/>
                </p:oleObj>
              </mc:Choice>
              <mc:Fallback>
                <p:oleObj r:id="rId3" imgW="3609298" imgH="2752643" progId="">
                  <p:embed/>
                  <p:pic>
                    <p:nvPicPr>
                      <p:cNvPr id="5632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4468" y="378366"/>
                        <a:ext cx="6099191" cy="46508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3.26  </a:t>
            </a:r>
            <a:r>
              <a:rPr lang="zh-CN" altLang="en-US" dirty="0"/>
              <a:t>一阶马尔可夫信源的状态图如下图所示。信源 </a:t>
            </a:r>
            <a:r>
              <a:rPr lang="en-US" altLang="zh-CN" dirty="0"/>
              <a:t>X </a:t>
            </a:r>
            <a:r>
              <a:rPr lang="zh-CN" altLang="en-US" dirty="0"/>
              <a:t>的符号集为 </a:t>
            </a:r>
            <a:r>
              <a:rPr lang="en-US" altLang="zh-CN" dirty="0"/>
              <a:t>{0, 1, 2}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(1) </a:t>
            </a:r>
            <a:r>
              <a:rPr lang="zh-CN" altLang="en-US" dirty="0"/>
              <a:t>求平稳后信源的概率分布；</a:t>
            </a:r>
          </a:p>
          <a:p>
            <a:r>
              <a:rPr lang="en-US" altLang="zh-CN" dirty="0"/>
              <a:t>(2) </a:t>
            </a:r>
            <a:r>
              <a:rPr lang="zh-CN" altLang="en-US" dirty="0"/>
              <a:t>求信源的熵 </a:t>
            </a:r>
            <a:r>
              <a:rPr lang="en-US" altLang="zh-CN" dirty="0"/>
              <a:t>H</a:t>
            </a:r>
            <a:r>
              <a:rPr lang="en-US" altLang="zh-CN" baseline="-25000" dirty="0"/>
              <a:t>∞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360361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3167</TotalTime>
  <Pages>0</Pages>
  <Words>730</Words>
  <Characters>0</Characters>
  <Application>Microsoft Office PowerPoint</Application>
  <DocSecurity>0</DocSecurity>
  <PresentationFormat>宽屏</PresentationFormat>
  <Lines>0</Lines>
  <Paragraphs>53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 Unicode MS</vt:lpstr>
      <vt:lpstr>等线</vt:lpstr>
      <vt:lpstr>宋体</vt:lpstr>
      <vt:lpstr>微软雅黑</vt:lpstr>
      <vt:lpstr>Arial</vt:lpstr>
      <vt:lpstr>Calibri</vt:lpstr>
      <vt:lpstr>Calibri Light</vt:lpstr>
      <vt:lpstr>Office 主题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 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Teliss Tong</dc:creator>
  <cp:keywords/>
  <dc:description/>
  <cp:lastModifiedBy>王顶</cp:lastModifiedBy>
  <cp:revision>792</cp:revision>
  <dcterms:created xsi:type="dcterms:W3CDTF">2014-03-17T12:23:00Z</dcterms:created>
  <dcterms:modified xsi:type="dcterms:W3CDTF">2017-03-26T06:58:44Z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2052-9.1.0.4764</vt:lpwstr>
  </property>
</Properties>
</file>