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97" r:id="rId3"/>
    <p:sldId id="258" r:id="rId5"/>
    <p:sldId id="317" r:id="rId6"/>
    <p:sldId id="260" r:id="rId7"/>
    <p:sldId id="306" r:id="rId8"/>
    <p:sldId id="274" r:id="rId9"/>
    <p:sldId id="324" r:id="rId10"/>
    <p:sldId id="270" r:id="rId11"/>
    <p:sldId id="296" r:id="rId12"/>
    <p:sldId id="29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7EF2"/>
    <a:srgbClr val="1A8DF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4" autoAdjust="0"/>
    <p:restoredTop sz="95448" autoAdjust="0"/>
  </p:normalViewPr>
  <p:slideViewPr>
    <p:cSldViewPr snapToGrid="0">
      <p:cViewPr varScale="1">
        <p:scale>
          <a:sx n="101" d="100"/>
          <a:sy n="101" d="100"/>
        </p:scale>
        <p:origin x="1044" y="150"/>
      </p:cViewPr>
      <p:guideLst/>
    </p:cSldViewPr>
  </p:slideViewPr>
  <p:notesTextViewPr>
    <p:cViewPr>
      <p:scale>
        <a:sx n="1" d="1"/>
        <a:sy n="1" d="1"/>
      </p:scale>
      <p:origin x="0" y="0"/>
    </p:cViewPr>
  </p:notesTextViewPr>
  <p:sorterViewPr>
    <p:cViewPr>
      <p:scale>
        <a:sx n="170" d="100"/>
        <a:sy n="1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1D1BE-BFDC-4FDB-A32B-9A462BBC09A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27A87-BF74-4CE0-9C24-5D8C79F462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矩形 9"/>
          <p:cNvSpPr/>
          <p:nvPr/>
        </p:nvSpPr>
        <p:spPr>
          <a:xfrm>
            <a:off x="16933" y="6118396"/>
            <a:ext cx="12192000" cy="320162"/>
          </a:xfrm>
          <a:prstGeom prst="rect">
            <a:avLst/>
          </a:prstGeom>
          <a:solidFill>
            <a:schemeClr val="accent3">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8"/>
          <p:cNvCxnSpPr/>
          <p:nvPr/>
        </p:nvCxnSpPr>
        <p:spPr>
          <a:xfrm>
            <a:off x="1310722"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符 20"/>
          <p:cNvCxnSpPr/>
          <p:nvPr/>
        </p:nvCxnSpPr>
        <p:spPr>
          <a:xfrm>
            <a:off x="10104376"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2" name="标题 1"/>
          <p:cNvSpPr>
            <a:spLocks noGrp="1"/>
          </p:cNvSpPr>
          <p:nvPr>
            <p:ph type="ctrTitle" hasCustomPrompt="1"/>
          </p:nvPr>
        </p:nvSpPr>
        <p:spPr>
          <a:xfrm>
            <a:off x="2473780" y="2729756"/>
            <a:ext cx="7244441" cy="998125"/>
          </a:xfrm>
        </p:spPr>
        <p:txBody>
          <a:bodyPr wrap="square" anchor="ctr" anchorCtr="0">
            <a:normAutofit/>
          </a:bodyPr>
          <a:lstStyle>
            <a:lvl1pPr algn="ctr">
              <a:lnSpc>
                <a:spcPct val="90000"/>
              </a:lnSpc>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473780" y="5499847"/>
            <a:ext cx="7244441" cy="441058"/>
          </a:xfrm>
        </p:spPr>
        <p:txBody>
          <a:bodyPr anchor="ctr" anchorCtr="0">
            <a:normAutofit/>
          </a:bodyPr>
          <a:lstStyle>
            <a:lvl1pPr marL="0" indent="0" algn="ctr">
              <a:lnSpc>
                <a:spcPct val="90000"/>
              </a:lnSpc>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206" t="269" r="208" b="269"/>
          <a:stretch>
            <a:fillRect/>
          </a:stretch>
        </p:blipFill>
        <p:spPr>
          <a:xfrm>
            <a:off x="1" y="-1"/>
            <a:ext cx="12192000" cy="6858001"/>
          </a:xfrm>
          <a:prstGeom prst="rect">
            <a:avLst/>
          </a:prstGeom>
        </p:spPr>
      </p:pic>
      <p:sp>
        <p:nvSpPr>
          <p:cNvPr id="7" name="矩形 6"/>
          <p:cNvSpPr/>
          <p:nvPr>
            <p:custDataLst>
              <p:tags r:id="rId3"/>
            </p:custDataLst>
          </p:nvPr>
        </p:nvSpPr>
        <p:spPr>
          <a:xfrm>
            <a:off x="-16932" y="-1"/>
            <a:ext cx="12225865" cy="6870701"/>
          </a:xfrm>
          <a:prstGeom prst="rect">
            <a:avLst/>
          </a:prstGeom>
          <a:solidFill>
            <a:schemeClr val="accent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11" name="直线连接符 6"/>
          <p:cNvCxnSpPr/>
          <p:nvPr/>
        </p:nvCxnSpPr>
        <p:spPr>
          <a:xfrm>
            <a:off x="5743574" y="3457576"/>
            <a:ext cx="5029088"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89250" y="0"/>
            <a:ext cx="4198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2225449" y="2379437"/>
            <a:ext cx="1854654" cy="185465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hasCustomPrompt="1"/>
          </p:nvPr>
        </p:nvSpPr>
        <p:spPr>
          <a:xfrm>
            <a:off x="5743574" y="2339096"/>
            <a:ext cx="5029088" cy="1020987"/>
          </a:xfrm>
        </p:spPr>
        <p:txBody>
          <a:bodyPr anchor="b">
            <a:normAutofit/>
          </a:bodyPr>
          <a:lstStyle>
            <a:lvl1pPr>
              <a:lnSpc>
                <a:spcPct val="90000"/>
              </a:lnSpc>
              <a:defRPr sz="44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5743574" y="3574946"/>
            <a:ext cx="5029088" cy="459169"/>
          </a:xfrm>
        </p:spPr>
        <p:txBody>
          <a:bodyPr>
            <a:normAutofit/>
          </a:bodyPr>
          <a:lstStyle>
            <a:lvl1pPr marL="0" indent="0">
              <a:lnSpc>
                <a:spcPct val="90000"/>
              </a:lnSpc>
              <a:buNone/>
              <a:defRPr sz="16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2" name="矩形 11"/>
          <p:cNvSpPr/>
          <p:nvPr/>
        </p:nvSpPr>
        <p:spPr>
          <a:xfrm>
            <a:off x="5154704" y="1412967"/>
            <a:ext cx="1854654" cy="185465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7465" y="6025515"/>
            <a:ext cx="12245975" cy="837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495187" y="3584102"/>
            <a:ext cx="7201626" cy="1281811"/>
          </a:xfrm>
        </p:spPr>
        <p:txBody>
          <a:bodyPr>
            <a:normAutofit/>
          </a:bodyPr>
          <a:lstStyle>
            <a:lvl1pPr algn="ctr">
              <a:defRPr sz="5400" b="0">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hasCustomPrompt="1"/>
          </p:nvPr>
        </p:nvSpPr>
        <p:spPr>
          <a:xfrm>
            <a:off x="5154613" y="1828800"/>
            <a:ext cx="1854200" cy="1127125"/>
          </a:xfrm>
        </p:spPr>
        <p:txBody>
          <a:bodyPr anchor="ctr" anchorCtr="0">
            <a:normAutofit/>
          </a:bodyPr>
          <a:lstStyle>
            <a:lvl1pPr marL="0" indent="0" algn="ctr">
              <a:buNone/>
              <a:defRPr sz="2800" b="1" i="0">
                <a:solidFill>
                  <a:schemeClr val="tx2"/>
                </a:solidFill>
              </a:defRPr>
            </a:lvl1pPr>
          </a:lstStyle>
          <a:p>
            <a:pPr lvl="0"/>
            <a:r>
              <a:rPr lang="zh-CN" altLang="en-US" dirty="0"/>
              <a:t>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6812281"/>
            <a:ext cx="121920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tags" Target="../tags/tag2.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hemeOverride" Target="../theme/themeOverride1.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6.xml"/><Relationship Id="rId4" Type="http://schemas.openxmlformats.org/officeDocument/2006/relationships/themeOverride" Target="../theme/themeOverride5.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2" Type="http://schemas.openxmlformats.org/officeDocument/2006/relationships/notesSlide" Target="../notesSlides/notesSlide2.xml"/><Relationship Id="rId31" Type="http://schemas.openxmlformats.org/officeDocument/2006/relationships/slideLayout" Target="../slideLayouts/slideLayout7.xml"/><Relationship Id="rId30" Type="http://schemas.openxmlformats.org/officeDocument/2006/relationships/themeOverride" Target="../theme/themeOverride2.xml"/><Relationship Id="rId3" Type="http://schemas.openxmlformats.org/officeDocument/2006/relationships/tags" Target="../tags/tag11.xml"/><Relationship Id="rId29" Type="http://schemas.openxmlformats.org/officeDocument/2006/relationships/tags" Target="../tags/tag37.xml"/><Relationship Id="rId28" Type="http://schemas.openxmlformats.org/officeDocument/2006/relationships/tags" Target="../tags/tag36.xml"/><Relationship Id="rId27" Type="http://schemas.openxmlformats.org/officeDocument/2006/relationships/tags" Target="../tags/tag35.xml"/><Relationship Id="rId26" Type="http://schemas.openxmlformats.org/officeDocument/2006/relationships/tags" Target="../tags/tag34.xml"/><Relationship Id="rId25" Type="http://schemas.openxmlformats.org/officeDocument/2006/relationships/tags" Target="../tags/tag33.xml"/><Relationship Id="rId24" Type="http://schemas.openxmlformats.org/officeDocument/2006/relationships/tags" Target="../tags/tag32.xml"/><Relationship Id="rId23" Type="http://schemas.openxmlformats.org/officeDocument/2006/relationships/tags" Target="../tags/tag31.xml"/><Relationship Id="rId22" Type="http://schemas.openxmlformats.org/officeDocument/2006/relationships/tags" Target="../tags/tag30.xml"/><Relationship Id="rId21" Type="http://schemas.openxmlformats.org/officeDocument/2006/relationships/tags" Target="../tags/tag29.xml"/><Relationship Id="rId20" Type="http://schemas.openxmlformats.org/officeDocument/2006/relationships/tags" Target="../tags/tag28.xml"/><Relationship Id="rId2" Type="http://schemas.openxmlformats.org/officeDocument/2006/relationships/tags" Target="../tags/tag10.xml"/><Relationship Id="rId19" Type="http://schemas.openxmlformats.org/officeDocument/2006/relationships/tags" Target="../tags/tag27.xml"/><Relationship Id="rId18" Type="http://schemas.openxmlformats.org/officeDocument/2006/relationships/tags" Target="../tags/tag26.xml"/><Relationship Id="rId17" Type="http://schemas.openxmlformats.org/officeDocument/2006/relationships/tags" Target="../tags/tag25.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hemeOverride" Target="../theme/themeOverride3.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hemeOverride" Target="../theme/themeOverride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tags" Target="../tags/tag50.xml"/></Relationships>
</file>

<file path=ppt/slides/_rels/slide8.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1" Type="http://schemas.openxmlformats.org/officeDocument/2006/relationships/notesSlide" Target="../notesSlides/notesSlide7.xml"/><Relationship Id="rId20" Type="http://schemas.openxmlformats.org/officeDocument/2006/relationships/slideLayout" Target="../slideLayouts/slideLayout7.xml"/><Relationship Id="rId2" Type="http://schemas.openxmlformats.org/officeDocument/2006/relationships/tags" Target="../tags/tag53.xml"/><Relationship Id="rId19" Type="http://schemas.openxmlformats.org/officeDocument/2006/relationships/tags" Target="../tags/tag67.xml"/><Relationship Id="rId18" Type="http://schemas.openxmlformats.org/officeDocument/2006/relationships/image" Target="../media/image4.jpeg"/><Relationship Id="rId17" Type="http://schemas.openxmlformats.org/officeDocument/2006/relationships/tags" Target="../tags/tag66.xml"/><Relationship Id="rId16" Type="http://schemas.openxmlformats.org/officeDocument/2006/relationships/image" Target="../media/image3.jpeg"/><Relationship Id="rId15" Type="http://schemas.openxmlformats.org/officeDocument/2006/relationships/tags" Target="../tags/tag65.xml"/><Relationship Id="rId14" Type="http://schemas.openxmlformats.org/officeDocument/2006/relationships/image" Target="../media/image2.jpeg"/><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tags" Target="../tags/tag5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rmAutofit fontScale="90000"/>
          </a:bodyPr>
          <a:lstStyle/>
          <a:p>
            <a:r>
              <a:rPr lang="zh-CN" altLang="en-US"/>
              <a:t>基于</a:t>
            </a:r>
            <a:r>
              <a:rPr lang="en-US" altLang="zh-CN"/>
              <a:t>QT</a:t>
            </a:r>
            <a:r>
              <a:rPr lang="zh-CN" altLang="en-US"/>
              <a:t>的企业合同管理系统的设计与实现</a:t>
            </a:r>
            <a:endParaRPr lang="zh-CN" altLang="en-US"/>
          </a:p>
        </p:txBody>
      </p:sp>
      <p:sp>
        <p:nvSpPr>
          <p:cNvPr id="9" name="副标题 8"/>
          <p:cNvSpPr>
            <a:spLocks noGrp="1"/>
          </p:cNvSpPr>
          <p:nvPr>
            <p:ph type="subTitle" idx="1"/>
            <p:custDataLst>
              <p:tags r:id="rId2"/>
            </p:custDataLst>
          </p:nvPr>
        </p:nvSpPr>
        <p:spPr/>
        <p:txBody>
          <a:bodyPr/>
          <a:lstStyle/>
          <a:p>
            <a:r>
              <a:rPr lang="zh-CN" altLang="en-US">
                <a:sym typeface="+mn-lt"/>
              </a:rPr>
              <a:t>汇报人：孔德静     专业班级：</a:t>
            </a:r>
            <a:r>
              <a:rPr lang="en-US" altLang="zh-CN">
                <a:sym typeface="+mn-lt"/>
              </a:rPr>
              <a:t>15</a:t>
            </a:r>
            <a:r>
              <a:rPr lang="zh-CN" altLang="en-US">
                <a:sym typeface="+mn-lt"/>
              </a:rPr>
              <a:t>级嵌入式    指导教师：李红霞</a:t>
            </a:r>
            <a:endParaRPr lang="zh-CN" altLang="en-US">
              <a:sym typeface="+mn-lt"/>
            </a:endParaRPr>
          </a:p>
        </p:txBody>
      </p:sp>
      <p:sp>
        <p:nvSpPr>
          <p:cNvPr id="12" name="椭圆 11"/>
          <p:cNvSpPr/>
          <p:nvPr>
            <p:custDataLst>
              <p:tags r:id="rId3"/>
            </p:custDataLst>
          </p:nvPr>
        </p:nvSpPr>
        <p:spPr>
          <a:xfrm>
            <a:off x="5598160" y="659765"/>
            <a:ext cx="995045" cy="995045"/>
          </a:xfrm>
          <a:prstGeom prst="ellipse">
            <a:avLst/>
          </a:prstGeom>
          <a:noFill/>
          <a:ln>
            <a:solidFill>
              <a:schemeClr val="accent3">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zh-CN" altLang="en-US"/>
              <a:t>谢谢您的观看</a:t>
            </a:r>
            <a:endParaRPr lang="zh-CN" altLang="en-US"/>
          </a:p>
        </p:txBody>
      </p:sp>
      <p:sp>
        <p:nvSpPr>
          <p:cNvPr id="3" name="内容占位符 2"/>
          <p:cNvSpPr>
            <a:spLocks noGrp="1"/>
          </p:cNvSpPr>
          <p:nvPr>
            <p:ph sz="quarter" idx="13"/>
            <p:custDataLst>
              <p:tags r:id="rId2"/>
            </p:custDataLst>
          </p:nvPr>
        </p:nvSpPr>
        <p:spPr/>
        <p:txBody>
          <a:bodyPr>
            <a:normAutofit/>
          </a:bodyPr>
          <a:lstStyle/>
          <a:p>
            <a:r>
              <a:rPr lang="en-US" altLang="zh-CN"/>
              <a:t>THANKS</a:t>
            </a:r>
            <a:endParaRPr lang="en-US" altLang="zh-CN"/>
          </a:p>
        </p:txBody>
      </p:sp>
      <p:sp>
        <p:nvSpPr>
          <p:cNvPr id="5" name="文本框 4"/>
          <p:cNvSpPr txBox="1"/>
          <p:nvPr/>
        </p:nvSpPr>
        <p:spPr>
          <a:xfrm>
            <a:off x="8787765" y="5009515"/>
            <a:ext cx="2647950" cy="583565"/>
          </a:xfrm>
          <a:prstGeom prst="rect">
            <a:avLst/>
          </a:prstGeom>
          <a:noFill/>
        </p:spPr>
        <p:txBody>
          <a:bodyPr wrap="square" rtlCol="0">
            <a:spAutoFit/>
          </a:bodyPr>
          <a:p>
            <a:r>
              <a:rPr lang="en-US" altLang="zh-CN" sz="3200"/>
              <a:t>2018/11/3</a:t>
            </a:r>
            <a:endParaRPr lang="zh-CN" altLang="en-US" sz="320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custDataLst>
              <p:tags r:id="rId1"/>
            </p:custDataLst>
          </p:nvPr>
        </p:nvSpPr>
        <p:spPr>
          <a:xfrm>
            <a:off x="163354" y="2524925"/>
            <a:ext cx="1504067" cy="1828158"/>
          </a:xfrm>
          <a:prstGeom prst="rect">
            <a:avLst/>
          </a:prstGeom>
          <a:solidFill>
            <a:schemeClr val="accent3"/>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 name="文本框 1"/>
          <p:cNvSpPr txBox="1"/>
          <p:nvPr>
            <p:custDataLst>
              <p:tags r:id="rId2"/>
            </p:custDataLst>
          </p:nvPr>
        </p:nvSpPr>
        <p:spPr>
          <a:xfrm>
            <a:off x="4236217" y="943577"/>
            <a:ext cx="1512702" cy="811442"/>
          </a:xfrm>
          <a:prstGeom prst="rect">
            <a:avLst/>
          </a:prstGeom>
          <a:noFill/>
        </p:spPr>
        <p:txBody>
          <a:bodyPr wrap="square" lIns="90000" tIns="46800" rIns="90000" bIns="46800" rtlCol="0" anchor="ctr" anchorCtr="0">
            <a:normAutofit/>
          </a:bodyPr>
          <a:lstStyle/>
          <a:p>
            <a:pPr algn="ctr">
              <a:lnSpc>
                <a:spcPct val="130000"/>
              </a:lnSpc>
            </a:pPr>
            <a:r>
              <a:rPr lang="zh-CN" altLang="en-US" sz="3600">
                <a:solidFill>
                  <a:schemeClr val="tx1">
                    <a:lumMod val="75000"/>
                    <a:lumOff val="25000"/>
                  </a:schemeClr>
                </a:solidFill>
              </a:rPr>
              <a:t>目 录</a:t>
            </a:r>
            <a:endParaRPr lang="zh-CN" altLang="en-US" sz="3600">
              <a:solidFill>
                <a:schemeClr val="tx1">
                  <a:lumMod val="75000"/>
                  <a:lumOff val="25000"/>
                </a:schemeClr>
              </a:solidFill>
            </a:endParaRPr>
          </a:p>
        </p:txBody>
      </p:sp>
      <p:cxnSp>
        <p:nvCxnSpPr>
          <p:cNvPr id="3" name="直接连接符 2"/>
          <p:cNvCxnSpPr/>
          <p:nvPr>
            <p:custDataLst>
              <p:tags r:id="rId3"/>
            </p:custDataLst>
          </p:nvPr>
        </p:nvCxnSpPr>
        <p:spPr>
          <a:xfrm>
            <a:off x="1239744" y="1818847"/>
            <a:ext cx="131561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4"/>
            </p:custDataLst>
          </p:nvPr>
        </p:nvSpPr>
        <p:spPr>
          <a:xfrm>
            <a:off x="1098290" y="943577"/>
            <a:ext cx="3032690" cy="811442"/>
          </a:xfrm>
          <a:prstGeom prst="rect">
            <a:avLst/>
          </a:prstGeom>
          <a:noFill/>
        </p:spPr>
        <p:txBody>
          <a:bodyPr wrap="square" lIns="90000" tIns="46800" rIns="90000" bIns="46800" rtlCol="0" anchor="ctr" anchorCtr="0">
            <a:normAutofit lnSpcReduction="20000"/>
          </a:bodyPr>
          <a:lstStyle/>
          <a:p>
            <a:pPr algn="ctr">
              <a:lnSpc>
                <a:spcPct val="130000"/>
              </a:lnSpc>
            </a:pPr>
            <a:r>
              <a:rPr lang="en-US" altLang="zh-CN" sz="4000" b="1">
                <a:solidFill>
                  <a:schemeClr val="tx2"/>
                </a:solidFill>
                <a:latin typeface="+mj-lt"/>
                <a:ea typeface="+mj-ea"/>
                <a:cs typeface="+mj-cs"/>
              </a:rPr>
              <a:t>CONTENTS</a:t>
            </a:r>
            <a:endParaRPr lang="en-US" altLang="zh-CN" sz="4000" b="1">
              <a:solidFill>
                <a:schemeClr val="tx2"/>
              </a:solidFill>
              <a:latin typeface="+mj-lt"/>
              <a:ea typeface="+mj-ea"/>
              <a:cs typeface="+mj-cs"/>
            </a:endParaRPr>
          </a:p>
        </p:txBody>
      </p:sp>
      <p:sp>
        <p:nvSpPr>
          <p:cNvPr id="7" name="文本框 5"/>
          <p:cNvSpPr txBox="1"/>
          <p:nvPr>
            <p:custDataLst>
              <p:tags r:id="rId5"/>
            </p:custDataLst>
          </p:nvPr>
        </p:nvSpPr>
        <p:spPr>
          <a:xfrm>
            <a:off x="461145" y="3265035"/>
            <a:ext cx="908486" cy="380152"/>
          </a:xfrm>
          <a:prstGeom prst="rect">
            <a:avLst/>
          </a:prstGeom>
          <a:noFill/>
        </p:spPr>
        <p:txBody>
          <a:bodyPr wrap="square" lIns="90000" tIns="46800" rIns="90000" bIns="4680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pPr>
            <a:r>
              <a:rPr kumimoji="1" lang="zh-CN" altLang="en-US" sz="2800">
                <a:solidFill>
                  <a:schemeClr val="tx2"/>
                </a:solidFill>
                <a:sym typeface="+mn-lt"/>
              </a:rPr>
              <a:t>选题研究</a:t>
            </a:r>
            <a:endParaRPr kumimoji="1" lang="zh-CN" altLang="en-US" sz="2800">
              <a:solidFill>
                <a:schemeClr val="tx2"/>
              </a:solidFill>
              <a:sym typeface="+mn-lt"/>
            </a:endParaRPr>
          </a:p>
        </p:txBody>
      </p:sp>
      <p:sp>
        <p:nvSpPr>
          <p:cNvPr id="19" name="矩形 18"/>
          <p:cNvSpPr/>
          <p:nvPr>
            <p:custDataLst>
              <p:tags r:id="rId6"/>
            </p:custDataLst>
          </p:nvPr>
        </p:nvSpPr>
        <p:spPr>
          <a:xfrm>
            <a:off x="2055763" y="2524925"/>
            <a:ext cx="1504067" cy="1828158"/>
          </a:xfrm>
          <a:prstGeom prst="rect">
            <a:avLst/>
          </a:prstGeom>
          <a:solidFill>
            <a:schemeClr val="accent3"/>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0" name="矩形 19"/>
          <p:cNvSpPr/>
          <p:nvPr>
            <p:custDataLst>
              <p:tags r:id="rId7"/>
            </p:custDataLst>
          </p:nvPr>
        </p:nvSpPr>
        <p:spPr>
          <a:xfrm>
            <a:off x="3948172" y="2524925"/>
            <a:ext cx="1504067" cy="1828158"/>
          </a:xfrm>
          <a:prstGeom prst="rect">
            <a:avLst/>
          </a:prstGeom>
          <a:solidFill>
            <a:schemeClr val="accent3"/>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4" name="矩形 23"/>
          <p:cNvSpPr/>
          <p:nvPr>
            <p:custDataLst>
              <p:tags r:id="rId8"/>
            </p:custDataLst>
          </p:nvPr>
        </p:nvSpPr>
        <p:spPr>
          <a:xfrm>
            <a:off x="5839944" y="2510320"/>
            <a:ext cx="1504067" cy="1828158"/>
          </a:xfrm>
          <a:prstGeom prst="rect">
            <a:avLst/>
          </a:prstGeom>
          <a:solidFill>
            <a:schemeClr val="accent3"/>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30" name="矩形 29"/>
          <p:cNvSpPr/>
          <p:nvPr>
            <p:custDataLst>
              <p:tags r:id="rId9"/>
            </p:custDataLst>
          </p:nvPr>
        </p:nvSpPr>
        <p:spPr>
          <a:xfrm>
            <a:off x="7732987" y="2524925"/>
            <a:ext cx="1504067" cy="1828158"/>
          </a:xfrm>
          <a:prstGeom prst="rect">
            <a:avLst/>
          </a:prstGeom>
          <a:solidFill>
            <a:schemeClr val="accent3"/>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10" name="文本框 5"/>
          <p:cNvSpPr txBox="1"/>
          <p:nvPr>
            <p:custDataLst>
              <p:tags r:id="rId10"/>
            </p:custDataLst>
          </p:nvPr>
        </p:nvSpPr>
        <p:spPr>
          <a:xfrm>
            <a:off x="2353554" y="3040759"/>
            <a:ext cx="908486" cy="790336"/>
          </a:xfrm>
          <a:prstGeom prst="rect">
            <a:avLst/>
          </a:prstGeom>
          <a:noFill/>
        </p:spPr>
        <p:txBody>
          <a:bodyPr wrap="square" lIns="90000" tIns="46800" rIns="90000" bIns="46800" rtlCol="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ts val="1000"/>
              </a:spcBef>
            </a:pPr>
            <a:r>
              <a:rPr kumimoji="1" lang="zh-CN" altLang="en-US" sz="2400">
                <a:solidFill>
                  <a:schemeClr val="tx2"/>
                </a:solidFill>
                <a:sym typeface="+mn-lt"/>
              </a:rPr>
              <a:t>项目背景</a:t>
            </a:r>
            <a:endParaRPr kumimoji="1" lang="zh-CN" altLang="en-US" sz="2400">
              <a:solidFill>
                <a:schemeClr val="tx2"/>
              </a:solidFill>
              <a:sym typeface="+mn-lt"/>
            </a:endParaRPr>
          </a:p>
        </p:txBody>
      </p:sp>
      <p:sp>
        <p:nvSpPr>
          <p:cNvPr id="13" name="文本框 5"/>
          <p:cNvSpPr txBox="1"/>
          <p:nvPr>
            <p:custDataLst>
              <p:tags r:id="rId11"/>
            </p:custDataLst>
          </p:nvPr>
        </p:nvSpPr>
        <p:spPr>
          <a:xfrm>
            <a:off x="6112103" y="3040759"/>
            <a:ext cx="961022" cy="790336"/>
          </a:xfrm>
          <a:prstGeom prst="rect">
            <a:avLst/>
          </a:prstGeom>
          <a:noFill/>
        </p:spPr>
        <p:txBody>
          <a:bodyPr wrap="square" lIns="90000" tIns="46800" rIns="90000" bIns="46800" rtlCol="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ts val="1000"/>
              </a:spcBef>
            </a:pPr>
            <a:r>
              <a:rPr kumimoji="1" lang="zh-CN" altLang="en-US" sz="2400">
                <a:solidFill>
                  <a:schemeClr val="tx2"/>
                </a:solidFill>
                <a:sym typeface="+mn-lt"/>
              </a:rPr>
              <a:t>使用技术</a:t>
            </a:r>
            <a:endParaRPr kumimoji="1" lang="zh-CN" altLang="en-US" sz="2400">
              <a:solidFill>
                <a:schemeClr val="tx2"/>
              </a:solidFill>
              <a:sym typeface="+mn-lt"/>
            </a:endParaRPr>
          </a:p>
        </p:txBody>
      </p:sp>
      <p:sp>
        <p:nvSpPr>
          <p:cNvPr id="16" name="文本框 5"/>
          <p:cNvSpPr txBox="1"/>
          <p:nvPr>
            <p:custDataLst>
              <p:tags r:id="rId12"/>
            </p:custDataLst>
          </p:nvPr>
        </p:nvSpPr>
        <p:spPr>
          <a:xfrm>
            <a:off x="7961036" y="3075684"/>
            <a:ext cx="1049240" cy="790336"/>
          </a:xfrm>
          <a:prstGeom prst="rect">
            <a:avLst/>
          </a:prstGeom>
          <a:noFill/>
        </p:spPr>
        <p:txBody>
          <a:bodyPr wrap="square" lIns="90000" tIns="46800" rIns="90000" bIns="46800" rtlCol="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pPr>
            <a:r>
              <a:rPr kumimoji="1" lang="zh-CN" altLang="en-US" sz="2400">
                <a:solidFill>
                  <a:schemeClr val="tx2"/>
                </a:solidFill>
                <a:sym typeface="+mn-lt"/>
              </a:rPr>
              <a:t>重点难点</a:t>
            </a:r>
            <a:endParaRPr kumimoji="1" lang="zh-CN" altLang="en-US" sz="2400">
              <a:solidFill>
                <a:schemeClr val="tx2"/>
              </a:solidFill>
              <a:sym typeface="+mn-lt"/>
            </a:endParaRPr>
          </a:p>
        </p:txBody>
      </p:sp>
      <p:sp>
        <p:nvSpPr>
          <p:cNvPr id="23" name="文本框 5"/>
          <p:cNvSpPr txBox="1"/>
          <p:nvPr>
            <p:custDataLst>
              <p:tags r:id="rId13"/>
            </p:custDataLst>
          </p:nvPr>
        </p:nvSpPr>
        <p:spPr>
          <a:xfrm>
            <a:off x="4157816" y="3040759"/>
            <a:ext cx="1084778" cy="790336"/>
          </a:xfrm>
          <a:prstGeom prst="rect">
            <a:avLst/>
          </a:prstGeom>
          <a:noFill/>
        </p:spPr>
        <p:txBody>
          <a:bodyPr wrap="square" lIns="90000" tIns="46800" rIns="90000" bIns="46800" rtlCol="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pPr>
            <a:r>
              <a:rPr kumimoji="1" lang="zh-CN" altLang="en-US" sz="2400">
                <a:solidFill>
                  <a:schemeClr val="tx2"/>
                </a:solidFill>
                <a:sym typeface="+mn-lt"/>
              </a:rPr>
              <a:t>研究功能</a:t>
            </a:r>
            <a:endParaRPr kumimoji="1" lang="zh-CN" altLang="en-US" sz="2400">
              <a:solidFill>
                <a:schemeClr val="tx2"/>
              </a:solidFill>
              <a:sym typeface="+mn-lt"/>
            </a:endParaRPr>
          </a:p>
        </p:txBody>
      </p:sp>
      <p:sp>
        <p:nvSpPr>
          <p:cNvPr id="17" name="直角三角形 16"/>
          <p:cNvSpPr/>
          <p:nvPr>
            <p:custDataLst>
              <p:tags r:id="rId14"/>
            </p:custDataLst>
          </p:nvPr>
        </p:nvSpPr>
        <p:spPr>
          <a:xfrm flipV="1">
            <a:off x="163354" y="2510461"/>
            <a:ext cx="444878" cy="4448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18" name="文本框 17"/>
          <p:cNvSpPr txBox="1"/>
          <p:nvPr>
            <p:custDataLst>
              <p:tags r:id="rId15"/>
            </p:custDataLst>
          </p:nvPr>
        </p:nvSpPr>
        <p:spPr>
          <a:xfrm>
            <a:off x="167853" y="2489216"/>
            <a:ext cx="252939" cy="305640"/>
          </a:xfrm>
          <a:prstGeom prst="rect">
            <a:avLst/>
          </a:prstGeom>
        </p:spPr>
        <p:txBody>
          <a:bodyPr wrap="none" lIns="90000" tIns="46800" rIns="90000" bIns="46800">
            <a:normAutofit fontScale="70000"/>
          </a:bodyPr>
          <a:lstStyle>
            <a:defPPr>
              <a:defRPr lang="zh-CN"/>
            </a:defPPr>
            <a:lvl1pPr>
              <a:lnSpc>
                <a:spcPct val="130000"/>
              </a:lnSpc>
              <a:defRPr sz="2800">
                <a:solidFill>
                  <a:schemeClr val="bg1"/>
                </a:solidFill>
              </a:defRPr>
            </a:lvl1pPr>
          </a:lstStyle>
          <a:p>
            <a:r>
              <a:rPr lang="en-US" altLang="zh-CN" sz="1400" dirty="0"/>
              <a:t>1</a:t>
            </a:r>
            <a:endParaRPr lang="zh-CN" altLang="en-US" sz="1400" dirty="0"/>
          </a:p>
        </p:txBody>
      </p:sp>
      <p:sp>
        <p:nvSpPr>
          <p:cNvPr id="21" name="直角三角形 20"/>
          <p:cNvSpPr/>
          <p:nvPr>
            <p:custDataLst>
              <p:tags r:id="rId16"/>
            </p:custDataLst>
          </p:nvPr>
        </p:nvSpPr>
        <p:spPr>
          <a:xfrm flipV="1">
            <a:off x="2053370" y="2515369"/>
            <a:ext cx="444878" cy="4448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25" name="文本框 24"/>
          <p:cNvSpPr txBox="1"/>
          <p:nvPr>
            <p:custDataLst>
              <p:tags r:id="rId17"/>
            </p:custDataLst>
          </p:nvPr>
        </p:nvSpPr>
        <p:spPr>
          <a:xfrm>
            <a:off x="2057869" y="2484309"/>
            <a:ext cx="252939" cy="305640"/>
          </a:xfrm>
          <a:prstGeom prst="rect">
            <a:avLst/>
          </a:prstGeom>
        </p:spPr>
        <p:txBody>
          <a:bodyPr wrap="none" lIns="90000" tIns="46800" rIns="90000" bIns="46800">
            <a:normAutofit fontScale="70000"/>
          </a:bodyPr>
          <a:lstStyle>
            <a:defPPr>
              <a:defRPr lang="zh-CN"/>
            </a:defPPr>
            <a:lvl1pPr>
              <a:lnSpc>
                <a:spcPct val="130000"/>
              </a:lnSpc>
              <a:defRPr sz="2800">
                <a:solidFill>
                  <a:schemeClr val="bg1"/>
                </a:solidFill>
              </a:defRPr>
            </a:lvl1pPr>
          </a:lstStyle>
          <a:p>
            <a:r>
              <a:rPr lang="en-US" altLang="zh-CN" sz="1400" dirty="0"/>
              <a:t>2</a:t>
            </a:r>
            <a:endParaRPr lang="zh-CN" altLang="en-US" sz="1400" dirty="0"/>
          </a:p>
        </p:txBody>
      </p:sp>
      <p:sp>
        <p:nvSpPr>
          <p:cNvPr id="34" name="直角三角形 33"/>
          <p:cNvSpPr/>
          <p:nvPr>
            <p:custDataLst>
              <p:tags r:id="rId18"/>
            </p:custDataLst>
          </p:nvPr>
        </p:nvSpPr>
        <p:spPr>
          <a:xfrm flipV="1">
            <a:off x="3952912" y="2510461"/>
            <a:ext cx="444878" cy="4448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35" name="文本框 34"/>
          <p:cNvSpPr txBox="1"/>
          <p:nvPr>
            <p:custDataLst>
              <p:tags r:id="rId19"/>
            </p:custDataLst>
          </p:nvPr>
        </p:nvSpPr>
        <p:spPr>
          <a:xfrm>
            <a:off x="3957411" y="2489216"/>
            <a:ext cx="252939" cy="305640"/>
          </a:xfrm>
          <a:prstGeom prst="rect">
            <a:avLst/>
          </a:prstGeom>
        </p:spPr>
        <p:txBody>
          <a:bodyPr wrap="none" lIns="90000" tIns="46800" rIns="90000" bIns="46800">
            <a:normAutofit fontScale="70000"/>
          </a:bodyPr>
          <a:lstStyle>
            <a:defPPr>
              <a:defRPr lang="zh-CN"/>
            </a:defPPr>
            <a:lvl1pPr>
              <a:lnSpc>
                <a:spcPct val="130000"/>
              </a:lnSpc>
              <a:defRPr sz="2800">
                <a:solidFill>
                  <a:schemeClr val="bg1"/>
                </a:solidFill>
              </a:defRPr>
            </a:lvl1pPr>
          </a:lstStyle>
          <a:p>
            <a:r>
              <a:rPr lang="en-US" altLang="zh-CN" sz="1400" dirty="0"/>
              <a:t>3</a:t>
            </a:r>
            <a:endParaRPr lang="zh-CN" altLang="en-US" sz="1400" dirty="0"/>
          </a:p>
        </p:txBody>
      </p:sp>
      <p:sp>
        <p:nvSpPr>
          <p:cNvPr id="37" name="直角三角形 36"/>
          <p:cNvSpPr/>
          <p:nvPr>
            <p:custDataLst>
              <p:tags r:id="rId20"/>
            </p:custDataLst>
          </p:nvPr>
        </p:nvSpPr>
        <p:spPr>
          <a:xfrm flipV="1">
            <a:off x="5842929" y="2515369"/>
            <a:ext cx="444878" cy="4448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38" name="文本框 37"/>
          <p:cNvSpPr txBox="1"/>
          <p:nvPr>
            <p:custDataLst>
              <p:tags r:id="rId21"/>
            </p:custDataLst>
          </p:nvPr>
        </p:nvSpPr>
        <p:spPr>
          <a:xfrm>
            <a:off x="5847427" y="2484309"/>
            <a:ext cx="252939" cy="305640"/>
          </a:xfrm>
          <a:prstGeom prst="rect">
            <a:avLst/>
          </a:prstGeom>
        </p:spPr>
        <p:txBody>
          <a:bodyPr wrap="none" lIns="90000" tIns="46800" rIns="90000" bIns="46800">
            <a:normAutofit fontScale="70000"/>
          </a:bodyPr>
          <a:lstStyle>
            <a:defPPr>
              <a:defRPr lang="zh-CN"/>
            </a:defPPr>
            <a:lvl1pPr>
              <a:lnSpc>
                <a:spcPct val="130000"/>
              </a:lnSpc>
              <a:defRPr sz="2800">
                <a:solidFill>
                  <a:schemeClr val="bg1"/>
                </a:solidFill>
              </a:defRPr>
            </a:lvl1pPr>
          </a:lstStyle>
          <a:p>
            <a:r>
              <a:rPr lang="en-US" altLang="zh-CN" sz="1400" dirty="0"/>
              <a:t>4</a:t>
            </a:r>
            <a:endParaRPr lang="zh-CN" altLang="en-US" sz="1400" dirty="0"/>
          </a:p>
        </p:txBody>
      </p:sp>
      <p:sp>
        <p:nvSpPr>
          <p:cNvPr id="40" name="直角三角形 39"/>
          <p:cNvSpPr/>
          <p:nvPr>
            <p:custDataLst>
              <p:tags r:id="rId22"/>
            </p:custDataLst>
          </p:nvPr>
        </p:nvSpPr>
        <p:spPr>
          <a:xfrm flipV="1">
            <a:off x="7730149" y="2515369"/>
            <a:ext cx="444878" cy="4448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a:p>
        </p:txBody>
      </p:sp>
      <p:sp>
        <p:nvSpPr>
          <p:cNvPr id="41" name="文本框 40"/>
          <p:cNvSpPr txBox="1"/>
          <p:nvPr>
            <p:custDataLst>
              <p:tags r:id="rId23"/>
            </p:custDataLst>
          </p:nvPr>
        </p:nvSpPr>
        <p:spPr>
          <a:xfrm>
            <a:off x="7734648" y="2484309"/>
            <a:ext cx="252939" cy="305640"/>
          </a:xfrm>
          <a:prstGeom prst="rect">
            <a:avLst/>
          </a:prstGeom>
        </p:spPr>
        <p:txBody>
          <a:bodyPr wrap="none" lIns="90000" tIns="46800" rIns="90000" bIns="46800">
            <a:normAutofit fontScale="70000"/>
          </a:bodyPr>
          <a:lstStyle>
            <a:defPPr>
              <a:defRPr lang="zh-CN"/>
            </a:defPPr>
            <a:lvl1pPr>
              <a:lnSpc>
                <a:spcPct val="130000"/>
              </a:lnSpc>
              <a:defRPr sz="2800">
                <a:solidFill>
                  <a:schemeClr val="bg1"/>
                </a:solidFill>
              </a:defRPr>
            </a:lvl1pPr>
          </a:lstStyle>
          <a:p>
            <a:r>
              <a:rPr lang="en-US" altLang="zh-CN" sz="1400" dirty="0"/>
              <a:t>5</a:t>
            </a:r>
            <a:endParaRPr lang="en-US" altLang="zh-CN" sz="1400" dirty="0"/>
          </a:p>
        </p:txBody>
      </p:sp>
      <p:sp>
        <p:nvSpPr>
          <p:cNvPr id="47" name="矩形 46"/>
          <p:cNvSpPr/>
          <p:nvPr>
            <p:custDataLst>
              <p:tags r:id="rId24"/>
            </p:custDataLst>
          </p:nvPr>
        </p:nvSpPr>
        <p:spPr>
          <a:xfrm>
            <a:off x="9377045" y="2489200"/>
            <a:ext cx="1384935" cy="1828165"/>
          </a:xfrm>
          <a:prstGeom prst="rect">
            <a:avLst/>
          </a:prstGeom>
          <a:solidFill>
            <a:schemeClr val="accent3"/>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zh-CN" altLang="en-US" dirty="0"/>
              <a:t>基本</a:t>
            </a:r>
            <a:endParaRPr lang="zh-CN" altLang="en-US" dirty="0"/>
          </a:p>
        </p:txBody>
      </p:sp>
      <p:sp>
        <p:nvSpPr>
          <p:cNvPr id="49" name="文本框 48"/>
          <p:cNvSpPr txBox="1"/>
          <p:nvPr>
            <p:custDataLst>
              <p:tags r:id="rId25"/>
            </p:custDataLst>
          </p:nvPr>
        </p:nvSpPr>
        <p:spPr>
          <a:xfrm>
            <a:off x="9597103" y="2650044"/>
            <a:ext cx="252939" cy="305640"/>
          </a:xfrm>
          <a:prstGeom prst="rect">
            <a:avLst/>
          </a:prstGeom>
        </p:spPr>
        <p:txBody>
          <a:bodyPr wrap="none" lIns="90000" tIns="46800" rIns="90000" bIns="46800">
            <a:normAutofit fontScale="70000"/>
          </a:bodyPr>
          <a:lstStyle>
            <a:defPPr>
              <a:defRPr lang="zh-CN"/>
            </a:defPPr>
            <a:lvl1pPr>
              <a:lnSpc>
                <a:spcPct val="130000"/>
              </a:lnSpc>
              <a:defRPr sz="2800">
                <a:solidFill>
                  <a:schemeClr val="bg1"/>
                </a:solidFill>
              </a:defRPr>
            </a:lvl1pPr>
          </a:lstStyle>
          <a:p>
            <a:r>
              <a:rPr lang="en-US" altLang="zh-CN" sz="1400" dirty="0"/>
              <a:t>5</a:t>
            </a:r>
            <a:endParaRPr lang="zh-CN" altLang="en-US" sz="1400" dirty="0"/>
          </a:p>
        </p:txBody>
      </p:sp>
      <p:sp>
        <p:nvSpPr>
          <p:cNvPr id="50" name="直角三角形 49"/>
          <p:cNvSpPr/>
          <p:nvPr>
            <p:custDataLst>
              <p:tags r:id="rId26"/>
            </p:custDataLst>
          </p:nvPr>
        </p:nvSpPr>
        <p:spPr>
          <a:xfrm flipV="1">
            <a:off x="9468779" y="2489334"/>
            <a:ext cx="444878" cy="4448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en-US" altLang="zh-CN" sz="1400"/>
              <a:t>9</a:t>
            </a:r>
            <a:endParaRPr lang="en-US" altLang="zh-CN" sz="1400"/>
          </a:p>
        </p:txBody>
      </p:sp>
      <p:sp>
        <p:nvSpPr>
          <p:cNvPr id="51" name="文本框 50"/>
          <p:cNvSpPr txBox="1"/>
          <p:nvPr/>
        </p:nvSpPr>
        <p:spPr>
          <a:xfrm>
            <a:off x="10890885" y="3141980"/>
            <a:ext cx="845820" cy="829945"/>
          </a:xfrm>
          <a:prstGeom prst="rect">
            <a:avLst/>
          </a:prstGeom>
          <a:noFill/>
        </p:spPr>
        <p:txBody>
          <a:bodyPr wrap="square" rtlCol="0">
            <a:spAutoFit/>
          </a:bodyPr>
          <a:p>
            <a:r>
              <a:rPr lang="zh-CN" altLang="en-US" sz="2400">
                <a:solidFill>
                  <a:schemeClr val="tx2"/>
                </a:solidFill>
              </a:rPr>
              <a:t>进度安排</a:t>
            </a:r>
            <a:endParaRPr lang="zh-CN" altLang="en-US" sz="2400">
              <a:solidFill>
                <a:schemeClr val="tx2"/>
              </a:solidFill>
            </a:endParaRPr>
          </a:p>
        </p:txBody>
      </p:sp>
      <p:sp>
        <p:nvSpPr>
          <p:cNvPr id="4" name="矩形 3"/>
          <p:cNvSpPr/>
          <p:nvPr>
            <p:custDataLst>
              <p:tags r:id="rId27"/>
            </p:custDataLst>
          </p:nvPr>
        </p:nvSpPr>
        <p:spPr>
          <a:xfrm>
            <a:off x="10890734" y="2510320"/>
            <a:ext cx="1504067" cy="1828158"/>
          </a:xfrm>
          <a:prstGeom prst="rect">
            <a:avLst/>
          </a:prstGeom>
          <a:solidFill>
            <a:schemeClr val="accent3"/>
          </a:solidFill>
          <a:ln>
            <a:noFill/>
          </a:ln>
          <a:effectLst>
            <a:outerShdw blurRad="279400" sx="85000" sy="85000" algn="ctr" rotWithShape="0">
              <a:schemeClr val="accent1">
                <a:alpha val="7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dirty="0"/>
          </a:p>
        </p:txBody>
      </p:sp>
      <p:sp>
        <p:nvSpPr>
          <p:cNvPr id="6" name="直角三角形 5"/>
          <p:cNvSpPr/>
          <p:nvPr>
            <p:custDataLst>
              <p:tags r:id="rId28"/>
            </p:custDataLst>
          </p:nvPr>
        </p:nvSpPr>
        <p:spPr>
          <a:xfrm flipV="1">
            <a:off x="10875010" y="2484120"/>
            <a:ext cx="445135" cy="4502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en-US" altLang="zh-CN" sz="1400"/>
              <a:t>7</a:t>
            </a:r>
            <a:endParaRPr lang="en-US" altLang="zh-CN" sz="1400"/>
          </a:p>
        </p:txBody>
      </p:sp>
      <p:sp>
        <p:nvSpPr>
          <p:cNvPr id="8" name="文本框 7"/>
          <p:cNvSpPr txBox="1"/>
          <p:nvPr/>
        </p:nvSpPr>
        <p:spPr>
          <a:xfrm>
            <a:off x="9913620" y="3148330"/>
            <a:ext cx="848360" cy="829945"/>
          </a:xfrm>
          <a:prstGeom prst="rect">
            <a:avLst/>
          </a:prstGeom>
          <a:noFill/>
        </p:spPr>
        <p:txBody>
          <a:bodyPr wrap="square" rtlCol="0">
            <a:spAutoFit/>
          </a:bodyPr>
          <a:p>
            <a:r>
              <a:rPr kumimoji="1" lang="zh-CN" altLang="en-US" sz="2400">
                <a:solidFill>
                  <a:schemeClr val="tx2"/>
                </a:solidFill>
              </a:rPr>
              <a:t>基本模块</a:t>
            </a:r>
            <a:endParaRPr kumimoji="1" lang="zh-CN" altLang="en-US" sz="2400">
              <a:solidFill>
                <a:schemeClr val="tx2"/>
              </a:solidFill>
            </a:endParaRPr>
          </a:p>
        </p:txBody>
      </p:sp>
      <p:sp>
        <p:nvSpPr>
          <p:cNvPr id="9" name="文本框 8"/>
          <p:cNvSpPr txBox="1"/>
          <p:nvPr/>
        </p:nvSpPr>
        <p:spPr>
          <a:xfrm>
            <a:off x="11188065" y="3257550"/>
            <a:ext cx="892175" cy="829945"/>
          </a:xfrm>
          <a:prstGeom prst="rect">
            <a:avLst/>
          </a:prstGeom>
          <a:noFill/>
        </p:spPr>
        <p:txBody>
          <a:bodyPr wrap="square" rtlCol="0">
            <a:spAutoFit/>
          </a:bodyPr>
          <a:p>
            <a:r>
              <a:rPr kumimoji="1" lang="zh-CN" altLang="en-US" sz="2400">
                <a:solidFill>
                  <a:schemeClr val="tx2"/>
                </a:solidFill>
              </a:rPr>
              <a:t>进度</a:t>
            </a:r>
            <a:endParaRPr kumimoji="1" lang="zh-CN" altLang="en-US" sz="2400">
              <a:solidFill>
                <a:schemeClr val="tx2"/>
              </a:solidFill>
            </a:endParaRPr>
          </a:p>
          <a:p>
            <a:r>
              <a:rPr kumimoji="1" lang="zh-CN" altLang="en-US" sz="2400">
                <a:solidFill>
                  <a:schemeClr val="tx2"/>
                </a:solidFill>
              </a:rPr>
              <a:t>安排</a:t>
            </a:r>
            <a:endParaRPr kumimoji="1" lang="zh-CN" altLang="en-US" sz="2400">
              <a:solidFill>
                <a:schemeClr val="tx2"/>
              </a:solidFill>
            </a:endParaRPr>
          </a:p>
        </p:txBody>
      </p:sp>
    </p:spTree>
    <p:custDataLst>
      <p:tags r:id="rId2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2"/>
            </p:custDataLst>
          </p:nvPr>
        </p:nvSpPr>
        <p:spPr>
          <a:xfrm>
            <a:off x="922370" y="16878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t>1</a:t>
            </a:r>
            <a:r>
              <a:rPr lang="zh-CN" altLang="en-US"/>
              <a:t>、选题研究</a:t>
            </a:r>
            <a:endParaRPr lang="zh-CN" altLang="en-US"/>
          </a:p>
        </p:txBody>
      </p:sp>
      <p:sp>
        <p:nvSpPr>
          <p:cNvPr id="2" name="文本框 1"/>
          <p:cNvSpPr txBox="1"/>
          <p:nvPr/>
        </p:nvSpPr>
        <p:spPr>
          <a:xfrm>
            <a:off x="1162050" y="1486535"/>
            <a:ext cx="9460230" cy="3415030"/>
          </a:xfrm>
          <a:prstGeom prst="rect">
            <a:avLst/>
          </a:prstGeom>
          <a:noFill/>
        </p:spPr>
        <p:txBody>
          <a:bodyPr wrap="square" rtlCol="0">
            <a:spAutoFit/>
          </a:bodyPr>
          <a:p>
            <a:r>
              <a:rPr lang="zh-CN" altLang="zh-CN" sz="2400" dirty="0" smtClean="0">
                <a:latin typeface="宋体" panose="02010600030101010101" pitchFamily="2" charset="-122"/>
                <a:ea typeface="宋体" panose="02010600030101010101" pitchFamily="2" charset="-122"/>
                <a:cs typeface="宋体" panose="02010600030101010101" pitchFamily="2" charset="-122"/>
                <a:sym typeface="+mn-ea"/>
              </a:rPr>
              <a:t>   基于QT的合同管理信息系统利用数据库对企业的合同信息进行统计、修改等处理，方便企业管理人员登录、查询，并且具有安全、高效的特点，使得企业更加方面的对员工的工资进行管理。该系统采用先进的计算机网络系统，合同的各个信息都能通过数据库正确、快速的反映出来。同传统的人工统计员工工资的方式相比，基于QT的合同管理信息系统具有高效、差错率低、易于修改、易于查询等优点，同时节约纸张，更加环保，也减少了人员管理的成本。基于QT的企业合同管理统是一个基于CS模式的服务器端和客户端的应用系统，开发本系统的技术已经比较成熟采用C++技术来实现系统的编码工作。</a:t>
            </a:r>
            <a:endParaRPr lang="zh-CN" altLang="zh-CN" sz="2400" dirty="0" smtClean="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2"/>
            </p:custDataLst>
          </p:nvPr>
        </p:nvSpPr>
        <p:spPr>
          <a:xfrm>
            <a:off x="922370" y="168786"/>
            <a:ext cx="3676263" cy="801419"/>
          </a:xfrm>
          <a:prstGeom prst="rect">
            <a:avLst/>
          </a:prstGeom>
          <a:noFill/>
        </p:spPr>
        <p:txBody>
          <a:bodyPr wrap="square" lIns="90000" tIns="46800" rIns="90000" bIns="46800"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t>2</a:t>
            </a:r>
            <a:r>
              <a:rPr lang="zh-CN" altLang="en-US"/>
              <a:t>、项目背景</a:t>
            </a:r>
            <a:endParaRPr lang="zh-CN" altLang="en-US"/>
          </a:p>
        </p:txBody>
      </p:sp>
      <p:sp>
        <p:nvSpPr>
          <p:cNvPr id="2" name="文本框 1"/>
          <p:cNvSpPr txBox="1"/>
          <p:nvPr/>
        </p:nvSpPr>
        <p:spPr>
          <a:xfrm>
            <a:off x="1162050" y="1486535"/>
            <a:ext cx="9460230" cy="3046095"/>
          </a:xfrm>
          <a:prstGeom prst="rect">
            <a:avLst/>
          </a:prstGeom>
          <a:noFill/>
        </p:spPr>
        <p:txBody>
          <a:bodyPr wrap="square" rtlCol="0">
            <a:spAutoFit/>
          </a:bodyPr>
          <a:p>
            <a:r>
              <a:rPr lang="en-US" altLang="zh-CN" dirty="0" smtClean="0">
                <a:sym typeface="+mn-ea"/>
              </a:rPr>
              <a:t>     </a:t>
            </a:r>
            <a:r>
              <a:rPr lang="en-US" altLang="zh-CN" sz="2400" dirty="0" smtClean="0">
                <a:sym typeface="+mn-ea"/>
              </a:rPr>
              <a:t>  </a:t>
            </a:r>
            <a:r>
              <a:rPr lang="zh-CN" altLang="zh-CN" sz="2400" dirty="0" smtClean="0">
                <a:latin typeface="宋体" panose="02010600030101010101" pitchFamily="2" charset="-122"/>
                <a:ea typeface="宋体" panose="02010600030101010101" pitchFamily="2" charset="-122"/>
                <a:cs typeface="宋体" panose="02010600030101010101" pitchFamily="2" charset="-122"/>
                <a:sym typeface="+mn-ea"/>
              </a:rPr>
              <a:t>长期以来，由于在合同管理中实行手工作业，合同审批流程不明确，存在各部门之间合同流转时间长而且特别容易出错等问题。基于</a:t>
            </a:r>
            <a:r>
              <a:rPr lang="en-US" altLang="zh-CN" sz="2400" dirty="0" smtClean="0">
                <a:latin typeface="宋体" panose="02010600030101010101" pitchFamily="2" charset="-122"/>
                <a:ea typeface="宋体" panose="02010600030101010101" pitchFamily="2" charset="-122"/>
                <a:cs typeface="宋体" panose="02010600030101010101" pitchFamily="2" charset="-122"/>
                <a:sym typeface="+mn-ea"/>
              </a:rPr>
              <a:t>QT</a:t>
            </a:r>
            <a:r>
              <a:rPr lang="zh-CN" altLang="zh-CN" sz="2400" dirty="0" smtClean="0">
                <a:latin typeface="宋体" panose="02010600030101010101" pitchFamily="2" charset="-122"/>
                <a:ea typeface="宋体" panose="02010600030101010101" pitchFamily="2" charset="-122"/>
                <a:cs typeface="宋体" panose="02010600030101010101" pitchFamily="2" charset="-122"/>
                <a:sym typeface="+mn-ea"/>
              </a:rPr>
              <a:t>的企业合同管理系统就是针对当前的合同管理业务特点所定制的一套管理系统，本系统本着进一步完善企业内部合同管理制度，规范合同管理机制的目的，更加及时、准确、全面地反映合同信息，辅助企业管理决策，从而实现该企业合同管理智能化，降低管理成本，提高内部管理水准，为企业决策层及时了解合同管理业务层的工作情况提供第一手资料。</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custDataLst>
              <p:tags r:id="rId1"/>
            </p:custDataLst>
          </p:nvPr>
        </p:nvSpPr>
        <p:spPr>
          <a:xfrm>
            <a:off x="954120" y="239906"/>
            <a:ext cx="3676263" cy="801419"/>
          </a:xfrm>
          <a:prstGeom prst="rect">
            <a:avLst/>
          </a:prstGeom>
          <a:noFill/>
        </p:spPr>
        <p:txBody>
          <a:bodyPr wrap="square" rtlCol="0">
            <a:normAutofit/>
          </a:bodyPr>
          <a:lstStyle/>
          <a:p>
            <a:pPr>
              <a:lnSpc>
                <a:spcPct val="130000"/>
              </a:lnSpc>
            </a:pPr>
            <a:r>
              <a:rPr lang="en-US" altLang="zh-CN" sz="2800">
                <a:solidFill>
                  <a:schemeClr val="tx2"/>
                </a:solidFill>
                <a:latin typeface="+mj-lt"/>
                <a:ea typeface="+mj-ea"/>
                <a:cs typeface="+mj-cs"/>
              </a:rPr>
              <a:t>3</a:t>
            </a:r>
            <a:r>
              <a:rPr lang="zh-CN" altLang="en-US" sz="2800">
                <a:solidFill>
                  <a:schemeClr val="tx2"/>
                </a:solidFill>
                <a:latin typeface="+mj-lt"/>
                <a:ea typeface="+mj-ea"/>
                <a:cs typeface="+mj-cs"/>
              </a:rPr>
              <a:t>、研究功能</a:t>
            </a:r>
            <a:endParaRPr lang="zh-CN" altLang="en-US" sz="2800">
              <a:solidFill>
                <a:schemeClr val="tx2"/>
              </a:solidFill>
              <a:latin typeface="+mj-lt"/>
              <a:ea typeface="+mj-ea"/>
              <a:cs typeface="+mj-cs"/>
            </a:endParaRPr>
          </a:p>
        </p:txBody>
      </p:sp>
      <p:sp>
        <p:nvSpPr>
          <p:cNvPr id="41" name="矩形 40"/>
          <p:cNvSpPr/>
          <p:nvPr>
            <p:custDataLst>
              <p:tags r:id="rId2"/>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519555" y="1736725"/>
            <a:ext cx="1240790" cy="86423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zh-CN" altLang="en-US"/>
              <a:t>用户端</a:t>
            </a:r>
            <a:endParaRPr lang="zh-CN" altLang="en-US"/>
          </a:p>
        </p:txBody>
      </p:sp>
      <p:sp>
        <p:nvSpPr>
          <p:cNvPr id="3" name="椭圆 2"/>
          <p:cNvSpPr/>
          <p:nvPr/>
        </p:nvSpPr>
        <p:spPr>
          <a:xfrm>
            <a:off x="9537065" y="1765935"/>
            <a:ext cx="1261745" cy="80454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zh-CN" altLang="en-US"/>
              <a:t>管理端</a:t>
            </a:r>
            <a:endParaRPr lang="zh-CN" altLang="en-US"/>
          </a:p>
        </p:txBody>
      </p:sp>
      <p:cxnSp>
        <p:nvCxnSpPr>
          <p:cNvPr id="17" name="直接箭头连接符 16"/>
          <p:cNvCxnSpPr>
            <a:stCxn id="2" idx="6"/>
          </p:cNvCxnSpPr>
          <p:nvPr/>
        </p:nvCxnSpPr>
        <p:spPr>
          <a:xfrm flipV="1">
            <a:off x="2760345" y="2165985"/>
            <a:ext cx="1360805" cy="31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2" idx="5"/>
          </p:cNvCxnSpPr>
          <p:nvPr/>
        </p:nvCxnSpPr>
        <p:spPr>
          <a:xfrm>
            <a:off x="2578735" y="2474595"/>
            <a:ext cx="1292225" cy="6051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2" idx="4"/>
          </p:cNvCxnSpPr>
          <p:nvPr/>
        </p:nvCxnSpPr>
        <p:spPr>
          <a:xfrm>
            <a:off x="2139950" y="2600960"/>
            <a:ext cx="1905" cy="9575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2" idx="7"/>
          </p:cNvCxnSpPr>
          <p:nvPr/>
        </p:nvCxnSpPr>
        <p:spPr>
          <a:xfrm flipV="1">
            <a:off x="2578735" y="1306830"/>
            <a:ext cx="1270635" cy="5562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3" idx="2"/>
          </p:cNvCxnSpPr>
          <p:nvPr/>
        </p:nvCxnSpPr>
        <p:spPr>
          <a:xfrm flipH="1">
            <a:off x="8014970" y="2168525"/>
            <a:ext cx="152209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3" idx="1"/>
          </p:cNvCxnSpPr>
          <p:nvPr/>
        </p:nvCxnSpPr>
        <p:spPr>
          <a:xfrm flipH="1" flipV="1">
            <a:off x="8308340" y="1189355"/>
            <a:ext cx="1413510" cy="6946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3" idx="4"/>
          </p:cNvCxnSpPr>
          <p:nvPr/>
        </p:nvCxnSpPr>
        <p:spPr>
          <a:xfrm>
            <a:off x="10168255" y="2570480"/>
            <a:ext cx="0" cy="11963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3" idx="3"/>
          </p:cNvCxnSpPr>
          <p:nvPr/>
        </p:nvCxnSpPr>
        <p:spPr>
          <a:xfrm flipH="1">
            <a:off x="8634730" y="2452370"/>
            <a:ext cx="1087120" cy="857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3870960" y="1140460"/>
            <a:ext cx="1804670" cy="368300"/>
          </a:xfrm>
          <a:prstGeom prst="rect">
            <a:avLst/>
          </a:prstGeom>
          <a:noFill/>
        </p:spPr>
        <p:txBody>
          <a:bodyPr wrap="square" rtlCol="0">
            <a:spAutoFit/>
          </a:bodyPr>
          <a:p>
            <a:r>
              <a:rPr lang="zh-CN" altLang="en-US"/>
              <a:t>合同注册申请</a:t>
            </a:r>
            <a:endParaRPr lang="zh-CN" altLang="en-US"/>
          </a:p>
        </p:txBody>
      </p:sp>
      <p:sp>
        <p:nvSpPr>
          <p:cNvPr id="39" name="文本框 38"/>
          <p:cNvSpPr txBox="1"/>
          <p:nvPr/>
        </p:nvSpPr>
        <p:spPr>
          <a:xfrm>
            <a:off x="4121150" y="1983105"/>
            <a:ext cx="1676400" cy="368300"/>
          </a:xfrm>
          <a:prstGeom prst="rect">
            <a:avLst/>
          </a:prstGeom>
          <a:noFill/>
        </p:spPr>
        <p:txBody>
          <a:bodyPr wrap="square" rtlCol="0">
            <a:spAutoFit/>
          </a:bodyPr>
          <a:p>
            <a:r>
              <a:rPr lang="zh-CN" altLang="en-US"/>
              <a:t>合同图片上传</a:t>
            </a:r>
            <a:endParaRPr lang="zh-CN" altLang="en-US"/>
          </a:p>
        </p:txBody>
      </p:sp>
      <p:sp>
        <p:nvSpPr>
          <p:cNvPr id="43" name="文本框 42"/>
          <p:cNvSpPr txBox="1"/>
          <p:nvPr/>
        </p:nvSpPr>
        <p:spPr>
          <a:xfrm>
            <a:off x="3914140" y="3070860"/>
            <a:ext cx="1883410" cy="645160"/>
          </a:xfrm>
          <a:prstGeom prst="rect">
            <a:avLst/>
          </a:prstGeom>
          <a:noFill/>
        </p:spPr>
        <p:txBody>
          <a:bodyPr wrap="square" rtlCol="0">
            <a:spAutoFit/>
          </a:bodyPr>
          <a:p>
            <a:r>
              <a:rPr lang="zh-CN" altLang="en-US" dirty="0" smtClean="0">
                <a:sym typeface="+mn-ea"/>
              </a:rPr>
              <a:t>合同及审批状态</a:t>
            </a:r>
            <a:endParaRPr lang="zh-CN" altLang="en-US" dirty="0" smtClean="0">
              <a:sym typeface="+mn-ea"/>
            </a:endParaRPr>
          </a:p>
          <a:p>
            <a:r>
              <a:rPr lang="zh-CN" altLang="en-US" dirty="0" smtClean="0">
                <a:sym typeface="+mn-ea"/>
              </a:rPr>
              <a:t>跟踪查询</a:t>
            </a:r>
            <a:endParaRPr lang="zh-CN" altLang="en-US"/>
          </a:p>
        </p:txBody>
      </p:sp>
      <p:sp>
        <p:nvSpPr>
          <p:cNvPr id="49" name="文本框 48"/>
          <p:cNvSpPr txBox="1"/>
          <p:nvPr/>
        </p:nvSpPr>
        <p:spPr>
          <a:xfrm>
            <a:off x="1160780" y="3651250"/>
            <a:ext cx="1957705" cy="645160"/>
          </a:xfrm>
          <a:prstGeom prst="rect">
            <a:avLst/>
          </a:prstGeom>
          <a:noFill/>
        </p:spPr>
        <p:txBody>
          <a:bodyPr wrap="square" rtlCol="0">
            <a:spAutoFit/>
          </a:bodyPr>
          <a:p>
            <a:r>
              <a:rPr lang="zh-CN" altLang="en-US" dirty="0" smtClean="0">
                <a:sym typeface="+mn-ea"/>
              </a:rPr>
              <a:t>合同印章及审批状态跟踪查询</a:t>
            </a:r>
            <a:endParaRPr lang="zh-CN" altLang="en-US"/>
          </a:p>
        </p:txBody>
      </p:sp>
      <p:sp>
        <p:nvSpPr>
          <p:cNvPr id="50" name="文本框 49"/>
          <p:cNvSpPr txBox="1"/>
          <p:nvPr/>
        </p:nvSpPr>
        <p:spPr>
          <a:xfrm>
            <a:off x="6482715" y="961390"/>
            <a:ext cx="1825625" cy="368300"/>
          </a:xfrm>
          <a:prstGeom prst="rect">
            <a:avLst/>
          </a:prstGeom>
          <a:noFill/>
        </p:spPr>
        <p:txBody>
          <a:bodyPr wrap="square" rtlCol="0">
            <a:spAutoFit/>
          </a:bodyPr>
          <a:p>
            <a:r>
              <a:rPr lang="zh-CN" altLang="en-US" dirty="0" smtClean="0">
                <a:sym typeface="+mn-ea"/>
              </a:rPr>
              <a:t>合同模板的管理</a:t>
            </a:r>
            <a:endParaRPr lang="zh-CN" altLang="en-US"/>
          </a:p>
        </p:txBody>
      </p:sp>
      <p:sp>
        <p:nvSpPr>
          <p:cNvPr id="55" name="文本框 54"/>
          <p:cNvSpPr txBox="1"/>
          <p:nvPr/>
        </p:nvSpPr>
        <p:spPr>
          <a:xfrm>
            <a:off x="6655435" y="2059305"/>
            <a:ext cx="1326515" cy="645160"/>
          </a:xfrm>
          <a:prstGeom prst="rect">
            <a:avLst/>
          </a:prstGeom>
          <a:noFill/>
        </p:spPr>
        <p:txBody>
          <a:bodyPr wrap="square" rtlCol="0">
            <a:spAutoFit/>
          </a:bodyPr>
          <a:p>
            <a:r>
              <a:rPr lang="zh-CN" altLang="en-US" dirty="0" smtClean="0">
                <a:sym typeface="+mn-ea"/>
              </a:rPr>
              <a:t>企业合同审核处理</a:t>
            </a:r>
            <a:endParaRPr lang="zh-CN" altLang="en-US"/>
          </a:p>
        </p:txBody>
      </p:sp>
      <p:sp>
        <p:nvSpPr>
          <p:cNvPr id="56" name="文本框 55"/>
          <p:cNvSpPr txBox="1"/>
          <p:nvPr/>
        </p:nvSpPr>
        <p:spPr>
          <a:xfrm>
            <a:off x="7133590" y="3255645"/>
            <a:ext cx="1697990" cy="645160"/>
          </a:xfrm>
          <a:prstGeom prst="rect">
            <a:avLst/>
          </a:prstGeom>
          <a:noFill/>
        </p:spPr>
        <p:txBody>
          <a:bodyPr wrap="square" rtlCol="0">
            <a:spAutoFit/>
          </a:bodyPr>
          <a:p>
            <a:r>
              <a:rPr lang="en-US" altLang="zh-CN" dirty="0" smtClean="0">
                <a:sym typeface="+mn-ea"/>
              </a:rPr>
              <a:t> </a:t>
            </a:r>
            <a:r>
              <a:rPr lang="zh-CN" altLang="en-US" dirty="0" smtClean="0">
                <a:sym typeface="+mn-ea"/>
              </a:rPr>
              <a:t>合同印章生成和申请</a:t>
            </a:r>
            <a:endParaRPr lang="zh-CN" altLang="en-US"/>
          </a:p>
        </p:txBody>
      </p:sp>
      <p:sp>
        <p:nvSpPr>
          <p:cNvPr id="57" name="文本框 56"/>
          <p:cNvSpPr txBox="1"/>
          <p:nvPr/>
        </p:nvSpPr>
        <p:spPr>
          <a:xfrm>
            <a:off x="9667875" y="3821430"/>
            <a:ext cx="1794510" cy="368300"/>
          </a:xfrm>
          <a:prstGeom prst="rect">
            <a:avLst/>
          </a:prstGeom>
          <a:noFill/>
        </p:spPr>
        <p:txBody>
          <a:bodyPr wrap="square" rtlCol="0">
            <a:spAutoFit/>
          </a:bodyPr>
          <a:p>
            <a:r>
              <a:rPr lang="zh-CN" altLang="en-US" dirty="0" smtClean="0">
                <a:sym typeface="+mn-ea"/>
              </a:rPr>
              <a:t>合同印章的审核</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custDataLst>
              <p:tags r:id="rId2"/>
            </p:custDataLst>
          </p:nvPr>
        </p:nvSpPr>
        <p:spPr>
          <a:xfrm>
            <a:off x="954120" y="239906"/>
            <a:ext cx="3676263" cy="801419"/>
          </a:xfrm>
          <a:prstGeom prst="rect">
            <a:avLst/>
          </a:prstGeom>
          <a:noFill/>
        </p:spPr>
        <p:txBody>
          <a:bodyPr wrap="square" rtlCol="0">
            <a:normAutofit/>
          </a:bodyPr>
          <a:lstStyle/>
          <a:p>
            <a:pPr>
              <a:lnSpc>
                <a:spcPct val="130000"/>
              </a:lnSpc>
            </a:pPr>
            <a:r>
              <a:rPr lang="en-US" altLang="zh-CN" sz="2800">
                <a:solidFill>
                  <a:schemeClr val="tx2"/>
                </a:solidFill>
                <a:latin typeface="+mj-lt"/>
                <a:ea typeface="+mj-ea"/>
                <a:cs typeface="+mj-cs"/>
              </a:rPr>
              <a:t>4</a:t>
            </a:r>
            <a:r>
              <a:rPr lang="zh-CN" altLang="en-US" sz="2800">
                <a:solidFill>
                  <a:schemeClr val="tx2"/>
                </a:solidFill>
                <a:latin typeface="+mj-lt"/>
                <a:ea typeface="+mj-ea"/>
                <a:cs typeface="+mj-cs"/>
              </a:rPr>
              <a:t>、使用技术</a:t>
            </a:r>
            <a:endParaRPr lang="zh-CN" altLang="en-US" sz="2800">
              <a:solidFill>
                <a:schemeClr val="tx2"/>
              </a:solidFill>
              <a:latin typeface="+mj-lt"/>
              <a:ea typeface="+mj-ea"/>
              <a:cs typeface="+mj-cs"/>
            </a:endParaRPr>
          </a:p>
        </p:txBody>
      </p:sp>
      <p:sp>
        <p:nvSpPr>
          <p:cNvPr id="2" name="文本框 1"/>
          <p:cNvSpPr txBox="1"/>
          <p:nvPr/>
        </p:nvSpPr>
        <p:spPr>
          <a:xfrm>
            <a:off x="1325880" y="1548130"/>
            <a:ext cx="9462135" cy="2245360"/>
          </a:xfrm>
          <a:prstGeom prst="rect">
            <a:avLst/>
          </a:prstGeom>
          <a:noFill/>
        </p:spPr>
        <p:txBody>
          <a:bodyPr wrap="square" rtlCol="0">
            <a:spAutoFit/>
          </a:bodyPr>
          <a:p>
            <a:pPr marL="457200" indent="-457200">
              <a:buFont typeface="Wingdings" panose="05000000000000000000" charset="0"/>
              <a:buChar char="Ø"/>
            </a:pPr>
            <a:r>
              <a:rPr lang="zh-CN" altLang="en-US" sz="2800">
                <a:latin typeface="宋体" panose="02010600030101010101" pitchFamily="2" charset="-122"/>
                <a:ea typeface="宋体" panose="02010600030101010101" pitchFamily="2" charset="-122"/>
                <a:cs typeface="宋体" panose="02010600030101010101" pitchFamily="2" charset="-122"/>
              </a:rPr>
              <a:t>数据库使用轻量级的MySQL数据库</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457200" indent="-457200">
              <a:buFont typeface="Wingdings" panose="05000000000000000000" charset="0"/>
              <a:buChar char="Ø"/>
            </a:pPr>
            <a:r>
              <a:rPr lang="zh-CN" altLang="en-US" sz="2800">
                <a:latin typeface="宋体" panose="02010600030101010101" pitchFamily="2" charset="-122"/>
                <a:ea typeface="宋体" panose="02010600030101010101" pitchFamily="2" charset="-122"/>
                <a:cs typeface="宋体" panose="02010600030101010101" pitchFamily="2" charset="-122"/>
              </a:rPr>
              <a:t>使用基于CS结构的QT平台结构使用C++语言编码实现</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457200" indent="-457200">
              <a:buFont typeface="Wingdings" panose="05000000000000000000" charset="0"/>
              <a:buChar char="Ø"/>
            </a:pPr>
            <a:r>
              <a:rPr lang="zh-CN" altLang="en-US" sz="2800">
                <a:latin typeface="宋体" panose="02010600030101010101" pitchFamily="2" charset="-122"/>
                <a:ea typeface="宋体" panose="02010600030101010101" pitchFamily="2" charset="-122"/>
                <a:cs typeface="宋体" panose="02010600030101010101" pitchFamily="2" charset="-122"/>
              </a:rPr>
              <a:t>在按钮和界面设计上采用Visual Studio提供的插件来实现按钮的美化和图表的制作</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marL="457200" indent="-457200">
              <a:buFont typeface="Wingdings" panose="05000000000000000000" charset="0"/>
              <a:buChar char="Ø"/>
            </a:pPr>
            <a:r>
              <a:rPr lang="zh-CN" altLang="en-US" sz="2800">
                <a:latin typeface="宋体" panose="02010600030101010101" pitchFamily="2" charset="-122"/>
                <a:ea typeface="宋体" panose="02010600030101010101" pitchFamily="2" charset="-122"/>
                <a:cs typeface="宋体" panose="02010600030101010101" pitchFamily="2" charset="-122"/>
              </a:rPr>
              <a:t>背景优化主要通过Photoshop工具来优化处理。</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矩形 40"/>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111885" y="318770"/>
            <a:ext cx="1884680" cy="650875"/>
          </a:xfrm>
          <a:prstGeom prst="rect">
            <a:avLst/>
          </a:prstGeom>
          <a:noFill/>
        </p:spPr>
        <p:txBody>
          <a:bodyPr wrap="square" rtlCol="0">
            <a:spAutoFit/>
          </a:bodyPr>
          <a:p>
            <a:pPr algn="l">
              <a:lnSpc>
                <a:spcPct val="130000"/>
              </a:lnSpc>
            </a:pPr>
            <a:r>
              <a:rPr lang="en-US" altLang="zh-CN" sz="2800">
                <a:solidFill>
                  <a:schemeClr val="tx2"/>
                </a:solidFill>
                <a:latin typeface="+mj-lt"/>
                <a:ea typeface="+mj-ea"/>
                <a:cs typeface="+mj-cs"/>
              </a:rPr>
              <a:t>5、重难点</a:t>
            </a:r>
            <a:endParaRPr lang="en-US" altLang="zh-CN" sz="2800">
              <a:solidFill>
                <a:schemeClr val="tx2"/>
              </a:solidFill>
              <a:latin typeface="+mj-lt"/>
              <a:ea typeface="+mj-ea"/>
              <a:cs typeface="+mj-cs"/>
            </a:endParaRPr>
          </a:p>
        </p:txBody>
      </p:sp>
      <p:sp>
        <p:nvSpPr>
          <p:cNvPr id="3" name="文本框 2"/>
          <p:cNvSpPr txBox="1"/>
          <p:nvPr/>
        </p:nvSpPr>
        <p:spPr>
          <a:xfrm>
            <a:off x="999490" y="1722120"/>
            <a:ext cx="10104120" cy="953135"/>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重点：在后台进行完成签订合同成功的存储</a:t>
            </a:r>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难点：实现信息的不可篡改性。</a:t>
            </a:r>
            <a:endParaRPr lang="zh-CN" altLang="en-US" sz="2800">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线连接符 15"/>
          <p:cNvCxnSpPr>
            <a:stCxn id="10" idx="6"/>
            <a:endCxn id="38" idx="2"/>
          </p:cNvCxnSpPr>
          <p:nvPr>
            <p:custDataLst>
              <p:tags r:id="rId1"/>
            </p:custDataLst>
          </p:nvPr>
        </p:nvCxnSpPr>
        <p:spPr>
          <a:xfrm>
            <a:off x="2820637" y="4059109"/>
            <a:ext cx="6593329" cy="0"/>
          </a:xfrm>
          <a:prstGeom prst="line">
            <a:avLst/>
          </a:prstGeom>
          <a:ln>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2"/>
            </p:custDataLst>
          </p:nvPr>
        </p:nvSpPr>
        <p:spPr>
          <a:xfrm>
            <a:off x="0" y="1463041"/>
            <a:ext cx="12192000" cy="171217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custDataLst>
              <p:tags r:id="rId3"/>
            </p:custDataLst>
          </p:nvPr>
        </p:nvSpPr>
        <p:spPr>
          <a:xfrm>
            <a:off x="1275094" y="4467184"/>
            <a:ext cx="263463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t>系统分析</a:t>
            </a:r>
            <a:endParaRPr lang="zh-CN" altLang="en-US" sz="2000" b="0"/>
          </a:p>
        </p:txBody>
      </p:sp>
      <p:sp>
        <p:nvSpPr>
          <p:cNvPr id="31" name="矩形 30"/>
          <p:cNvSpPr/>
          <p:nvPr>
            <p:custDataLst>
              <p:tags r:id="rId4"/>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custDataLst>
              <p:tags r:id="rId5"/>
            </p:custDataLst>
          </p:nvPr>
        </p:nvSpPr>
        <p:spPr>
          <a:xfrm>
            <a:off x="954120" y="268897"/>
            <a:ext cx="3676263" cy="801419"/>
          </a:xfrm>
          <a:prstGeom prst="rect">
            <a:avLst/>
          </a:prstGeom>
          <a:noFill/>
        </p:spPr>
        <p:txBody>
          <a:bodyPr wrap="square" rtlCol="0">
            <a:normAutofit/>
          </a:bodyPr>
          <a:lstStyle/>
          <a:p>
            <a:pPr>
              <a:lnSpc>
                <a:spcPct val="130000"/>
              </a:lnSpc>
            </a:pPr>
            <a:r>
              <a:rPr lang="en-US" altLang="zh-CN" sz="2800">
                <a:solidFill>
                  <a:schemeClr val="tx2"/>
                </a:solidFill>
                <a:latin typeface="+mj-lt"/>
                <a:ea typeface="+mj-ea"/>
                <a:cs typeface="+mj-cs"/>
              </a:rPr>
              <a:t>6</a:t>
            </a:r>
            <a:r>
              <a:rPr lang="zh-CN" altLang="en-US" sz="2800">
                <a:solidFill>
                  <a:schemeClr val="tx2"/>
                </a:solidFill>
                <a:latin typeface="+mj-lt"/>
                <a:ea typeface="+mj-ea"/>
                <a:cs typeface="+mj-cs"/>
              </a:rPr>
              <a:t>、基本模块</a:t>
            </a:r>
            <a:endParaRPr lang="zh-CN" altLang="en-US" sz="2800">
              <a:solidFill>
                <a:schemeClr val="tx2"/>
              </a:solidFill>
              <a:latin typeface="+mj-lt"/>
              <a:ea typeface="+mj-ea"/>
              <a:cs typeface="+mj-cs"/>
            </a:endParaRPr>
          </a:p>
        </p:txBody>
      </p:sp>
      <p:sp>
        <p:nvSpPr>
          <p:cNvPr id="10" name="椭圆 9"/>
          <p:cNvSpPr/>
          <p:nvPr>
            <p:custDataLst>
              <p:tags r:id="rId6"/>
            </p:custDataLst>
          </p:nvPr>
        </p:nvSpPr>
        <p:spPr>
          <a:xfrm>
            <a:off x="2364190" y="3830885"/>
            <a:ext cx="456447" cy="456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t>1</a:t>
            </a:r>
            <a:endParaRPr lang="zh-CN" altLang="en-US" sz="1600" dirty="0"/>
          </a:p>
        </p:txBody>
      </p:sp>
      <p:sp>
        <p:nvSpPr>
          <p:cNvPr id="33" name="文本框 32"/>
          <p:cNvSpPr txBox="1"/>
          <p:nvPr>
            <p:custDataLst>
              <p:tags r:id="rId7"/>
            </p:custDataLst>
          </p:nvPr>
        </p:nvSpPr>
        <p:spPr>
          <a:xfrm>
            <a:off x="4663898" y="4467184"/>
            <a:ext cx="263463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t>系统整体设计</a:t>
            </a:r>
            <a:endParaRPr lang="zh-CN" altLang="en-US" sz="2000" b="0"/>
          </a:p>
        </p:txBody>
      </p:sp>
      <p:sp>
        <p:nvSpPr>
          <p:cNvPr id="35" name="椭圆 34"/>
          <p:cNvSpPr/>
          <p:nvPr>
            <p:custDataLst>
              <p:tags r:id="rId8"/>
            </p:custDataLst>
          </p:nvPr>
        </p:nvSpPr>
        <p:spPr>
          <a:xfrm>
            <a:off x="5752994" y="3830885"/>
            <a:ext cx="456447" cy="456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t>2</a:t>
            </a:r>
            <a:endParaRPr lang="zh-CN" altLang="en-US" sz="1600" dirty="0"/>
          </a:p>
        </p:txBody>
      </p:sp>
      <p:sp>
        <p:nvSpPr>
          <p:cNvPr id="36" name="文本框 35"/>
          <p:cNvSpPr txBox="1"/>
          <p:nvPr>
            <p:custDataLst>
              <p:tags r:id="rId9"/>
            </p:custDataLst>
          </p:nvPr>
        </p:nvSpPr>
        <p:spPr>
          <a:xfrm>
            <a:off x="8324870" y="4466956"/>
            <a:ext cx="2634638" cy="452432"/>
          </a:xfrm>
          <a:prstGeom prst="rect">
            <a:avLst/>
          </a:prstGeom>
        </p:spPr>
        <p:txBody>
          <a:bodyPr wrap="none">
            <a:normAutofit lnSpcReduction="20000"/>
          </a:bodyPr>
          <a:lstStyle>
            <a:defPPr>
              <a:defRPr lang="zh-CN"/>
            </a:defPPr>
            <a:lvl1pPr>
              <a:lnSpc>
                <a:spcPct val="130000"/>
              </a:lnSpc>
              <a:defRPr b="1">
                <a:solidFill>
                  <a:schemeClr val="tx1">
                    <a:lumMod val="75000"/>
                    <a:lumOff val="25000"/>
                  </a:schemeClr>
                </a:solidFill>
                <a:latin typeface="+mj-lt"/>
                <a:ea typeface="+mj-ea"/>
                <a:cs typeface="+mj-cs"/>
              </a:defRPr>
            </a:lvl1pPr>
          </a:lstStyle>
          <a:p>
            <a:pPr algn="ctr"/>
            <a:r>
              <a:rPr lang="zh-CN" altLang="en-US" sz="2000" b="0"/>
              <a:t>系统详细设计</a:t>
            </a:r>
            <a:endParaRPr lang="zh-CN" altLang="en-US" sz="2000" b="0"/>
          </a:p>
        </p:txBody>
      </p:sp>
      <p:sp>
        <p:nvSpPr>
          <p:cNvPr id="38" name="椭圆 37"/>
          <p:cNvSpPr/>
          <p:nvPr>
            <p:custDataLst>
              <p:tags r:id="rId10"/>
            </p:custDataLst>
          </p:nvPr>
        </p:nvSpPr>
        <p:spPr>
          <a:xfrm>
            <a:off x="9413966" y="3830885"/>
            <a:ext cx="456447" cy="4564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t>3</a:t>
            </a:r>
            <a:endParaRPr lang="zh-CN" altLang="en-US" sz="1600" dirty="0"/>
          </a:p>
        </p:txBody>
      </p:sp>
      <p:cxnSp>
        <p:nvCxnSpPr>
          <p:cNvPr id="12" name="直线连接符 11"/>
          <p:cNvCxnSpPr/>
          <p:nvPr>
            <p:custDataLst>
              <p:tags r:id="rId11"/>
            </p:custDataLst>
          </p:nvPr>
        </p:nvCxnSpPr>
        <p:spPr>
          <a:xfrm>
            <a:off x="4320117" y="4059109"/>
            <a:ext cx="0" cy="2036891"/>
          </a:xfrm>
          <a:prstGeom prst="line">
            <a:avLst/>
          </a:prstGeom>
          <a:ln>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p:custDataLst>
              <p:tags r:id="rId12"/>
            </p:custDataLst>
          </p:nvPr>
        </p:nvCxnSpPr>
        <p:spPr>
          <a:xfrm>
            <a:off x="7739063" y="4059015"/>
            <a:ext cx="0" cy="2036985"/>
          </a:xfrm>
          <a:prstGeom prst="line">
            <a:avLst/>
          </a:prstGeom>
          <a:ln>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custDataLst>
              <p:tags r:id="rId13"/>
            </p:custDataLst>
          </p:nvPr>
        </p:nvPicPr>
        <p:blipFill>
          <a:blip r:embed="rId14">
            <a:extLst>
              <a:ext uri="{28A0092B-C50C-407E-A947-70E740481C1C}">
                <a14:useLocalDpi xmlns:a14="http://schemas.microsoft.com/office/drawing/2010/main" val="0"/>
              </a:ext>
            </a:extLst>
          </a:blip>
          <a:stretch>
            <a:fillRect/>
          </a:stretch>
        </p:blipFill>
        <p:spPr>
          <a:xfrm>
            <a:off x="1016032" y="1671444"/>
            <a:ext cx="3146573" cy="1768423"/>
          </a:xfrm>
          <a:prstGeom prst="rect">
            <a:avLst/>
          </a:prstGeom>
        </p:spPr>
      </p:pic>
      <p:pic>
        <p:nvPicPr>
          <p:cNvPr id="8" name="图片 7"/>
          <p:cNvPicPr>
            <a:picLocks noChangeAspect="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4448175" y="1669483"/>
            <a:ext cx="3151405" cy="1770384"/>
          </a:xfrm>
          <a:prstGeom prst="rect">
            <a:avLst/>
          </a:prstGeom>
        </p:spPr>
      </p:pic>
      <p:pic>
        <p:nvPicPr>
          <p:cNvPr id="14" name="图片 13"/>
          <p:cNvPicPr>
            <a:picLocks noChangeAspect="1"/>
          </p:cNvPicPr>
          <p:nvPr>
            <p:custDataLst>
              <p:tags r:id="rId17"/>
            </p:custDataLst>
          </p:nvPr>
        </p:nvPicPr>
        <p:blipFill>
          <a:blip r:embed="rId18">
            <a:extLst>
              <a:ext uri="{28A0092B-C50C-407E-A947-70E740481C1C}">
                <a14:useLocalDpi xmlns:a14="http://schemas.microsoft.com/office/drawing/2010/main" val="0"/>
              </a:ext>
            </a:extLst>
          </a:blip>
          <a:stretch>
            <a:fillRect/>
          </a:stretch>
        </p:blipFill>
        <p:spPr>
          <a:xfrm>
            <a:off x="7885150" y="1669482"/>
            <a:ext cx="3128071" cy="1758779"/>
          </a:xfrm>
          <a:prstGeom prst="rect">
            <a:avLst/>
          </a:prstGeom>
        </p:spPr>
      </p:pic>
      <p:sp>
        <p:nvSpPr>
          <p:cNvPr id="3" name="文本框 2"/>
          <p:cNvSpPr txBox="1"/>
          <p:nvPr/>
        </p:nvSpPr>
        <p:spPr>
          <a:xfrm>
            <a:off x="1274445" y="5180965"/>
            <a:ext cx="2634615" cy="829945"/>
          </a:xfrm>
          <a:prstGeom prst="rect">
            <a:avLst/>
          </a:prstGeom>
          <a:noFill/>
        </p:spPr>
        <p:txBody>
          <a:bodyPr wrap="square" rtlCol="0">
            <a:spAutoFit/>
          </a:bodyPr>
          <a:p>
            <a:r>
              <a:rPr lang="zh-CN" altLang="en-US" sz="2400">
                <a:latin typeface="Calibri" panose="020F0502020204030204" charset="0"/>
              </a:rPr>
              <a:t>①系统可行性分析</a:t>
            </a:r>
            <a:endParaRPr lang="zh-CN" altLang="en-US" sz="2400">
              <a:latin typeface="Calibri" panose="020F0502020204030204" charset="0"/>
            </a:endParaRPr>
          </a:p>
          <a:p>
            <a:r>
              <a:rPr lang="zh-CN" altLang="en-US" sz="2400">
                <a:latin typeface="Calibri" panose="020F0502020204030204" charset="0"/>
              </a:rPr>
              <a:t>②需求分析</a:t>
            </a:r>
            <a:endParaRPr lang="zh-CN" altLang="en-US" sz="2400">
              <a:latin typeface="Calibri" panose="020F0502020204030204" charset="0"/>
            </a:endParaRPr>
          </a:p>
        </p:txBody>
      </p:sp>
      <p:sp>
        <p:nvSpPr>
          <p:cNvPr id="5" name="文本框 4"/>
          <p:cNvSpPr txBox="1"/>
          <p:nvPr/>
        </p:nvSpPr>
        <p:spPr>
          <a:xfrm>
            <a:off x="4806950" y="5213985"/>
            <a:ext cx="2792730" cy="1198880"/>
          </a:xfrm>
          <a:prstGeom prst="rect">
            <a:avLst/>
          </a:prstGeom>
          <a:noFill/>
        </p:spPr>
        <p:txBody>
          <a:bodyPr wrap="square" rtlCol="0">
            <a:spAutoFit/>
          </a:bodyPr>
          <a:p>
            <a:pPr algn="l"/>
            <a:r>
              <a:rPr lang="zh-CN" altLang="en-US" sz="2400">
                <a:latin typeface="Calibri" panose="020F0502020204030204" charset="0"/>
              </a:rPr>
              <a:t>①开发及运行环境</a:t>
            </a:r>
            <a:endParaRPr lang="zh-CN" altLang="en-US" sz="2400">
              <a:latin typeface="Calibri" panose="020F0502020204030204" charset="0"/>
            </a:endParaRPr>
          </a:p>
          <a:p>
            <a:pPr algn="l"/>
            <a:r>
              <a:rPr lang="zh-CN" altLang="en-US" sz="2400">
                <a:latin typeface="Calibri" panose="020F0502020204030204" charset="0"/>
              </a:rPr>
              <a:t>②系统功能结构</a:t>
            </a:r>
            <a:endParaRPr lang="zh-CN" altLang="en-US" sz="2400">
              <a:latin typeface="Calibri" panose="020F0502020204030204" charset="0"/>
            </a:endParaRPr>
          </a:p>
          <a:p>
            <a:pPr algn="l"/>
            <a:r>
              <a:rPr lang="zh-CN" altLang="en-US" sz="2400">
                <a:latin typeface="Calibri" panose="020F0502020204030204" charset="0"/>
              </a:rPr>
              <a:t>③系统设计目标</a:t>
            </a:r>
            <a:endParaRPr lang="zh-CN" altLang="en-US" sz="2400">
              <a:latin typeface="Calibri" panose="020F0502020204030204" charset="0"/>
            </a:endParaRPr>
          </a:p>
        </p:txBody>
      </p:sp>
      <p:sp>
        <p:nvSpPr>
          <p:cNvPr id="6" name="文本框 5"/>
          <p:cNvSpPr txBox="1"/>
          <p:nvPr/>
        </p:nvSpPr>
        <p:spPr>
          <a:xfrm>
            <a:off x="8776335" y="5180965"/>
            <a:ext cx="2335530" cy="829945"/>
          </a:xfrm>
          <a:prstGeom prst="rect">
            <a:avLst/>
          </a:prstGeom>
          <a:noFill/>
        </p:spPr>
        <p:txBody>
          <a:bodyPr wrap="square" rtlCol="0">
            <a:spAutoFit/>
          </a:bodyPr>
          <a:p>
            <a:pPr algn="l">
              <a:buNone/>
            </a:pPr>
            <a:r>
              <a:rPr lang="zh-CN" altLang="en-US" sz="2400">
                <a:latin typeface="Calibri" panose="020F0502020204030204" charset="0"/>
              </a:rPr>
              <a:t>①用户层设计</a:t>
            </a:r>
            <a:endParaRPr lang="zh-CN" altLang="en-US" sz="2400">
              <a:latin typeface="Calibri" panose="020F0502020204030204" charset="0"/>
            </a:endParaRPr>
          </a:p>
          <a:p>
            <a:pPr algn="l">
              <a:buNone/>
            </a:pPr>
            <a:r>
              <a:rPr lang="zh-CN" altLang="en-US" sz="2400">
                <a:latin typeface="Calibri" panose="020F0502020204030204" charset="0"/>
              </a:rPr>
              <a:t>②数据库层设计</a:t>
            </a:r>
            <a:endParaRPr lang="zh-CN" altLang="en-US" sz="2400">
              <a:latin typeface="Calibri" panose="020F0502020204030204" charset="0"/>
            </a:endParaRPr>
          </a:p>
        </p:txBody>
      </p:sp>
    </p:spTree>
    <p:custDataLst>
      <p:tags r:id="rId19"/>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custDataLst>
              <p:tags r:id="rId1"/>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2"/>
            </p:custDataLst>
          </p:nvPr>
        </p:nvSpPr>
        <p:spPr>
          <a:xfrm>
            <a:off x="922743" y="338904"/>
            <a:ext cx="3676263" cy="597215"/>
          </a:xfrm>
          <a:prstGeom prst="rect">
            <a:avLst/>
          </a:prstGeom>
          <a:noFill/>
        </p:spPr>
        <p:txBody>
          <a:bodyPr wrap="square" rtlCol="0">
            <a:normAutofit lnSpcReduction="20000"/>
          </a:bodyPr>
          <a:lstStyle/>
          <a:p>
            <a:pPr>
              <a:lnSpc>
                <a:spcPct val="130000"/>
              </a:lnSpc>
            </a:pPr>
            <a:r>
              <a:rPr lang="en-US" altLang="zh-CN" sz="2800">
                <a:solidFill>
                  <a:schemeClr val="tx2"/>
                </a:solidFill>
                <a:latin typeface="+mj-lt"/>
                <a:ea typeface="+mj-ea"/>
                <a:cs typeface="+mj-cs"/>
              </a:rPr>
              <a:t>7</a:t>
            </a:r>
            <a:r>
              <a:rPr lang="zh-CN" altLang="en-US" sz="2800">
                <a:solidFill>
                  <a:schemeClr val="tx2"/>
                </a:solidFill>
                <a:latin typeface="+mj-lt"/>
                <a:ea typeface="+mj-ea"/>
                <a:cs typeface="+mj-cs"/>
              </a:rPr>
              <a:t>、进度安排</a:t>
            </a:r>
            <a:endParaRPr lang="zh-CN" altLang="en-US" sz="2800">
              <a:solidFill>
                <a:schemeClr val="tx2"/>
              </a:solidFill>
              <a:latin typeface="+mj-lt"/>
              <a:ea typeface="+mj-ea"/>
              <a:cs typeface="+mj-cs"/>
            </a:endParaRPr>
          </a:p>
        </p:txBody>
      </p:sp>
      <p:graphicFrame>
        <p:nvGraphicFramePr>
          <p:cNvPr id="4" name="表格 3"/>
          <p:cNvGraphicFramePr/>
          <p:nvPr/>
        </p:nvGraphicFramePr>
        <p:xfrm>
          <a:off x="1296035" y="933450"/>
          <a:ext cx="9968865" cy="5344160"/>
        </p:xfrm>
        <a:graphic>
          <a:graphicData uri="http://schemas.openxmlformats.org/drawingml/2006/table">
            <a:tbl>
              <a:tblPr firstRow="1" bandRow="1">
                <a:tableStyleId>{5C22544A-7EE6-4342-B048-85BDC9FD1C3A}</a:tableStyleId>
              </a:tblPr>
              <a:tblGrid>
                <a:gridCol w="3322955"/>
                <a:gridCol w="3423920"/>
                <a:gridCol w="3221990"/>
              </a:tblGrid>
              <a:tr h="758190">
                <a:tc>
                  <a:txBody>
                    <a:bodyPr/>
                    <a:p>
                      <a:pPr>
                        <a:buNone/>
                      </a:pPr>
                      <a:r>
                        <a:rPr lang="zh-CN" altLang="en-US"/>
                        <a:t>起止时间</a:t>
                      </a:r>
                      <a:endParaRPr lang="zh-CN" altLang="en-US"/>
                    </a:p>
                  </a:txBody>
                  <a:tcPr/>
                </a:tc>
                <a:tc>
                  <a:txBody>
                    <a:bodyPr/>
                    <a:p>
                      <a:pPr>
                        <a:buNone/>
                      </a:pPr>
                      <a:r>
                        <a:rPr lang="zh-CN" altLang="en-US"/>
                        <a:t>具体任务</a:t>
                      </a:r>
                      <a:endParaRPr lang="zh-CN" altLang="en-US"/>
                    </a:p>
                  </a:txBody>
                  <a:tcPr/>
                </a:tc>
                <a:tc>
                  <a:txBody>
                    <a:bodyPr/>
                    <a:p>
                      <a:pPr>
                        <a:buNone/>
                      </a:pPr>
                      <a:r>
                        <a:rPr lang="zh-CN" altLang="en-US"/>
                        <a:t>所需条件</a:t>
                      </a:r>
                      <a:endParaRPr lang="zh-CN" altLang="en-US"/>
                    </a:p>
                  </a:txBody>
                  <a:tcPr/>
                </a:tc>
              </a:tr>
              <a:tr h="764540">
                <a:tc>
                  <a:txBody>
                    <a:bodyPr/>
                    <a:p>
                      <a:pPr>
                        <a:buNone/>
                      </a:pPr>
                      <a:r>
                        <a:rPr lang="zh-CN" altLang="en-US"/>
                        <a:t>2018年9月29日—2018年9月30日</a:t>
                      </a:r>
                      <a:endParaRPr lang="zh-CN" altLang="en-US"/>
                    </a:p>
                  </a:txBody>
                  <a:tcPr/>
                </a:tc>
                <a:tc>
                  <a:txBody>
                    <a:bodyPr/>
                    <a:p>
                      <a:pPr>
                        <a:buNone/>
                      </a:pPr>
                      <a:r>
                        <a:rPr lang="zh-CN" altLang="en-US"/>
                        <a:t>收集相关资料，确定毕业设计选题。</a:t>
                      </a:r>
                      <a:endParaRPr lang="zh-CN" altLang="en-US"/>
                    </a:p>
                  </a:txBody>
                  <a:tcPr/>
                </a:tc>
                <a:tc>
                  <a:txBody>
                    <a:bodyPr/>
                    <a:p>
                      <a:pPr>
                        <a:buNone/>
                      </a:pPr>
                      <a:r>
                        <a:rPr lang="zh-CN" altLang="en-US"/>
                        <a:t>通过书籍和网络查询QT编程技术相关资料</a:t>
                      </a:r>
                      <a:endParaRPr lang="zh-CN" altLang="en-US"/>
                    </a:p>
                  </a:txBody>
                  <a:tcPr/>
                </a:tc>
              </a:tr>
              <a:tr h="763905">
                <a:tc>
                  <a:txBody>
                    <a:bodyPr/>
                    <a:p>
                      <a:pPr>
                        <a:buNone/>
                      </a:pPr>
                      <a:r>
                        <a:rPr lang="zh-CN" altLang="en-US"/>
                        <a:t>2018年10月1日—2018年1</a:t>
                      </a:r>
                      <a:r>
                        <a:rPr lang="en-US" altLang="zh-CN"/>
                        <a:t>1</a:t>
                      </a:r>
                      <a:r>
                        <a:rPr lang="zh-CN" altLang="en-US"/>
                        <a:t>月</a:t>
                      </a:r>
                      <a:r>
                        <a:rPr lang="en-US" altLang="zh-CN"/>
                        <a:t>3</a:t>
                      </a:r>
                      <a:r>
                        <a:rPr lang="zh-CN" altLang="en-US"/>
                        <a:t>日</a:t>
                      </a:r>
                      <a:endParaRPr lang="zh-CN" altLang="en-US"/>
                    </a:p>
                  </a:txBody>
                  <a:tcPr/>
                </a:tc>
                <a:tc>
                  <a:txBody>
                    <a:bodyPr/>
                    <a:p>
                      <a:pPr>
                        <a:buNone/>
                      </a:pPr>
                      <a:r>
                        <a:rPr lang="zh-CN" altLang="en-US"/>
                        <a:t>撰写开题报告，完成毕业设计开题。</a:t>
                      </a:r>
                      <a:endParaRPr lang="zh-CN" altLang="en-US"/>
                    </a:p>
                  </a:txBody>
                  <a:tcPr/>
                </a:tc>
                <a:tc>
                  <a:txBody>
                    <a:bodyPr/>
                    <a:p>
                      <a:pPr>
                        <a:buNone/>
                      </a:pPr>
                      <a:r>
                        <a:rPr lang="zh-CN" altLang="en-US"/>
                        <a:t>熟悉选题特点和相关技术的实现过程</a:t>
                      </a:r>
                      <a:endParaRPr lang="zh-CN" altLang="en-US"/>
                    </a:p>
                  </a:txBody>
                  <a:tcPr/>
                </a:tc>
              </a:tr>
              <a:tr h="764540">
                <a:tc>
                  <a:txBody>
                    <a:bodyPr/>
                    <a:p>
                      <a:pPr>
                        <a:buNone/>
                      </a:pPr>
                      <a:r>
                        <a:rPr lang="zh-CN" altLang="en-US"/>
                        <a:t>2018年1</a:t>
                      </a:r>
                      <a:r>
                        <a:rPr lang="en-US" altLang="zh-CN"/>
                        <a:t>1</a:t>
                      </a:r>
                      <a:r>
                        <a:rPr lang="zh-CN" altLang="en-US"/>
                        <a:t>月</a:t>
                      </a:r>
                      <a:r>
                        <a:rPr lang="en-US" altLang="zh-CN"/>
                        <a:t>4</a:t>
                      </a:r>
                      <a:r>
                        <a:rPr lang="zh-CN" altLang="en-US"/>
                        <a:t>日—2018年1</a:t>
                      </a:r>
                      <a:r>
                        <a:rPr lang="en-US" altLang="zh-CN"/>
                        <a:t>2</a:t>
                      </a:r>
                      <a:r>
                        <a:rPr lang="zh-CN" altLang="en-US"/>
                        <a:t>月1</a:t>
                      </a:r>
                      <a:r>
                        <a:rPr lang="en-US" altLang="zh-CN"/>
                        <a:t>0</a:t>
                      </a:r>
                      <a:r>
                        <a:rPr lang="zh-CN" altLang="en-US"/>
                        <a:t>日</a:t>
                      </a:r>
                      <a:endParaRPr lang="zh-CN" altLang="en-US"/>
                    </a:p>
                  </a:txBody>
                  <a:tcPr/>
                </a:tc>
                <a:tc>
                  <a:txBody>
                    <a:bodyPr/>
                    <a:p>
                      <a:pPr>
                        <a:buNone/>
                      </a:pPr>
                      <a:r>
                        <a:rPr lang="zh-CN" altLang="en-US"/>
                        <a:t>设计系统的具体实现，编写各个功能模块，系统调试和修改。</a:t>
                      </a:r>
                      <a:endParaRPr lang="zh-CN" altLang="en-US"/>
                    </a:p>
                  </a:txBody>
                  <a:tcPr/>
                </a:tc>
                <a:tc>
                  <a:txBody>
                    <a:bodyPr/>
                    <a:p>
                      <a:pPr>
                        <a:buNone/>
                      </a:pPr>
                      <a:r>
                        <a:rPr lang="zh-CN" altLang="en-US"/>
                        <a:t>掌握QT编程技术和编程工具</a:t>
                      </a:r>
                      <a:endParaRPr lang="zh-CN" altLang="en-US"/>
                    </a:p>
                  </a:txBody>
                  <a:tcPr/>
                </a:tc>
              </a:tr>
              <a:tr h="763905">
                <a:tc>
                  <a:txBody>
                    <a:bodyPr/>
                    <a:p>
                      <a:pPr>
                        <a:buNone/>
                      </a:pPr>
                      <a:r>
                        <a:rPr lang="zh-CN" altLang="en-US"/>
                        <a:t>2018年1</a:t>
                      </a:r>
                      <a:r>
                        <a:rPr lang="en-US" altLang="zh-CN"/>
                        <a:t>2</a:t>
                      </a:r>
                      <a:r>
                        <a:rPr lang="zh-CN" altLang="en-US"/>
                        <a:t>月</a:t>
                      </a:r>
                      <a:r>
                        <a:rPr lang="en-US" altLang="zh-CN"/>
                        <a:t>11</a:t>
                      </a:r>
                      <a:r>
                        <a:rPr lang="zh-CN" altLang="en-US"/>
                        <a:t>日—2018年1</a:t>
                      </a:r>
                      <a:r>
                        <a:rPr lang="en-US" altLang="zh-CN"/>
                        <a:t>2</a:t>
                      </a:r>
                      <a:r>
                        <a:rPr lang="zh-CN" altLang="en-US"/>
                        <a:t>月</a:t>
                      </a:r>
                      <a:r>
                        <a:rPr lang="en-US" altLang="zh-CN"/>
                        <a:t>30</a:t>
                      </a:r>
                      <a:r>
                        <a:rPr lang="zh-CN" altLang="en-US"/>
                        <a:t>日</a:t>
                      </a:r>
                      <a:endParaRPr lang="zh-CN" altLang="en-US"/>
                    </a:p>
                  </a:txBody>
                  <a:tcPr/>
                </a:tc>
                <a:tc>
                  <a:txBody>
                    <a:bodyPr/>
                    <a:p>
                      <a:pPr>
                        <a:buNone/>
                      </a:pPr>
                      <a:r>
                        <a:rPr lang="zh-CN" altLang="en-US"/>
                        <a:t>完善各功能设计，撰写论文初稿并交给指导教师评阅。</a:t>
                      </a:r>
                      <a:endParaRPr lang="zh-CN" altLang="en-US"/>
                    </a:p>
                  </a:txBody>
                  <a:tcPr/>
                </a:tc>
                <a:tc>
                  <a:txBody>
                    <a:bodyPr/>
                    <a:p>
                      <a:pPr>
                        <a:buNone/>
                      </a:pPr>
                      <a:r>
                        <a:rPr lang="zh-CN" altLang="en-US"/>
                        <a:t>查找相关资料，整理设计思路，完成论文初稿</a:t>
                      </a:r>
                      <a:endParaRPr lang="zh-CN" altLang="en-US"/>
                    </a:p>
                  </a:txBody>
                  <a:tcPr/>
                </a:tc>
              </a:tr>
              <a:tr h="765175">
                <a:tc>
                  <a:txBody>
                    <a:bodyPr/>
                    <a:p>
                      <a:pPr>
                        <a:buNone/>
                      </a:pPr>
                      <a:r>
                        <a:rPr lang="zh-CN" altLang="en-US"/>
                        <a:t>201</a:t>
                      </a:r>
                      <a:r>
                        <a:rPr lang="en-US" altLang="zh-CN"/>
                        <a:t>9</a:t>
                      </a:r>
                      <a:r>
                        <a:rPr lang="zh-CN" altLang="en-US"/>
                        <a:t>年</a:t>
                      </a:r>
                      <a:r>
                        <a:rPr lang="en-US" altLang="zh-CN"/>
                        <a:t>2</a:t>
                      </a:r>
                      <a:r>
                        <a:rPr lang="zh-CN" altLang="en-US"/>
                        <a:t>月1日—201</a:t>
                      </a:r>
                      <a:r>
                        <a:rPr lang="en-US" altLang="zh-CN"/>
                        <a:t>9</a:t>
                      </a:r>
                      <a:r>
                        <a:rPr lang="zh-CN" altLang="en-US"/>
                        <a:t>年</a:t>
                      </a:r>
                      <a:r>
                        <a:rPr lang="en-US" altLang="zh-CN"/>
                        <a:t>3</a:t>
                      </a:r>
                      <a:r>
                        <a:rPr lang="zh-CN" altLang="en-US"/>
                        <a:t>月10日</a:t>
                      </a:r>
                      <a:endParaRPr lang="zh-CN" altLang="en-US"/>
                    </a:p>
                  </a:txBody>
                  <a:tcPr/>
                </a:tc>
                <a:tc>
                  <a:txBody>
                    <a:bodyPr/>
                    <a:p>
                      <a:pPr>
                        <a:buNone/>
                      </a:pPr>
                      <a:r>
                        <a:rPr lang="zh-CN" altLang="en-US"/>
                        <a:t>根据指导老师的反馈审查结果，完成毕业设计论文的撰写。</a:t>
                      </a:r>
                      <a:endParaRPr lang="zh-CN" altLang="en-US"/>
                    </a:p>
                  </a:txBody>
                  <a:tcPr/>
                </a:tc>
                <a:tc>
                  <a:txBody>
                    <a:bodyPr/>
                    <a:p>
                      <a:pPr>
                        <a:buNone/>
                      </a:pPr>
                      <a:r>
                        <a:rPr lang="zh-CN" altLang="en-US"/>
                        <a:t>确保论文结构严谨、思路清晰、内容真实</a:t>
                      </a:r>
                      <a:endParaRPr lang="zh-CN" altLang="en-US"/>
                    </a:p>
                  </a:txBody>
                  <a:tcPr/>
                </a:tc>
              </a:tr>
              <a:tr h="763905">
                <a:tc>
                  <a:txBody>
                    <a:bodyPr/>
                    <a:p>
                      <a:pPr>
                        <a:buNone/>
                      </a:pPr>
                      <a:r>
                        <a:rPr lang="zh-CN" altLang="en-US"/>
                        <a:t>201</a:t>
                      </a:r>
                      <a:r>
                        <a:rPr lang="en-US" altLang="zh-CN"/>
                        <a:t>9</a:t>
                      </a:r>
                      <a:r>
                        <a:rPr lang="zh-CN" altLang="en-US"/>
                        <a:t>年</a:t>
                      </a:r>
                      <a:r>
                        <a:rPr lang="en-US" altLang="zh-CN"/>
                        <a:t>4</a:t>
                      </a:r>
                      <a:r>
                        <a:rPr lang="zh-CN" altLang="en-US"/>
                        <a:t>月1日—201</a:t>
                      </a:r>
                      <a:r>
                        <a:rPr lang="en-US" altLang="zh-CN"/>
                        <a:t>9</a:t>
                      </a:r>
                      <a:r>
                        <a:rPr lang="zh-CN" altLang="en-US"/>
                        <a:t>年</a:t>
                      </a:r>
                      <a:r>
                        <a:rPr lang="en-US" altLang="zh-CN"/>
                        <a:t>4</a:t>
                      </a:r>
                      <a:r>
                        <a:rPr lang="zh-CN" altLang="en-US"/>
                        <a:t>月30日</a:t>
                      </a:r>
                      <a:endParaRPr lang="zh-CN" altLang="en-US"/>
                    </a:p>
                  </a:txBody>
                  <a:tcPr/>
                </a:tc>
                <a:tc>
                  <a:txBody>
                    <a:bodyPr/>
                    <a:p>
                      <a:pPr>
                        <a:buNone/>
                      </a:pPr>
                      <a:r>
                        <a:rPr lang="zh-CN" altLang="en-US"/>
                        <a:t>进行毕业答辩。</a:t>
                      </a:r>
                      <a:endParaRPr lang="zh-CN" altLang="en-US"/>
                    </a:p>
                  </a:txBody>
                  <a:tcPr/>
                </a:tc>
                <a:tc>
                  <a:txBody>
                    <a:bodyPr/>
                    <a:p>
                      <a:pPr>
                        <a:buNone/>
                      </a:pPr>
                      <a:r>
                        <a:rPr lang="zh-CN" altLang="en-US"/>
                        <a:t>熟悉课题的设计思路和具体代码的功能</a:t>
                      </a:r>
                      <a:endParaRPr lang="zh-CN" altLang="en-US"/>
                    </a:p>
                  </a:txBody>
                  <a:tcPr/>
                </a:tc>
              </a:tr>
            </a:tbl>
          </a:graphicData>
        </a:graphic>
      </p:graphicFrame>
    </p:spTree>
    <p:custDataLst>
      <p:tags r:id="rId3"/>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5073_1*i*0"/>
  <p:tag name="KSO_WM_TEMPLATE_CATEGORY" val="custom"/>
  <p:tag name="KSO_WM_TEMPLATE_INDEX" val="20185073"/>
  <p:tag name="KSO_WM_UNIT_INDEX" val="0"/>
</p:tagLst>
</file>

<file path=ppt/tags/tag10.xml><?xml version="1.0" encoding="utf-8"?>
<p:tagLst xmlns:p="http://schemas.openxmlformats.org/presentationml/2006/main">
  <p:tag name="KSO_WM_TEMPLATE_CATEGORY" val="custom"/>
  <p:tag name="KSO_WM_TEMPLATE_INDEX" val="20188997"/>
  <p:tag name="KSO_WM_TAG_VERSION" val="1.0"/>
  <p:tag name="KSO_WM_UNIT_TYPE" val="b"/>
  <p:tag name="KSO_WM_UNIT_INDEX" val="1"/>
  <p:tag name="KSO_WM_UNIT_LAYERLEVEL" val="1"/>
  <p:tag name="KSO_WM_UNIT_VALUE" val="3"/>
  <p:tag name="KSO_WM_UNIT_ISCONTENTSTITLE" val="0"/>
  <p:tag name="KSO_WM_UNIT_HIGHLIGHT" val="0"/>
  <p:tag name="KSO_WM_UNIT_COMPATIBLE" val="0"/>
  <p:tag name="KSO_WM_UNIT_CLEAR" val="0"/>
  <p:tag name="KSO_WM_BEAUTIFY_FLAG" val="#wm#"/>
  <p:tag name="KSO_WM_DIAGRAM_GROUP_CODE" val="l1_1"/>
  <p:tag name="KSO_WM_UNIT_ID" val="custom20188997_2*b*1"/>
  <p:tag name="KSO_WM_UNIT_PRESET_TEXT" val="目 录"/>
</p:tagLst>
</file>

<file path=ppt/tags/tag11.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2*i*2"/>
  <p:tag name="KSO_WM_TEMPLATE_CATEGORY" val="custom"/>
  <p:tag name="KSO_WM_TEMPLATE_INDEX" val="20188997"/>
  <p:tag name="KSO_WM_UNIT_INDEX" val="2"/>
</p:tagLst>
</file>

<file path=ppt/tags/tag12.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ISCONTENTSTITLE" val="1"/>
  <p:tag name="KSO_WM_UNIT_VALUE" val="6"/>
  <p:tag name="KSO_WM_UNIT_HIGHLIGHT" val="0"/>
  <p:tag name="KSO_WM_UNIT_COMPATIBLE" val="0"/>
  <p:tag name="KSO_WM_UNIT_CLEAR" val="0"/>
  <p:tag name="KSO_WM_BEAUTIFY_FLAG" val="#wm#"/>
  <p:tag name="KSO_WM_DIAGRAM_GROUP_CODE" val="l1_1"/>
  <p:tag name="KSO_WM_UNIT_ID" val="custom20188997_2*a*1"/>
  <p:tag name="KSO_WM_UNIT_PRESET_TEXT" val="CONTENTS"/>
</p:tagLst>
</file>

<file path=ppt/tags/tag13.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1_1"/>
  <p:tag name="KSO_WM_UNIT_LAYERLEVEL" val="1_1_1"/>
  <p:tag name="KSO_WM_UNIT_VALUE" val="2"/>
  <p:tag name="KSO_WM_UNIT_HIGHLIGHT" val="0"/>
  <p:tag name="KSO_WM_UNIT_COMPATIBLE" val="0"/>
  <p:tag name="KSO_WM_UNIT_CLEAR" val="0"/>
  <p:tag name="KSO_WM_BEAUTIFY_FLAG" val="#wm#"/>
  <p:tag name="KSO_WM_DIAGRAM_GROUP_CODE" val="l1-1"/>
  <p:tag name="KSO_WM_UNIT_ID" val="custom20188997_2*l_h_f*1_1_1"/>
  <p:tag name="KSO_WM_UNIT_PRESET_TEXT" val="绪论"/>
</p:tagLst>
</file>

<file path=ppt/tags/tag14.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2_1"/>
  <p:tag name="KSO_WM_UNIT_LAYERLEVEL" val="1_1_1"/>
  <p:tag name="KSO_WM_BEAUTIFY_FLAG" val="#wm#"/>
  <p:tag name="KSO_WM_DIAGRAM_GROUP_CODE" val="l1-1"/>
  <p:tag name="KSO_WM_UNIT_ID" val="custom20188997_2*l_h_i*1_2_1"/>
</p:tagLst>
</file>

<file path=ppt/tags/tag15.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3_1"/>
  <p:tag name="KSO_WM_UNIT_LAYERLEVEL" val="1_1_1"/>
  <p:tag name="KSO_WM_BEAUTIFY_FLAG" val="#wm#"/>
  <p:tag name="KSO_WM_DIAGRAM_GROUP_CODE" val="l1-1"/>
  <p:tag name="KSO_WM_UNIT_ID" val="custom20188997_2*l_h_i*1_3_1"/>
</p:tagLst>
</file>

<file path=ppt/tags/tag16.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4_1"/>
  <p:tag name="KSO_WM_UNIT_LAYERLEVEL" val="1_1_1"/>
  <p:tag name="KSO_WM_BEAUTIFY_FLAG" val="#wm#"/>
  <p:tag name="KSO_WM_DIAGRAM_GROUP_CODE" val="l1-1"/>
  <p:tag name="KSO_WM_UNIT_ID" val="custom20188997_2*l_h_i*1_4_1"/>
</p:tagLst>
</file>

<file path=ppt/tags/tag17.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5_1"/>
  <p:tag name="KSO_WM_UNIT_LAYERLEVEL" val="1_1_1"/>
  <p:tag name="KSO_WM_BEAUTIFY_FLAG" val="#wm#"/>
  <p:tag name="KSO_WM_DIAGRAM_GROUP_CODE" val="l1-1"/>
  <p:tag name="KSO_WM_UNIT_ID" val="custom20188997_2*l_h_i*1_5_1"/>
</p:tagLst>
</file>

<file path=ppt/tags/tag18.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2_1"/>
  <p:tag name="KSO_WM_UNIT_LAYERLEVEL" val="1_1_1"/>
  <p:tag name="KSO_WM_UNIT_VALUE" val="4"/>
  <p:tag name="KSO_WM_UNIT_HIGHLIGHT" val="0"/>
  <p:tag name="KSO_WM_UNIT_COMPATIBLE" val="0"/>
  <p:tag name="KSO_WM_UNIT_CLEAR" val="0"/>
  <p:tag name="KSO_WM_BEAUTIFY_FLAG" val="#wm#"/>
  <p:tag name="KSO_WM_DIAGRAM_GROUP_CODE" val="l1-1"/>
  <p:tag name="KSO_WM_UNIT_ID" val="custom20188997_2*l_h_f*1_2_1"/>
  <p:tag name="KSO_WM_UNIT_PRESET_TEXT" val="研究&#13;方法"/>
</p:tagLst>
</file>

<file path=ppt/tags/tag19.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4_1"/>
  <p:tag name="KSO_WM_UNIT_LAYERLEVEL" val="1_1_1"/>
  <p:tag name="KSO_WM_UNIT_VALUE" val="4"/>
  <p:tag name="KSO_WM_UNIT_HIGHLIGHT" val="0"/>
  <p:tag name="KSO_WM_UNIT_COMPATIBLE" val="0"/>
  <p:tag name="KSO_WM_UNIT_CLEAR" val="0"/>
  <p:tag name="KSO_WM_BEAUTIFY_FLAG" val="#wm#"/>
  <p:tag name="KSO_WM_DIAGRAM_GROUP_CODE" val="l1-1"/>
  <p:tag name="KSO_WM_UNIT_ID" val="custom20188997_2*l_h_f*1_4_1"/>
  <p:tag name="KSO_WM_UNIT_PRESET_TEXT" val="成果&#13;应用"/>
</p:tagLst>
</file>

<file path=ppt/tags/tag2.xml><?xml version="1.0" encoding="utf-8"?>
<p:tagLst xmlns:p="http://schemas.openxmlformats.org/presentationml/2006/main">
  <p:tag name="KSO_WM_TAG_VERSION" val="1.0"/>
  <p:tag name="KSO_WM_TEMPLATE_CATEGORY" val="custom"/>
  <p:tag name="KSO_WM_TEMPLATE_INDEX" val="20188997"/>
</p:tagLst>
</file>

<file path=ppt/tags/tag20.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5_1"/>
  <p:tag name="KSO_WM_UNIT_LAYERLEVEL" val="1_1_1"/>
  <p:tag name="KSO_WM_UNIT_VALUE" val="6"/>
  <p:tag name="KSO_WM_UNIT_HIGHLIGHT" val="0"/>
  <p:tag name="KSO_WM_UNIT_COMPATIBLE" val="0"/>
  <p:tag name="KSO_WM_UNIT_CLEAR" val="0"/>
  <p:tag name="KSO_WM_BEAUTIFY_FLAG" val="#wm#"/>
  <p:tag name="KSO_WM_DIAGRAM_GROUP_CODE" val="l1-1"/>
  <p:tag name="KSO_WM_UNIT_ID" val="custom20188997_2*l_h_f*1_5_1"/>
  <p:tag name="KSO_WM_UNIT_PRESET_TEXT" val="总结&#13;展望"/>
</p:tagLst>
</file>

<file path=ppt/tags/tag21.xml><?xml version="1.0" encoding="utf-8"?>
<p:tagLst xmlns:p="http://schemas.openxmlformats.org/presentationml/2006/main">
  <p:tag name="KSO_WM_TEMPLATE_CATEGORY" val="custom"/>
  <p:tag name="KSO_WM_TEMPLATE_INDEX" val="20188997"/>
  <p:tag name="KSO_WM_TAG_VERSION" val="1.0"/>
  <p:tag name="KSO_WM_UNIT_TYPE" val="l_h_f"/>
  <p:tag name="KSO_WM_UNIT_INDEX" val="1_3_1"/>
  <p:tag name="KSO_WM_UNIT_LAYERLEVEL" val="1_1_1"/>
  <p:tag name="KSO_WM_UNIT_VALUE" val="6"/>
  <p:tag name="KSO_WM_UNIT_HIGHLIGHT" val="0"/>
  <p:tag name="KSO_WM_UNIT_COMPATIBLE" val="0"/>
  <p:tag name="KSO_WM_UNIT_CLEAR" val="0"/>
  <p:tag name="KSO_WM_BEAUTIFY_FLAG" val="#wm#"/>
  <p:tag name="KSO_WM_DIAGRAM_GROUP_CODE" val="l1-1"/>
  <p:tag name="KSO_WM_UNIT_ID" val="custom20188997_2*l_h_f*1_3_1"/>
  <p:tag name="KSO_WM_UNIT_PRESET_TEXT" val="技术&#13;实践"/>
</p:tagLst>
</file>

<file path=ppt/tags/tag22.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1_2"/>
  <p:tag name="KSO_WM_UNIT_LAYERLEVEL" val="1_1_1"/>
  <p:tag name="KSO_WM_BEAUTIFY_FLAG" val="#wm#"/>
  <p:tag name="KSO_WM_DIAGRAM_GROUP_CODE" val="l1-1"/>
  <p:tag name="KSO_WM_UNIT_ID" val="custom20188997_2*l_h_i*1_1_2"/>
</p:tagLst>
</file>

<file path=ppt/tags/tag23.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1_3"/>
  <p:tag name="KSO_WM_UNIT_LAYERLEVEL" val="1_1_1"/>
  <p:tag name="KSO_WM_BEAUTIFY_FLAG" val="#wm#"/>
  <p:tag name="KSO_WM_DIAGRAM_GROUP_CODE" val="l1-1"/>
  <p:tag name="KSO_WM_UNIT_ID" val="custom20188997_2*l_h_i*1_1_3"/>
</p:tagLst>
</file>

<file path=ppt/tags/tag24.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2_2"/>
  <p:tag name="KSO_WM_UNIT_LAYERLEVEL" val="1_1_1"/>
  <p:tag name="KSO_WM_BEAUTIFY_FLAG" val="#wm#"/>
  <p:tag name="KSO_WM_DIAGRAM_GROUP_CODE" val="l1-1"/>
  <p:tag name="KSO_WM_UNIT_ID" val="custom20188997_2*l_h_i*1_2_2"/>
</p:tagLst>
</file>

<file path=ppt/tags/tag25.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2_3"/>
  <p:tag name="KSO_WM_UNIT_LAYERLEVEL" val="1_1_1"/>
  <p:tag name="KSO_WM_BEAUTIFY_FLAG" val="#wm#"/>
  <p:tag name="KSO_WM_DIAGRAM_GROUP_CODE" val="l1-1"/>
  <p:tag name="KSO_WM_UNIT_ID" val="custom20188997_2*l_h_i*1_2_3"/>
</p:tagLst>
</file>

<file path=ppt/tags/tag26.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3_2"/>
  <p:tag name="KSO_WM_UNIT_LAYERLEVEL" val="1_1_1"/>
  <p:tag name="KSO_WM_BEAUTIFY_FLAG" val="#wm#"/>
  <p:tag name="KSO_WM_DIAGRAM_GROUP_CODE" val="l1-1"/>
  <p:tag name="KSO_WM_UNIT_ID" val="custom20188997_2*l_h_i*1_3_2"/>
</p:tagLst>
</file>

<file path=ppt/tags/tag27.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3_3"/>
  <p:tag name="KSO_WM_UNIT_LAYERLEVEL" val="1_1_1"/>
  <p:tag name="KSO_WM_BEAUTIFY_FLAG" val="#wm#"/>
  <p:tag name="KSO_WM_DIAGRAM_GROUP_CODE" val="l1-1"/>
  <p:tag name="KSO_WM_UNIT_ID" val="custom20188997_2*l_h_i*1_3_3"/>
</p:tagLst>
</file>

<file path=ppt/tags/tag28.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4_2"/>
  <p:tag name="KSO_WM_UNIT_LAYERLEVEL" val="1_1_1"/>
  <p:tag name="KSO_WM_BEAUTIFY_FLAG" val="#wm#"/>
  <p:tag name="KSO_WM_DIAGRAM_GROUP_CODE" val="l1-1"/>
  <p:tag name="KSO_WM_UNIT_ID" val="custom20188997_2*l_h_i*1_4_2"/>
</p:tagLst>
</file>

<file path=ppt/tags/tag29.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4_3"/>
  <p:tag name="KSO_WM_UNIT_LAYERLEVEL" val="1_1_1"/>
  <p:tag name="KSO_WM_BEAUTIFY_FLAG" val="#wm#"/>
  <p:tag name="KSO_WM_DIAGRAM_GROUP_CODE" val="l1-1"/>
  <p:tag name="KSO_WM_UNIT_ID" val="custom20188997_2*l_h_i*1_4_3"/>
</p:tagLst>
</file>

<file path=ppt/tags/tag3.xml><?xml version="1.0" encoding="utf-8"?>
<p:tagLst xmlns:p="http://schemas.openxmlformats.org/presentationml/2006/main">
  <p:tag name="KSO_WM_TAG_VERSION" val="1.0"/>
  <p:tag name="KSO_WM_TEMPLATE_CATEGORY" val="custom"/>
  <p:tag name="KSO_WM_TEMPLATE_INDEX" val="20188997"/>
</p:tagLst>
</file>

<file path=ppt/tags/tag30.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5_2"/>
  <p:tag name="KSO_WM_UNIT_LAYERLEVEL" val="1_1_1"/>
  <p:tag name="KSO_WM_BEAUTIFY_FLAG" val="#wm#"/>
  <p:tag name="KSO_WM_DIAGRAM_GROUP_CODE" val="l1-1"/>
  <p:tag name="KSO_WM_UNIT_ID" val="custom20188997_2*l_h_i*1_5_2"/>
</p:tagLst>
</file>

<file path=ppt/tags/tag31.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5_3"/>
  <p:tag name="KSO_WM_UNIT_LAYERLEVEL" val="1_1_1"/>
  <p:tag name="KSO_WM_BEAUTIFY_FLAG" val="#wm#"/>
  <p:tag name="KSO_WM_DIAGRAM_GROUP_CODE" val="l1-1"/>
  <p:tag name="KSO_WM_UNIT_ID" val="custom20188997_2*l_h_i*1_5_3"/>
</p:tagLst>
</file>

<file path=ppt/tags/tag32.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5_1"/>
  <p:tag name="KSO_WM_UNIT_LAYERLEVEL" val="1_1_1"/>
  <p:tag name="KSO_WM_BEAUTIFY_FLAG" val="#wm#"/>
  <p:tag name="KSO_WM_DIAGRAM_GROUP_CODE" val="l1-1"/>
  <p:tag name="KSO_WM_UNIT_ID" val="custom20188997_2*l_h_i*1_5_1"/>
</p:tagLst>
</file>

<file path=ppt/tags/tag33.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5_3"/>
  <p:tag name="KSO_WM_UNIT_LAYERLEVEL" val="1_1_1"/>
  <p:tag name="KSO_WM_BEAUTIFY_FLAG" val="#wm#"/>
  <p:tag name="KSO_WM_DIAGRAM_GROUP_CODE" val="l1-1"/>
  <p:tag name="KSO_WM_UNIT_ID" val="custom20188997_2*l_h_i*1_5_3"/>
</p:tagLst>
</file>

<file path=ppt/tags/tag34.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5_2"/>
  <p:tag name="KSO_WM_UNIT_LAYERLEVEL" val="1_1_1"/>
  <p:tag name="KSO_WM_BEAUTIFY_FLAG" val="#wm#"/>
  <p:tag name="KSO_WM_DIAGRAM_GROUP_CODE" val="l1-1"/>
  <p:tag name="KSO_WM_UNIT_ID" val="custom20188997_2*l_h_i*1_5_2"/>
</p:tagLst>
</file>

<file path=ppt/tags/tag35.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4_1"/>
  <p:tag name="KSO_WM_UNIT_LAYERLEVEL" val="1_1_1"/>
  <p:tag name="KSO_WM_BEAUTIFY_FLAG" val="#wm#"/>
  <p:tag name="KSO_WM_DIAGRAM_GROUP_CODE" val="l1-1"/>
  <p:tag name="KSO_WM_UNIT_ID" val="custom20188997_2*l_h_i*1_4_1"/>
</p:tagLst>
</file>

<file path=ppt/tags/tag36.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5_2"/>
  <p:tag name="KSO_WM_UNIT_LAYERLEVEL" val="1_1_1"/>
  <p:tag name="KSO_WM_BEAUTIFY_FLAG" val="#wm#"/>
  <p:tag name="KSO_WM_DIAGRAM_GROUP_CODE" val="l1-1"/>
  <p:tag name="KSO_WM_UNIT_ID" val="custom20188997_2*l_h_i*1_5_2"/>
</p:tagLst>
</file>

<file path=ppt/tags/tag37.xml><?xml version="1.0" encoding="utf-8"?>
<p:tagLst xmlns:p="http://schemas.openxmlformats.org/presentationml/2006/main">
  <p:tag name="KSO_WM_TAG_VERSION" val="1.0"/>
  <p:tag name="KSO_WM_SLIDE_ITEM_CNT" val="5"/>
  <p:tag name="KSO_WM_SLIDE_LAYOUT" val="a_b_l"/>
  <p:tag name="KSO_WM_SLIDE_LAYOUT_CNT" val="1_1_1"/>
  <p:tag name="KSO_WM_SLIDE_TYPE" val="contents"/>
  <p:tag name="KSO_WM_SLIDE_SUBTYPE" val="diag"/>
  <p:tag name="KSO_WM_BEAUTIFY_FLAG" val="#wm#"/>
  <p:tag name="KSO_WM_COMBINE_RELATE_SLIDE_ID" val="background20185107_2"/>
  <p:tag name="KSO_WM_TEMPLATE_CATEGORY" val="custom"/>
  <p:tag name="KSO_WM_TEMPLATE_INDEX" val="20188997"/>
  <p:tag name="KSO_WM_SLIDE_ID" val="custom20188997_2"/>
  <p:tag name="KSO_WM_SLIDE_INDEX" val="2"/>
  <p:tag name="KSO_WM_DIAGRAM_GROUP_CODE" val="l1-1"/>
  <p:tag name="KSO_WM_TEMPLATE_SUBCATEGORY" val="combine"/>
</p:tagLst>
</file>

<file path=ppt/tags/tag38.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4*i*3"/>
  <p:tag name="KSO_WM_TEMPLATE_CATEGORY" val="custom"/>
  <p:tag name="KSO_WM_TEMPLATE_INDEX" val="20188997"/>
  <p:tag name="KSO_WM_UNIT_INDEX" val="3"/>
</p:tagLst>
</file>

<file path=ppt/tags/tag39.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DIAGRAM_GROUP_CODE" val="l1_1"/>
  <p:tag name="KSO_WM_UNIT_ID" val="custom20188997_4*a*1"/>
  <p:tag name="KSO_WM_UNIT_PRESET_TEXT" val="1.1 选题背景"/>
</p:tagLst>
</file>

<file path=ppt/tags/tag4.xml><?xml version="1.0" encoding="utf-8"?>
<p:tagLst xmlns:p="http://schemas.openxmlformats.org/presentationml/2006/main">
  <p:tag name="KSO_WM_TAG_VERSION" val="1.0"/>
  <p:tag name="KSO_WM_BEAUTIFY_FLAG" val="#wm#"/>
  <p:tag name="KSO_WM_COMBINE_RELATE_SLIDE_ID" val="background20185107_1"/>
  <p:tag name="KSO_WM_TEMPLATE_CATEGORY" val="custom"/>
  <p:tag name="KSO_WM_TEMPLATE_INDEX" val="20188997"/>
  <p:tag name="KSO_WM_TEMPLATE_SUBCATEGORY" val="combine"/>
  <p:tag name="KSO_WM_TEMPLATE_THUMBS_INDEX" val="1、2、3、4、6、8、10、12、13、14"/>
</p:tagLst>
</file>

<file path=ppt/tags/tag40.xml><?xml version="1.0" encoding="utf-8"?>
<p:tagLst xmlns:p="http://schemas.openxmlformats.org/presentationml/2006/main">
  <p:tag name="KSO_WM_TAG_VERSION" val="1.0"/>
  <p:tag name="KSO_WM_SLIDE_ITEM_CNT" val="2"/>
  <p:tag name="KSO_WM_SLIDE_LAYOUT" val="a_l_h"/>
  <p:tag name="KSO_WM_SLIDE_LAYOUT_CNT" val="1_1_1"/>
  <p:tag name="KSO_WM_SLIDE_TYPE" val="text"/>
  <p:tag name="KSO_WM_SLIDE_SUBTYPE" val="diag"/>
  <p:tag name="KSO_WM_BEAUTIFY_FLAG" val="#wm#"/>
  <p:tag name="KSO_WM_SLIDE_POSITION" val="50*160"/>
  <p:tag name="KSO_WM_SLIDE_SIZE" val="844*321"/>
  <p:tag name="KSO_WM_COMBINE_RELATE_SLIDE_ID" val="background20185107_4"/>
  <p:tag name="KSO_WM_TEMPLATE_CATEGORY" val="custom"/>
  <p:tag name="KSO_WM_TEMPLATE_INDEX" val="20188997"/>
  <p:tag name="KSO_WM_SLIDE_ID" val="custom20188997_4"/>
  <p:tag name="KSO_WM_SLIDE_INDEX" val="4"/>
  <p:tag name="KSO_WM_DIAGRAM_GROUP_CODE" val="l1-2"/>
  <p:tag name="KSO_WM_TEMPLATE_SUBCATEGORY" val="combine"/>
</p:tagLst>
</file>

<file path=ppt/tags/tag41.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4*i*3"/>
  <p:tag name="KSO_WM_TEMPLATE_CATEGORY" val="custom"/>
  <p:tag name="KSO_WM_TEMPLATE_INDEX" val="20188997"/>
  <p:tag name="KSO_WM_UNIT_INDEX" val="3"/>
</p:tagLst>
</file>

<file path=ppt/tags/tag42.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DIAGRAM_GROUP_CODE" val="l1_1"/>
  <p:tag name="KSO_WM_UNIT_ID" val="custom20188997_4*a*1"/>
  <p:tag name="KSO_WM_UNIT_PRESET_TEXT" val="1.1 选题背景"/>
</p:tagLst>
</file>

<file path=ppt/tags/tag43.xml><?xml version="1.0" encoding="utf-8"?>
<p:tagLst xmlns:p="http://schemas.openxmlformats.org/presentationml/2006/main">
  <p:tag name="KSO_WM_TAG_VERSION" val="1.0"/>
  <p:tag name="KSO_WM_SLIDE_ITEM_CNT" val="2"/>
  <p:tag name="KSO_WM_SLIDE_LAYOUT" val="a_l_h"/>
  <p:tag name="KSO_WM_SLIDE_LAYOUT_CNT" val="1_1_1"/>
  <p:tag name="KSO_WM_SLIDE_TYPE" val="text"/>
  <p:tag name="KSO_WM_SLIDE_SUBTYPE" val="diag"/>
  <p:tag name="KSO_WM_BEAUTIFY_FLAG" val="#wm#"/>
  <p:tag name="KSO_WM_SLIDE_POSITION" val="50*160"/>
  <p:tag name="KSO_WM_SLIDE_SIZE" val="844*321"/>
  <p:tag name="KSO_WM_COMBINE_RELATE_SLIDE_ID" val="background20185107_4"/>
  <p:tag name="KSO_WM_TEMPLATE_CATEGORY" val="custom"/>
  <p:tag name="KSO_WM_TEMPLATE_INDEX" val="20188997"/>
  <p:tag name="KSO_WM_SLIDE_ID" val="custom20188997_4"/>
  <p:tag name="KSO_WM_SLIDE_INDEX" val="4"/>
  <p:tag name="KSO_WM_DIAGRAM_GROUP_CODE" val="l1-2"/>
  <p:tag name="KSO_WM_TEMPLATE_SUBCATEGORY" val="combine"/>
</p:tagLst>
</file>

<file path=ppt/tags/tag44.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DIAGRAM_GROUP_CODE" val="m1_1"/>
  <p:tag name="KSO_WM_UNIT_ID" val="custom20188997_6*a*1"/>
  <p:tag name="KSO_WM_UNIT_PRESET_TEXT" val="2.1 研究思路"/>
</p:tagLst>
</file>

<file path=ppt/tags/tag45.xml><?xml version="1.0" encoding="utf-8"?>
<p:tagLst xmlns:p="http://schemas.openxmlformats.org/presentationml/2006/main">
  <p:tag name="KSO_WM_DIAGRAM_GROUP_CODE" val="m1_1"/>
  <p:tag name="KSO_WM_TAG_VERSION" val="1.0"/>
  <p:tag name="KSO_WM_BEAUTIFY_FLAG" val="#wm#"/>
  <p:tag name="KSO_WM_UNIT_TYPE" val="i"/>
  <p:tag name="KSO_WM_UNIT_ID" val="custom20188997_6*i*3"/>
  <p:tag name="KSO_WM_TEMPLATE_CATEGORY" val="custom"/>
  <p:tag name="KSO_WM_TEMPLATE_INDEX" val="20188997"/>
  <p:tag name="KSO_WM_UNIT_INDEX" val="3"/>
</p:tagLst>
</file>

<file path=ppt/tags/tag46.xml><?xml version="1.0" encoding="utf-8"?>
<p:tagLst xmlns:p="http://schemas.openxmlformats.org/presentationml/2006/main">
  <p:tag name="KSO_WM_TAG_VERSION" val="1.0"/>
  <p:tag name="KSO_WM_SLIDE_ITEM_CNT" val="5"/>
  <p:tag name="KSO_WM_SLIDE_LAYOUT" val="a_m"/>
  <p:tag name="KSO_WM_SLIDE_LAYOUT_CNT" val="1_1"/>
  <p:tag name="KSO_WM_SLIDE_TYPE" val="text"/>
  <p:tag name="KSO_WM_SLIDE_SUBTYPE" val="diag"/>
  <p:tag name="KSO_WM_BEAUTIFY_FLAG" val="#wm#"/>
  <p:tag name="KSO_WM_SLIDE_POSITION" val="34*154"/>
  <p:tag name="KSO_WM_SLIDE_SIZE" val="884*287"/>
  <p:tag name="KSO_WM_COMBINE_RELATE_SLIDE_ID" val="background20185107_6"/>
  <p:tag name="KSO_WM_TEMPLATE_CATEGORY" val="custom"/>
  <p:tag name="KSO_WM_TEMPLATE_INDEX" val="20188997"/>
  <p:tag name="KSO_WM_SLIDE_ID" val="custom20188997_6"/>
  <p:tag name="KSO_WM_SLIDE_INDEX" val="6"/>
  <p:tag name="KSO_WM_DIAGRAM_GROUP_CODE" val="m1-1"/>
  <p:tag name="KSO_WM_TEMPLATE_SUBCATEGORY" val="combine"/>
</p:tagLst>
</file>

<file path=ppt/tags/tag47.xml><?xml version="1.0" encoding="utf-8"?>
<p:tagLst xmlns:p="http://schemas.openxmlformats.org/presentationml/2006/main">
  <p:tag name="KSO_WM_DIAGRAM_GROUP_CODE" val="m1_1"/>
  <p:tag name="KSO_WM_TAG_VERSION" val="1.0"/>
  <p:tag name="KSO_WM_BEAUTIFY_FLAG" val="#wm#"/>
  <p:tag name="KSO_WM_UNIT_TYPE" val="i"/>
  <p:tag name="KSO_WM_UNIT_ID" val="custom20188997_8*i*12"/>
  <p:tag name="KSO_WM_TEMPLATE_CATEGORY" val="custom"/>
  <p:tag name="KSO_WM_TEMPLATE_INDEX" val="20188997"/>
  <p:tag name="KSO_WM_UNIT_INDEX" val="12"/>
</p:tagLst>
</file>

<file path=ppt/tags/tag48.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DIAGRAM_GROUP_CODE" val="m1_1"/>
  <p:tag name="KSO_WM_UNIT_ID" val="custom20188997_8*a*1"/>
  <p:tag name="KSO_WM_UNIT_PRESET_TEXT" val="3.1 关键技术"/>
</p:tagLst>
</file>

<file path=ppt/tags/tag49.xml><?xml version="1.0" encoding="utf-8"?>
<p:tagLst xmlns:p="http://schemas.openxmlformats.org/presentationml/2006/main">
  <p:tag name="KSO_WM_TAG_VERSION" val="1.0"/>
  <p:tag name="KSO_WM_SLIDE_ITEM_CNT" val="3"/>
  <p:tag name="KSO_WM_SLIDE_LAYOUT" val="a_m"/>
  <p:tag name="KSO_WM_SLIDE_LAYOUT_CNT" val="1_1"/>
  <p:tag name="KSO_WM_SLIDE_TYPE" val="text"/>
  <p:tag name="KSO_WM_SLIDE_SUBTYPE" val="diag"/>
  <p:tag name="KSO_WM_BEAUTIFY_FLAG" val="#wm#"/>
  <p:tag name="KSO_WM_SLIDE_POSITION" val="75*136"/>
  <p:tag name="KSO_WM_SLIDE_SIZE" val="806*325"/>
  <p:tag name="KSO_WM_COMBINE_RELATE_SLIDE_ID" val="background20185107_8"/>
  <p:tag name="KSO_WM_TEMPLATE_CATEGORY" val="custom"/>
  <p:tag name="KSO_WM_TEMPLATE_INDEX" val="20188997"/>
  <p:tag name="KSO_WM_SLIDE_ID" val="custom20188997_8"/>
  <p:tag name="KSO_WM_SLIDE_INDEX" val="8"/>
  <p:tag name="KSO_WM_DIAGRAM_GROUP_CODE" val="m1-2"/>
  <p:tag name="KSO_WM_TEMPLATE_SUBCATEGORY" val="combine"/>
</p:tagLst>
</file>

<file path=ppt/tags/tag5.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UNIT_ID" val="custom20188997_1*a*1"/>
  <p:tag name="KSO_WM_UNIT_PRESET_TEXT" val="毕业论文答辩模版"/>
</p:tagLst>
</file>

<file path=ppt/tags/tag50.xml><?xml version="1.0" encoding="utf-8"?>
<p:tagLst xmlns:p="http://schemas.openxmlformats.org/presentationml/2006/main">
  <p:tag name="KSO_WM_DIAGRAM_GROUP_CODE" val="m1_1"/>
  <p:tag name="KSO_WM_TAG_VERSION" val="1.0"/>
  <p:tag name="KSO_WM_BEAUTIFY_FLAG" val="#wm#"/>
  <p:tag name="KSO_WM_UNIT_TYPE" val="i"/>
  <p:tag name="KSO_WM_UNIT_ID" val="custom20188997_6*i*3"/>
  <p:tag name="KSO_WM_TEMPLATE_CATEGORY" val="custom"/>
  <p:tag name="KSO_WM_TEMPLATE_INDEX" val="20188997"/>
  <p:tag name="KSO_WM_UNIT_INDEX" val="3"/>
</p:tagLst>
</file>

<file path=ppt/tags/tag51.xml><?xml version="1.0" encoding="utf-8"?>
<p:tagLst xmlns:p="http://schemas.openxmlformats.org/presentationml/2006/main">
  <p:tag name="KSO_WM_BEAUTIFY_FLAG" val="#wm#"/>
  <p:tag name="KSO_WM_TEMPLATE_CATEGORY" val="custom"/>
  <p:tag name="KSO_WM_TEMPLATE_INDEX" val="20188997"/>
</p:tagLst>
</file>

<file path=ppt/tags/tag52.xml><?xml version="1.0" encoding="utf-8"?>
<p:tagLst xmlns:p="http://schemas.openxmlformats.org/presentationml/2006/main">
  <p:tag name="KSO_WM_TEMPLATE_CATEGORY" val="custom"/>
  <p:tag name="KSO_WM_TEMPLATE_INDEX" val="20188997"/>
  <p:tag name="KSO_WM_UNIT_TYPE" val="l_i"/>
  <p:tag name="KSO_WM_UNIT_INDEX" val="1_1"/>
  <p:tag name="KSO_WM_UNIT_LAYERLEVEL" val="1_1"/>
  <p:tag name="KSO_WM_BEAUTIFY_FLAG" val="#wm#"/>
  <p:tag name="KSO_WM_TAG_VERSION" val="1.0"/>
  <p:tag name="KSO_WM_DIAGRAM_GROUP_CODE" val="l1-3"/>
  <p:tag name="KSO_WM_UNIT_ID" val="custom20188997_10*l_i*1_1"/>
</p:tagLst>
</file>

<file path=ppt/tags/tag53.xml><?xml version="1.0" encoding="utf-8"?>
<p:tagLst xmlns:p="http://schemas.openxmlformats.org/presentationml/2006/main">
  <p:tag name="KSO_WM_TEMPLATE_CATEGORY" val="custom"/>
  <p:tag name="KSO_WM_TEMPLATE_INDEX" val="20188997"/>
  <p:tag name="KSO_WM_UNIT_TYPE" val="l_i"/>
  <p:tag name="KSO_WM_UNIT_INDEX" val="1_4"/>
  <p:tag name="KSO_WM_UNIT_LAYERLEVEL" val="1_1"/>
  <p:tag name="KSO_WM_BEAUTIFY_FLAG" val="#wm#"/>
  <p:tag name="KSO_WM_TAG_VERSION" val="1.0"/>
  <p:tag name="KSO_WM_DIAGRAM_GROUP_CODE" val="l1-3"/>
  <p:tag name="KSO_WM_UNIT_ID" val="custom20188997_10*l_i*1_4"/>
</p:tagLst>
</file>

<file path=ppt/tags/tag54.xml><?xml version="1.0" encoding="utf-8"?>
<p:tagLst xmlns:p="http://schemas.openxmlformats.org/presentationml/2006/main">
  <p:tag name="KSO_WM_TEMPLATE_CATEGORY" val="custom"/>
  <p:tag name="KSO_WM_TEMPLATE_INDEX" val="20188997"/>
  <p:tag name="KSO_WM_UNIT_TYPE" val="l_h_a"/>
  <p:tag name="KSO_WM_UNIT_INDEX" val="1_1_1"/>
  <p:tag name="KSO_WM_UNIT_LAYERLEVEL" val="1_1_1"/>
  <p:tag name="KSO_WM_UNIT_VALUE" val="10"/>
  <p:tag name="KSO_WM_UNIT_HIGHLIGHT" val="0"/>
  <p:tag name="KSO_WM_UNIT_COMPATIBLE" val="0"/>
  <p:tag name="KSO_WM_UNIT_CLEAR" val="0"/>
  <p:tag name="KSO_WM_BEAUTIFY_FLAG" val="#wm#"/>
  <p:tag name="KSO_WM_TAG_VERSION" val="1.0"/>
  <p:tag name="KSO_WM_DIAGRAM_GROUP_CODE" val="l1-3"/>
  <p:tag name="KSO_WM_UNIT_ID" val="custom20188997_10*l_h_a*1_1_1"/>
  <p:tag name="KSO_WM_UNIT_PRESET_TEXT" val="请输入你的标题"/>
</p:tagLst>
</file>

<file path=ppt/tags/tag55.xml><?xml version="1.0" encoding="utf-8"?>
<p:tagLst xmlns:p="http://schemas.openxmlformats.org/presentationml/2006/main">
  <p:tag name="KSO_WM_DIAGRAM_GROUP_CODE" val="l1_1"/>
  <p:tag name="KSO_WM_TAG_VERSION" val="1.0"/>
  <p:tag name="KSO_WM_BEAUTIFY_FLAG" val="#wm#"/>
  <p:tag name="KSO_WM_UNIT_TYPE" val="i"/>
  <p:tag name="KSO_WM_UNIT_ID" val="custom20188997_10*i*4"/>
  <p:tag name="KSO_WM_TEMPLATE_CATEGORY" val="custom"/>
  <p:tag name="KSO_WM_TEMPLATE_INDEX" val="20188997"/>
  <p:tag name="KSO_WM_UNIT_INDEX" val="4"/>
</p:tagLst>
</file>

<file path=ppt/tags/tag56.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DIAGRAM_GROUP_CODE" val="l1_1"/>
  <p:tag name="KSO_WM_UNIT_ID" val="custom20188997_10*a*1"/>
  <p:tag name="KSO_WM_UNIT_PRESET_TEXT" val="4.1 研究成果"/>
</p:tagLst>
</file>

<file path=ppt/tags/tag57.xml><?xml version="1.0" encoding="utf-8"?>
<p:tagLst xmlns:p="http://schemas.openxmlformats.org/presentationml/2006/main">
  <p:tag name="KSO_WM_TEMPLATE_CATEGORY" val="custom"/>
  <p:tag name="KSO_WM_TEMPLATE_INDEX" val="20188997"/>
  <p:tag name="KSO_WM_UNIT_TYPE" val="l_h_i"/>
  <p:tag name="KSO_WM_UNIT_INDEX" val="1_1_1"/>
  <p:tag name="KSO_WM_UNIT_LAYERLEVEL" val="1_1_1"/>
  <p:tag name="KSO_WM_BEAUTIFY_FLAG" val="#wm#"/>
  <p:tag name="KSO_WM_TAG_VERSION" val="1.0"/>
  <p:tag name="KSO_WM_DIAGRAM_GROUP_CODE" val="l1-3"/>
  <p:tag name="KSO_WM_UNIT_ID" val="custom20188997_10*l_h_i*1_1_1"/>
</p:tagLst>
</file>

<file path=ppt/tags/tag58.xml><?xml version="1.0" encoding="utf-8"?>
<p:tagLst xmlns:p="http://schemas.openxmlformats.org/presentationml/2006/main">
  <p:tag name="KSO_WM_TEMPLATE_CATEGORY" val="custom"/>
  <p:tag name="KSO_WM_TEMPLATE_INDEX" val="20188997"/>
  <p:tag name="KSO_WM_UNIT_TYPE" val="l_h_a"/>
  <p:tag name="KSO_WM_UNIT_INDEX" val="1_2_1"/>
  <p:tag name="KSO_WM_UNIT_LAYERLEVEL" val="1_1_1"/>
  <p:tag name="KSO_WM_UNIT_VALUE" val="10"/>
  <p:tag name="KSO_WM_UNIT_HIGHLIGHT" val="0"/>
  <p:tag name="KSO_WM_UNIT_COMPATIBLE" val="0"/>
  <p:tag name="KSO_WM_UNIT_CLEAR" val="0"/>
  <p:tag name="KSO_WM_BEAUTIFY_FLAG" val="#wm#"/>
  <p:tag name="KSO_WM_TAG_VERSION" val="1.0"/>
  <p:tag name="KSO_WM_DIAGRAM_GROUP_CODE" val="l1-3"/>
  <p:tag name="KSO_WM_UNIT_ID" val="custom20188997_10*l_h_a*1_2_1"/>
  <p:tag name="KSO_WM_UNIT_PRESET_TEXT" val="请输入你的标题"/>
</p:tagLst>
</file>

<file path=ppt/tags/tag59.xml><?xml version="1.0" encoding="utf-8"?>
<p:tagLst xmlns:p="http://schemas.openxmlformats.org/presentationml/2006/main">
  <p:tag name="KSO_WM_TEMPLATE_CATEGORY" val="custom"/>
  <p:tag name="KSO_WM_TEMPLATE_INDEX" val="20188997"/>
  <p:tag name="KSO_WM_UNIT_TYPE" val="l_h_i"/>
  <p:tag name="KSO_WM_UNIT_INDEX" val="1_2_1"/>
  <p:tag name="KSO_WM_UNIT_LAYERLEVEL" val="1_1_1"/>
  <p:tag name="KSO_WM_BEAUTIFY_FLAG" val="#wm#"/>
  <p:tag name="KSO_WM_TAG_VERSION" val="1.0"/>
  <p:tag name="KSO_WM_DIAGRAM_GROUP_CODE" val="l1-3"/>
  <p:tag name="KSO_WM_UNIT_ID" val="custom20188997_10*l_h_i*1_2_1"/>
</p:tagLst>
</file>

<file path=ppt/tags/tag6.xml><?xml version="1.0" encoding="utf-8"?>
<p:tagLst xmlns:p="http://schemas.openxmlformats.org/presentationml/2006/main">
  <p:tag name="KSO_WM_TEMPLATE_CATEGORY" val="custom"/>
  <p:tag name="KSO_WM_TEMPLATE_INDEX" val="20188997"/>
  <p:tag name="KSO_WM_TAG_VERSION" val="1.0"/>
  <p:tag name="KSO_WM_UNIT_TYPE" val="b"/>
  <p:tag name="KSO_WM_UNIT_INDEX" val="1"/>
  <p:tag name="KSO_WM_UNIT_LAYERLEVEL" val="1"/>
  <p:tag name="KSO_WM_UNIT_VALUE" val="30"/>
  <p:tag name="KSO_WM_UNIT_ISCONTENTSTITLE" val="0"/>
  <p:tag name="KSO_WM_UNIT_HIGHLIGHT" val="0"/>
  <p:tag name="KSO_WM_UNIT_COMPATIBLE" val="0"/>
  <p:tag name="KSO_WM_UNIT_CLEAR" val="0"/>
  <p:tag name="KSO_WM_BEAUTIFY_FLAG" val="#wm#"/>
  <p:tag name="KSO_WM_UNIT_ID" val="custom20188997_1*b*1"/>
  <p:tag name="KSO_WM_UNIT_PRESET_TEXT" val="答辩学生：XXX    指导老师：XXX"/>
</p:tagLst>
</file>

<file path=ppt/tags/tag60.xml><?xml version="1.0" encoding="utf-8"?>
<p:tagLst xmlns:p="http://schemas.openxmlformats.org/presentationml/2006/main">
  <p:tag name="KSO_WM_TEMPLATE_CATEGORY" val="custom"/>
  <p:tag name="KSO_WM_TEMPLATE_INDEX" val="20188997"/>
  <p:tag name="KSO_WM_UNIT_TYPE" val="l_h_a"/>
  <p:tag name="KSO_WM_UNIT_INDEX" val="1_3_1"/>
  <p:tag name="KSO_WM_UNIT_LAYERLEVEL" val="1_1_1"/>
  <p:tag name="KSO_WM_UNIT_VALUE" val="10"/>
  <p:tag name="KSO_WM_UNIT_HIGHLIGHT" val="0"/>
  <p:tag name="KSO_WM_UNIT_COMPATIBLE" val="0"/>
  <p:tag name="KSO_WM_UNIT_CLEAR" val="0"/>
  <p:tag name="KSO_WM_BEAUTIFY_FLAG" val="#wm#"/>
  <p:tag name="KSO_WM_TAG_VERSION" val="1.0"/>
  <p:tag name="KSO_WM_DIAGRAM_GROUP_CODE" val="l1-3"/>
  <p:tag name="KSO_WM_UNIT_ID" val="custom20188997_10*l_h_a*1_3_1"/>
  <p:tag name="KSO_WM_UNIT_PRESET_TEXT" val="请输入你的标题"/>
</p:tagLst>
</file>

<file path=ppt/tags/tag61.xml><?xml version="1.0" encoding="utf-8"?>
<p:tagLst xmlns:p="http://schemas.openxmlformats.org/presentationml/2006/main">
  <p:tag name="KSO_WM_TEMPLATE_CATEGORY" val="custom"/>
  <p:tag name="KSO_WM_TEMPLATE_INDEX" val="20188997"/>
  <p:tag name="KSO_WM_UNIT_TYPE" val="l_h_i"/>
  <p:tag name="KSO_WM_UNIT_INDEX" val="1_3_1"/>
  <p:tag name="KSO_WM_UNIT_LAYERLEVEL" val="1_1_1"/>
  <p:tag name="KSO_WM_BEAUTIFY_FLAG" val="#wm#"/>
  <p:tag name="KSO_WM_TAG_VERSION" val="1.0"/>
  <p:tag name="KSO_WM_DIAGRAM_GROUP_CODE" val="l1-3"/>
  <p:tag name="KSO_WM_UNIT_ID" val="custom20188997_10*l_h_i*1_3_1"/>
</p:tagLst>
</file>

<file path=ppt/tags/tag62.xml><?xml version="1.0" encoding="utf-8"?>
<p:tagLst xmlns:p="http://schemas.openxmlformats.org/presentationml/2006/main">
  <p:tag name="KSO_WM_TEMPLATE_CATEGORY" val="custom"/>
  <p:tag name="KSO_WM_TEMPLATE_INDEX" val="20188997"/>
  <p:tag name="KSO_WM_UNIT_TYPE" val="l_i"/>
  <p:tag name="KSO_WM_UNIT_INDEX" val="1_3"/>
  <p:tag name="KSO_WM_UNIT_LAYERLEVEL" val="1_1"/>
  <p:tag name="KSO_WM_BEAUTIFY_FLAG" val="#wm#"/>
  <p:tag name="KSO_WM_TAG_VERSION" val="1.0"/>
  <p:tag name="KSO_WM_DIAGRAM_GROUP_CODE" val="l1-3"/>
  <p:tag name="KSO_WM_UNIT_ID" val="custom20188997_10*l_i*1_3"/>
</p:tagLst>
</file>

<file path=ppt/tags/tag63.xml><?xml version="1.0" encoding="utf-8"?>
<p:tagLst xmlns:p="http://schemas.openxmlformats.org/presentationml/2006/main">
  <p:tag name="KSO_WM_TEMPLATE_CATEGORY" val="custom"/>
  <p:tag name="KSO_WM_TEMPLATE_INDEX" val="20188997"/>
  <p:tag name="KSO_WM_UNIT_TYPE" val="l_i"/>
  <p:tag name="KSO_WM_UNIT_INDEX" val="1_2"/>
  <p:tag name="KSO_WM_UNIT_LAYERLEVEL" val="1_1"/>
  <p:tag name="KSO_WM_BEAUTIFY_FLAG" val="#wm#"/>
  <p:tag name="KSO_WM_TAG_VERSION" val="1.0"/>
  <p:tag name="KSO_WM_DIAGRAM_GROUP_CODE" val="l1-3"/>
  <p:tag name="KSO_WM_UNIT_ID" val="custom20188997_10*l_i*1_2"/>
</p:tagLst>
</file>

<file path=ppt/tags/tag64.xml><?xml version="1.0" encoding="utf-8"?>
<p:tagLst xmlns:p="http://schemas.openxmlformats.org/presentationml/2006/main">
  <p:tag name="KSO_WM_TEMPLATE_CATEGORY" val="custom"/>
  <p:tag name="KSO_WM_TEMPLATE_INDEX" val="20188997"/>
  <p:tag name="KSO_WM_TAG_VERSION" val="1.0"/>
  <p:tag name="KSO_WM_UNIT_TYPE" val="l_h_d"/>
  <p:tag name="KSO_WM_UNIT_INDEX" val="1_1_1"/>
  <p:tag name="KSO_WM_UNIT_ID" val="custom20188997_10*l_h_d*1_1_1"/>
  <p:tag name="KSO_WM_UNIT_LAYERLEVEL" val="1_1_1"/>
  <p:tag name="KSO_WM_UNIT_VALUE" val="491*873"/>
  <p:tag name="KSO_WM_UNIT_HIGHLIGHT" val="0"/>
  <p:tag name="KSO_WM_UNIT_COMPATIBLE" val="0"/>
  <p:tag name="KSO_WM_UNIT_CLEAR" val="0"/>
  <p:tag name="KSO_WM_BEAUTIFY_FLAG" val="#wm#"/>
  <p:tag name="KSO_WM_DIAGRAM_GROUP_CODE" val="l1-3"/>
</p:tagLst>
</file>

<file path=ppt/tags/tag65.xml><?xml version="1.0" encoding="utf-8"?>
<p:tagLst xmlns:p="http://schemas.openxmlformats.org/presentationml/2006/main">
  <p:tag name="KSO_WM_TEMPLATE_CATEGORY" val="custom"/>
  <p:tag name="KSO_WM_TEMPLATE_INDEX" val="20188997"/>
  <p:tag name="KSO_WM_TAG_VERSION" val="1.0"/>
  <p:tag name="KSO_WM_UNIT_TYPE" val="l_h_d"/>
  <p:tag name="KSO_WM_UNIT_INDEX" val="1_2_1"/>
  <p:tag name="KSO_WM_UNIT_ID" val="custom20188997_10*l_h_d*1_2_1"/>
  <p:tag name="KSO_WM_UNIT_LAYERLEVEL" val="1_1_1"/>
  <p:tag name="KSO_WM_UNIT_VALUE" val="491*875"/>
  <p:tag name="KSO_WM_UNIT_HIGHLIGHT" val="0"/>
  <p:tag name="KSO_WM_UNIT_COMPATIBLE" val="0"/>
  <p:tag name="KSO_WM_UNIT_CLEAR" val="0"/>
  <p:tag name="KSO_WM_BEAUTIFY_FLAG" val="#wm#"/>
  <p:tag name="KSO_WM_DIAGRAM_GROUP_CODE" val="l1-3"/>
</p:tagLst>
</file>

<file path=ppt/tags/tag66.xml><?xml version="1.0" encoding="utf-8"?>
<p:tagLst xmlns:p="http://schemas.openxmlformats.org/presentationml/2006/main">
  <p:tag name="KSO_WM_TEMPLATE_CATEGORY" val="custom"/>
  <p:tag name="KSO_WM_TEMPLATE_INDEX" val="20188997"/>
  <p:tag name="KSO_WM_TAG_VERSION" val="1.0"/>
  <p:tag name="KSO_WM_UNIT_TYPE" val="l_h_d"/>
  <p:tag name="KSO_WM_UNIT_INDEX" val="1_3_1"/>
  <p:tag name="KSO_WM_UNIT_ID" val="custom20188997_10*l_h_d*1_3_1"/>
  <p:tag name="KSO_WM_UNIT_LAYERLEVEL" val="1_1_1"/>
  <p:tag name="KSO_WM_UNIT_VALUE" val="488*868"/>
  <p:tag name="KSO_WM_UNIT_HIGHLIGHT" val="0"/>
  <p:tag name="KSO_WM_UNIT_COMPATIBLE" val="0"/>
  <p:tag name="KSO_WM_UNIT_CLEAR" val="0"/>
  <p:tag name="KSO_WM_BEAUTIFY_FLAG" val="#wm#"/>
  <p:tag name="KSO_WM_DIAGRAM_GROUP_CODE" val="l1-3"/>
</p:tagLst>
</file>

<file path=ppt/tags/tag67.xml><?xml version="1.0" encoding="utf-8"?>
<p:tagLst xmlns:p="http://schemas.openxmlformats.org/presentationml/2006/main">
  <p:tag name="KSO_WM_TAG_VERSION" val="1.0"/>
  <p:tag name="KSO_WM_SLIDE_ITEM_CNT" val="3"/>
  <p:tag name="KSO_WM_SLIDE_LAYOUT" val="a_l"/>
  <p:tag name="KSO_WM_SLIDE_LAYOUT_CNT" val="1_1"/>
  <p:tag name="KSO_WM_SLIDE_TYPE" val="text"/>
  <p:tag name="KSO_WM_SLIDE_SUBTYPE" val="diag"/>
  <p:tag name="KSO_WM_BEAUTIFY_FLAG" val="#wm#"/>
  <p:tag name="KSO_WM_SLIDE_POSITION" val="0*115"/>
  <p:tag name="KSO_WM_SLIDE_SIZE" val="960*387"/>
  <p:tag name="KSO_WM_COMBINE_RELATE_SLIDE_ID" val="background20185107_10"/>
  <p:tag name="KSO_WM_TEMPLATE_CATEGORY" val="custom"/>
  <p:tag name="KSO_WM_TEMPLATE_INDEX" val="20188997"/>
  <p:tag name="KSO_WM_SLIDE_ID" val="custom20188997_10"/>
  <p:tag name="KSO_WM_SLIDE_INDEX" val="10"/>
  <p:tag name="KSO_WM_DIAGRAM_GROUP_CODE" val="l1-3"/>
  <p:tag name="KSO_WM_TEMPLATE_SUBCATEGORY" val="combine"/>
</p:tagLst>
</file>

<file path=ppt/tags/tag68.xml><?xml version="1.0" encoding="utf-8"?>
<p:tagLst xmlns:p="http://schemas.openxmlformats.org/presentationml/2006/main">
  <p:tag name="KSO_WM_TAG_VERSION" val="1.0"/>
  <p:tag name="KSO_WM_BEAUTIFY_FLAG" val="#wm#"/>
  <p:tag name="KSO_WM_UNIT_TYPE" val="i"/>
  <p:tag name="KSO_WM_UNIT_ID" val="custom20188997_13*i*1"/>
  <p:tag name="KSO_WM_TEMPLATE_CATEGORY" val="custom"/>
  <p:tag name="KSO_WM_TEMPLATE_INDEX" val="20188997"/>
  <p:tag name="KSO_WM_UNIT_INDEX" val="1"/>
</p:tagLst>
</file>

<file path=ppt/tags/tag69.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ID" val="custom20188997_13*a*1"/>
  <p:tag name="KSO_WM_UNIT_PRESET_TEXT" val="5.3参考文献"/>
</p:tagLst>
</file>

<file path=ppt/tags/tag7.xml><?xml version="1.0" encoding="utf-8"?>
<p:tagLst xmlns:p="http://schemas.openxmlformats.org/presentationml/2006/main">
  <p:tag name="KSO_WM_TAG_VERSION" val="1.0"/>
  <p:tag name="KSO_WM_BEAUTIFY_FLAG" val="#wm#"/>
  <p:tag name="KSO_WM_UNIT_TYPE" val="i"/>
  <p:tag name="KSO_WM_UNIT_ID" val="custom20188997_1*i*6"/>
  <p:tag name="KSO_WM_TEMPLATE_CATEGORY" val="custom"/>
  <p:tag name="KSO_WM_TEMPLATE_INDEX" val="20188997"/>
  <p:tag name="KSO_WM_UNIT_INDEX" val="6"/>
</p:tagLst>
</file>

<file path=ppt/tags/tag70.xml><?xml version="1.0" encoding="utf-8"?>
<p:tagLst xmlns:p="http://schemas.openxmlformats.org/presentationml/2006/main">
  <p:tag name="KSO_WM_TAG_VERSION" val="1.0"/>
  <p:tag name="KSO_WM_SLIDE_ITEM_CNT" val="5"/>
  <p:tag name="KSO_WM_SLIDE_LAYOUT" val="a_f"/>
  <p:tag name="KSO_WM_SLIDE_LAYOUT_CNT" val="1_1"/>
  <p:tag name="KSO_WM_SLIDE_TYPE" val="text"/>
  <p:tag name="KSO_WM_SLIDE_SUBTYPE" val="diag"/>
  <p:tag name="KSO_WM_BEAUTIFY_FLAG" val="#wm#"/>
  <p:tag name="KSO_WM_SLIDE_POSITION" val="72*126"/>
  <p:tag name="KSO_WM_SLIDE_SIZE" val="714*362"/>
  <p:tag name="KSO_WM_COMBINE_RELATE_SLIDE_ID" val="background20185107_13"/>
  <p:tag name="KSO_WM_TEMPLATE_CATEGORY" val="custom"/>
  <p:tag name="KSO_WM_TEMPLATE_INDEX" val="20188997"/>
  <p:tag name="KSO_WM_SLIDE_ID" val="custom20188997_13"/>
  <p:tag name="KSO_WM_SLIDE_INDEX" val="13"/>
  <p:tag name="KSO_WM_TEMPLATE_SUBCATEGORY" val="combine"/>
</p:tagLst>
</file>

<file path=ppt/tags/tag71.xml><?xml version="1.0" encoding="utf-8"?>
<p:tagLst xmlns:p="http://schemas.openxmlformats.org/presentationml/2006/main">
  <p:tag name="KSO_WM_TEMPLATE_CATEGORY" val="custom"/>
  <p:tag name="KSO_WM_TEMPLATE_INDEX" val="20188997"/>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UNIT_CLEAR" val="0"/>
  <p:tag name="KSO_WM_BEAUTIFY_FLAG" val="#wm#"/>
  <p:tag name="KSO_WM_UNIT_ID" val="custom20188997_14*a*1"/>
  <p:tag name="KSO_WM_UNIT_PRESET_TEXT" val="请老师批评指导"/>
</p:tagLst>
</file>

<file path=ppt/tags/tag72.xml><?xml version="1.0" encoding="utf-8"?>
<p:tagLst xmlns:p="http://schemas.openxmlformats.org/presentationml/2006/main">
  <p:tag name="KSO_WM_TEMPLATE_CATEGORY" val="custom"/>
  <p:tag name="KSO_WM_TEMPLATE_INDEX" val="20188997"/>
  <p:tag name="KSO_WM_UNIT_TYPE" val="b"/>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UNIT_ID" val="custom20188997_14*b*1"/>
  <p:tag name="KSO_WM_UNIT_PRESET_TEXT" val="THANKS"/>
</p:tagLst>
</file>

<file path=ppt/tags/tag73.xml><?xml version="1.0" encoding="utf-8"?>
<p:tagLst xmlns:p="http://schemas.openxmlformats.org/presentationml/2006/main">
  <p:tag name="KSO_WM_TAG_VERSION" val="1.0"/>
  <p:tag name="KSO_WM_SLIDE_ITEM_CNT" val="1"/>
  <p:tag name="KSO_WM_SLIDE_LAYOUT" val="a_b"/>
  <p:tag name="KSO_WM_SLIDE_LAYOUT_CNT" val="1_1"/>
  <p:tag name="KSO_WM_SLIDE_TYPE" val="endPage"/>
  <p:tag name="KSO_WM_SLIDE_SUBTYPE" val="pureTxt"/>
  <p:tag name="KSO_WM_BEAUTIFY_FLAG" val="#wm#"/>
  <p:tag name="KSO_WM_COMBINE_RELATE_SLIDE_ID" val="background20185107_14"/>
  <p:tag name="KSO_WM_TEMPLATE_CATEGORY" val="custom"/>
  <p:tag name="KSO_WM_TEMPLATE_INDEX" val="20188997"/>
  <p:tag name="KSO_WM_SLIDE_ID" val="custom20188997_14"/>
  <p:tag name="KSO_WM_SLIDE_INDEX" val="14"/>
  <p:tag name="KSO_WM_TEMPLATE_SUBCATEGORY" val="combine"/>
</p:tagLst>
</file>

<file path=ppt/tags/tag8.xml><?xml version="1.0" encoding="utf-8"?>
<p:tagLst xmlns:p="http://schemas.openxmlformats.org/presentationml/2006/main">
  <p:tag name="KSO_WM_TAG_VERSION" val="1.0"/>
  <p:tag name="KSO_WM_SLIDE_ITEM_CNT" val="2"/>
  <p:tag name="KSO_WM_SLIDE_LAYOUT" val="a_b_j"/>
  <p:tag name="KSO_WM_SLIDE_LAYOUT_CNT" val="1_1_1"/>
  <p:tag name="KSO_WM_SLIDE_TYPE" val="title"/>
  <p:tag name="KSO_WM_SLIDE_SUBTYPE" val="pureTxt"/>
  <p:tag name="KSO_WM_BEAUTIFY_FLAG" val="#wm#"/>
  <p:tag name="KSO_WM_COMBINE_RELATE_SLIDE_ID" val="background20185107_1"/>
  <p:tag name="KSO_WM_TEMPLATE_CATEGORY" val="custom"/>
  <p:tag name="KSO_WM_TEMPLATE_INDEX" val="20188997"/>
  <p:tag name="KSO_WM_SLIDE_ID" val="custom20188997_1"/>
  <p:tag name="KSO_WM_SLIDE_INDEX" val="1"/>
  <p:tag name="KSO_WM_TEMPLATE_SUBCATEGORY" val="combine"/>
  <p:tag name="KSO_WM_TEMPLATE_THUMBS_INDEX" val="1、2、3、4、6、8、10、12、13、14、"/>
</p:tagLst>
</file>

<file path=ppt/tags/tag9.xml><?xml version="1.0" encoding="utf-8"?>
<p:tagLst xmlns:p="http://schemas.openxmlformats.org/presentationml/2006/main">
  <p:tag name="KSO_WM_TEMPLATE_CATEGORY" val="custom"/>
  <p:tag name="KSO_WM_TEMPLATE_INDEX" val="20188997"/>
  <p:tag name="KSO_WM_TAG_VERSION" val="1.0"/>
  <p:tag name="KSO_WM_UNIT_TYPE" val="l_h_i"/>
  <p:tag name="KSO_WM_UNIT_INDEX" val="1_1_1"/>
  <p:tag name="KSO_WM_UNIT_LAYERLEVEL" val="1_1_1"/>
  <p:tag name="KSO_WM_BEAUTIFY_FLAG" val="#wm#"/>
  <p:tag name="KSO_WM_DIAGRAM_GROUP_CODE" val="l1-1"/>
  <p:tag name="KSO_WM_UNIT_ID" val="custom20188997_2*l_h_i*1_1_1"/>
</p:tagLst>
</file>

<file path=ppt/theme/theme1.xml><?xml version="1.0" encoding="utf-8"?>
<a:theme xmlns:a="http://schemas.openxmlformats.org/drawingml/2006/main" name="1_Office 主题​​">
  <a:themeElements>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2.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3.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4.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ppt/theme/themeOverride5.xml><?xml version="1.0" encoding="utf-8"?>
<a:themeOverride xmlns:a="http://schemas.openxmlformats.org/drawingml/2006/main">
  <a:clrScheme name="自定义 305">
    <a:dk1>
      <a:srgbClr val="000000"/>
    </a:dk1>
    <a:lt1>
      <a:srgbClr val="FFFFFF"/>
    </a:lt1>
    <a:dk2>
      <a:srgbClr val="1E7EF2"/>
    </a:dk2>
    <a:lt2>
      <a:srgbClr val="E7E6E6"/>
    </a:lt2>
    <a:accent1>
      <a:srgbClr val="1E7EF2"/>
    </a:accent1>
    <a:accent2>
      <a:srgbClr val="4E4E4E"/>
    </a:accent2>
    <a:accent3>
      <a:srgbClr val="FFFFFF"/>
    </a:accent3>
    <a:accent4>
      <a:srgbClr val="1A45F3"/>
    </a:accent4>
    <a:accent5>
      <a:srgbClr val="1A45F3"/>
    </a:accent5>
    <a:accent6>
      <a:srgbClr val="1A45F3"/>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1309</Words>
  <Application>WPS 演示</Application>
  <PresentationFormat>宽屏</PresentationFormat>
  <Paragraphs>160</Paragraphs>
  <Slides>10</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Wingdings</vt:lpstr>
      <vt:lpstr>Calibri</vt:lpstr>
      <vt:lpstr>微软雅黑</vt:lpstr>
      <vt:lpstr>Arial Unicode MS</vt:lpstr>
      <vt:lpstr>等线</vt:lpstr>
      <vt:lpstr>1_Office 主题​​</vt:lpstr>
      <vt:lpstr>基于QT的企业合同管理系统的设计与实现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谢谢您的观看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总有刁民想害朕</cp:lastModifiedBy>
  <cp:revision>16</cp:revision>
  <dcterms:created xsi:type="dcterms:W3CDTF">2018-04-18T06:53:00Z</dcterms:created>
  <dcterms:modified xsi:type="dcterms:W3CDTF">2018-11-08T02:35:53Z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y fmtid="{D5CDD505-2E9C-101B-9397-08002B2CF9AE}" pid="3" name="KSORubyTemplateID">
    <vt:lpwstr>8</vt:lpwstr>
  </property>
</Properties>
</file>