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3" r:id="rId4"/>
    <p:sldId id="258" r:id="rId5"/>
    <p:sldId id="297" r:id="rId6"/>
    <p:sldId id="259" r:id="rId7"/>
    <p:sldId id="273" r:id="rId8"/>
    <p:sldId id="298" r:id="rId9"/>
    <p:sldId id="287" r:id="rId10"/>
    <p:sldId id="296"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6A1B"/>
    <a:srgbClr val="00B0F0"/>
    <a:srgbClr val="0448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188" y="-78"/>
      </p:cViewPr>
      <p:guideLst>
        <p:guide orient="horz" pos="2160"/>
        <p:guide pos="288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01" y="connsiteY0-102"/>
              </a:cxn>
              <a:cxn ang="0">
                <a:pos x="connsiteX1-103" y="connsiteY1-104"/>
              </a:cxn>
              <a:cxn ang="0">
                <a:pos x="connsiteX2-105" y="connsiteY2-106"/>
              </a:cxn>
              <a:cxn ang="0">
                <a:pos x="connsiteX3-107" y="connsiteY3-108"/>
              </a:cxn>
              <a:cxn ang="0">
                <a:pos x="connsiteX4-109" y="connsiteY4-1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anose="020B0502040204020203"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01" y="connsiteY0-102"/>
              </a:cxn>
              <a:cxn ang="0">
                <a:pos x="connsiteX1-103" y="connsiteY1-104"/>
              </a:cxn>
              <a:cxn ang="0">
                <a:pos x="connsiteX2-105" y="connsiteY2-106"/>
              </a:cxn>
              <a:cxn ang="0">
                <a:pos x="connsiteX3-107" y="connsiteY3-108"/>
              </a:cxn>
              <a:cxn ang="0">
                <a:pos x="connsiteX4-109" y="connsiteY4-1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anose="020B0502040204020203"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anose="020B0502040204020203"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anose="020B0502040204020203"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defRPr/>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1" fmla="*/ 0 w 7104888"/>
              <a:gd name="connsiteY0-2" fmla="*/ 0 h 6858000"/>
              <a:gd name="connsiteX1-3" fmla="*/ 5695188 w 7104888"/>
              <a:gd name="connsiteY1-4" fmla="*/ 0 h 6858000"/>
              <a:gd name="connsiteX2-5" fmla="*/ 7104888 w 7104888"/>
              <a:gd name="connsiteY2-6" fmla="*/ 0 h 6858000"/>
              <a:gd name="connsiteX3-7" fmla="*/ 7104888 w 7104888"/>
              <a:gd name="connsiteY3-8" fmla="*/ 6858000 h 6858000"/>
              <a:gd name="connsiteX4-9" fmla="*/ 0 w 7104888"/>
              <a:gd name="connsiteY4-10" fmla="*/ 6858000 h 6858000"/>
              <a:gd name="connsiteX5" fmla="*/ 0 w 7104888"/>
              <a:gd name="connsiteY5" fmla="*/ 0 h 6858000"/>
              <a:gd name="connsiteX0-11" fmla="*/ 10287 w 7115175"/>
              <a:gd name="connsiteY0-12" fmla="*/ 0 h 6858000"/>
              <a:gd name="connsiteX1-13" fmla="*/ 5705475 w 7115175"/>
              <a:gd name="connsiteY1-14" fmla="*/ 0 h 6858000"/>
              <a:gd name="connsiteX2-15" fmla="*/ 7115175 w 7115175"/>
              <a:gd name="connsiteY2-16" fmla="*/ 0 h 6858000"/>
              <a:gd name="connsiteX3-17" fmla="*/ 7115175 w 7115175"/>
              <a:gd name="connsiteY3-18" fmla="*/ 6858000 h 6858000"/>
              <a:gd name="connsiteX4-19" fmla="*/ 10287 w 7115175"/>
              <a:gd name="connsiteY4-20" fmla="*/ 6858000 h 6858000"/>
              <a:gd name="connsiteX5-21" fmla="*/ 0 w 7115175"/>
              <a:gd name="connsiteY5-22" fmla="*/ 5048250 h 6858000"/>
              <a:gd name="connsiteX6" fmla="*/ 10287 w 7115175"/>
              <a:gd name="connsiteY6" fmla="*/ 0 h 6858000"/>
              <a:gd name="connsiteX0-23" fmla="*/ 10287 w 7115175"/>
              <a:gd name="connsiteY0-24" fmla="*/ 0 h 6858000"/>
              <a:gd name="connsiteX1-25" fmla="*/ 5705475 w 7115175"/>
              <a:gd name="connsiteY1-26" fmla="*/ 0 h 6858000"/>
              <a:gd name="connsiteX2-27" fmla="*/ 7115175 w 7115175"/>
              <a:gd name="connsiteY2-28" fmla="*/ 0 h 6858000"/>
              <a:gd name="connsiteX3-29" fmla="*/ 7115175 w 7115175"/>
              <a:gd name="connsiteY3-30" fmla="*/ 6858000 h 6858000"/>
              <a:gd name="connsiteX4-31" fmla="*/ 1533526 w 7115175"/>
              <a:gd name="connsiteY4-32" fmla="*/ 6848475 h 6858000"/>
              <a:gd name="connsiteX5-33" fmla="*/ 10287 w 7115175"/>
              <a:gd name="connsiteY5-34" fmla="*/ 6858000 h 6858000"/>
              <a:gd name="connsiteX6-35" fmla="*/ 0 w 7115175"/>
              <a:gd name="connsiteY6-36" fmla="*/ 5048250 h 6858000"/>
              <a:gd name="connsiteX7" fmla="*/ 10287 w 7115175"/>
              <a:gd name="connsiteY7" fmla="*/ 0 h 6858000"/>
              <a:gd name="connsiteX0-37" fmla="*/ 10287 w 7115175"/>
              <a:gd name="connsiteY0-38" fmla="*/ 0 h 6858000"/>
              <a:gd name="connsiteX1-39" fmla="*/ 5705475 w 7115175"/>
              <a:gd name="connsiteY1-40" fmla="*/ 0 h 6858000"/>
              <a:gd name="connsiteX2-41" fmla="*/ 7115175 w 7115175"/>
              <a:gd name="connsiteY2-42" fmla="*/ 0 h 6858000"/>
              <a:gd name="connsiteX3-43" fmla="*/ 7115175 w 7115175"/>
              <a:gd name="connsiteY3-44" fmla="*/ 6858000 h 6858000"/>
              <a:gd name="connsiteX4-45" fmla="*/ 1533526 w 7115175"/>
              <a:gd name="connsiteY4-46" fmla="*/ 6848475 h 6858000"/>
              <a:gd name="connsiteX5-47" fmla="*/ 0 w 7115175"/>
              <a:gd name="connsiteY5-48" fmla="*/ 5048250 h 6858000"/>
              <a:gd name="connsiteX6-49" fmla="*/ 10287 w 7115175"/>
              <a:gd name="connsiteY6-50" fmla="*/ 0 h 6858000"/>
              <a:gd name="connsiteX0-51" fmla="*/ 0 w 7115175"/>
              <a:gd name="connsiteY0-52" fmla="*/ 5048250 h 6858000"/>
              <a:gd name="connsiteX1-53" fmla="*/ 5705475 w 7115175"/>
              <a:gd name="connsiteY1-54" fmla="*/ 0 h 6858000"/>
              <a:gd name="connsiteX2-55" fmla="*/ 7115175 w 7115175"/>
              <a:gd name="connsiteY2-56" fmla="*/ 0 h 6858000"/>
              <a:gd name="connsiteX3-57" fmla="*/ 7115175 w 7115175"/>
              <a:gd name="connsiteY3-58" fmla="*/ 6858000 h 6858000"/>
              <a:gd name="connsiteX4-59" fmla="*/ 1533526 w 7115175"/>
              <a:gd name="connsiteY4-60" fmla="*/ 6848475 h 6858000"/>
              <a:gd name="connsiteX5-61" fmla="*/ 0 w 7115175"/>
              <a:gd name="connsiteY5-62" fmla="*/ 5048250 h 6858000"/>
            </a:gdLst>
            <a:ahLst/>
            <a:cxnLst>
              <a:cxn ang="0">
                <a:pos x="connsiteX0-51" y="connsiteY0-52"/>
              </a:cxn>
              <a:cxn ang="0">
                <a:pos x="connsiteX1-53" y="connsiteY1-54"/>
              </a:cxn>
              <a:cxn ang="0">
                <a:pos x="connsiteX2-55" y="connsiteY2-56"/>
              </a:cxn>
              <a:cxn ang="0">
                <a:pos x="connsiteX3-57" y="connsiteY3-58"/>
              </a:cxn>
              <a:cxn ang="0">
                <a:pos x="connsiteX4-59" y="connsiteY4-60"/>
              </a:cxn>
              <a:cxn ang="0">
                <a:pos x="connsiteX5-61" y="connsiteY5-62"/>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1809750 h 1809750"/>
              <a:gd name="connsiteX1-3" fmla="*/ 1895475 w 3571875"/>
              <a:gd name="connsiteY1-4" fmla="*/ 0 h 1809750"/>
              <a:gd name="connsiteX2-5" fmla="*/ 3571875 w 3571875"/>
              <a:gd name="connsiteY2-6" fmla="*/ 1809750 h 1809750"/>
              <a:gd name="connsiteX3-7" fmla="*/ 0 w 3571875"/>
              <a:gd name="connsiteY3-8" fmla="*/ 1809750 h 1809750"/>
              <a:gd name="connsiteX0-9" fmla="*/ 0 w 3571875"/>
              <a:gd name="connsiteY0-10" fmla="*/ 1809750 h 1809750"/>
              <a:gd name="connsiteX1-11" fmla="*/ 2038350 w 3571875"/>
              <a:gd name="connsiteY1-12" fmla="*/ 0 h 1809750"/>
              <a:gd name="connsiteX2-13" fmla="*/ 3571875 w 3571875"/>
              <a:gd name="connsiteY2-14" fmla="*/ 1809750 h 1809750"/>
              <a:gd name="connsiteX3-15" fmla="*/ 0 w 3571875"/>
              <a:gd name="connsiteY3-16" fmla="*/ 1809750 h 1809750"/>
            </a:gdLst>
            <a:ahLst/>
            <a:cxnLst>
              <a:cxn ang="0">
                <a:pos x="connsiteX0-9" y="connsiteY0-10"/>
              </a:cxn>
              <a:cxn ang="0">
                <a:pos x="connsiteX1-11" y="connsiteY1-12"/>
              </a:cxn>
              <a:cxn ang="0">
                <a:pos x="connsiteX2-13" y="connsiteY2-14"/>
              </a:cxn>
              <a:cxn ang="0">
                <a:pos x="connsiteX3-15" y="connsiteY3-16"/>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4210050 h 4210050"/>
              <a:gd name="connsiteX1-3" fmla="*/ 0 w 3571875"/>
              <a:gd name="connsiteY1-4" fmla="*/ 0 h 4210050"/>
              <a:gd name="connsiteX2-5" fmla="*/ 2028825 w 3571875"/>
              <a:gd name="connsiteY2-6" fmla="*/ 2388394 h 4210050"/>
              <a:gd name="connsiteX3-7" fmla="*/ 3571875 w 3571875"/>
              <a:gd name="connsiteY3-8" fmla="*/ 4210050 h 4210050"/>
              <a:gd name="connsiteX4" fmla="*/ 0 w 3571875"/>
              <a:gd name="connsiteY4" fmla="*/ 4210050 h 4210050"/>
              <a:gd name="connsiteX0-9" fmla="*/ 0 w 3571875"/>
              <a:gd name="connsiteY0-10" fmla="*/ 4210050 h 4210050"/>
              <a:gd name="connsiteX1-11" fmla="*/ 0 w 3571875"/>
              <a:gd name="connsiteY1-12" fmla="*/ 0 h 4210050"/>
              <a:gd name="connsiteX2-13" fmla="*/ 2028825 w 3571875"/>
              <a:gd name="connsiteY2-14" fmla="*/ 2205038 h 4210050"/>
              <a:gd name="connsiteX3-15" fmla="*/ 3571875 w 3571875"/>
              <a:gd name="connsiteY3-16" fmla="*/ 4210050 h 4210050"/>
              <a:gd name="connsiteX4-17" fmla="*/ 0 w 3571875"/>
              <a:gd name="connsiteY4-18" fmla="*/ 4210050 h 4210050"/>
              <a:gd name="connsiteX0-19" fmla="*/ 0 w 3571875"/>
              <a:gd name="connsiteY0-20" fmla="*/ 4210050 h 4210050"/>
              <a:gd name="connsiteX1-21" fmla="*/ 0 w 3571875"/>
              <a:gd name="connsiteY1-22" fmla="*/ 0 h 4210050"/>
              <a:gd name="connsiteX2-23" fmla="*/ 2028825 w 3571875"/>
              <a:gd name="connsiteY2-24" fmla="*/ 2393157 h 4210050"/>
              <a:gd name="connsiteX3-25" fmla="*/ 3571875 w 3571875"/>
              <a:gd name="connsiteY3-26" fmla="*/ 4210050 h 4210050"/>
              <a:gd name="connsiteX4-27" fmla="*/ 0 w 3571875"/>
              <a:gd name="connsiteY4-28" fmla="*/ 4210050 h 4210050"/>
              <a:gd name="connsiteX0-29" fmla="*/ 0 w 3571875"/>
              <a:gd name="connsiteY0-30" fmla="*/ 4210050 h 4210050"/>
              <a:gd name="connsiteX1-31" fmla="*/ 0 w 3571875"/>
              <a:gd name="connsiteY1-32" fmla="*/ 0 h 4210050"/>
              <a:gd name="connsiteX2-33" fmla="*/ 2028825 w 3571875"/>
              <a:gd name="connsiteY2-34" fmla="*/ 2393157 h 4210050"/>
              <a:gd name="connsiteX3-35" fmla="*/ 3571875 w 3571875"/>
              <a:gd name="connsiteY3-36" fmla="*/ 4210050 h 4210050"/>
              <a:gd name="connsiteX4-37" fmla="*/ 0 w 3571875"/>
              <a:gd name="connsiteY4-38" fmla="*/ 4210050 h 4210050"/>
              <a:gd name="connsiteX0-39" fmla="*/ 0 w 3571875"/>
              <a:gd name="connsiteY0-40" fmla="*/ 4210050 h 4210050"/>
              <a:gd name="connsiteX1-41" fmla="*/ 0 w 3571875"/>
              <a:gd name="connsiteY1-42" fmla="*/ 0 h 4210050"/>
              <a:gd name="connsiteX2-43" fmla="*/ 2028825 w 3571875"/>
              <a:gd name="connsiteY2-44" fmla="*/ 2281238 h 4210050"/>
              <a:gd name="connsiteX3-45" fmla="*/ 3571875 w 3571875"/>
              <a:gd name="connsiteY3-46" fmla="*/ 4210050 h 4210050"/>
              <a:gd name="connsiteX4-47" fmla="*/ 0 w 3571875"/>
              <a:gd name="connsiteY4-48" fmla="*/ 4210050 h 4210050"/>
              <a:gd name="connsiteX0-49" fmla="*/ 0 w 3571875"/>
              <a:gd name="connsiteY0-50" fmla="*/ 4210050 h 4210050"/>
              <a:gd name="connsiteX1-51" fmla="*/ 0 w 3571875"/>
              <a:gd name="connsiteY1-52" fmla="*/ 0 h 4210050"/>
              <a:gd name="connsiteX2-53" fmla="*/ 2028825 w 3571875"/>
              <a:gd name="connsiteY2-54" fmla="*/ 2393157 h 4210050"/>
              <a:gd name="connsiteX3-55" fmla="*/ 3571875 w 3571875"/>
              <a:gd name="connsiteY3-56" fmla="*/ 4210050 h 4210050"/>
              <a:gd name="connsiteX4-57" fmla="*/ 0 w 3571875"/>
              <a:gd name="connsiteY4-58" fmla="*/ 4210050 h 4210050"/>
              <a:gd name="connsiteX0-59" fmla="*/ 0 w 3571875"/>
              <a:gd name="connsiteY0-60" fmla="*/ 4210050 h 4210050"/>
              <a:gd name="connsiteX1-61" fmla="*/ 0 w 3571875"/>
              <a:gd name="connsiteY1-62" fmla="*/ 0 h 4210050"/>
              <a:gd name="connsiteX2-63" fmla="*/ 2028825 w 3571875"/>
              <a:gd name="connsiteY2-64" fmla="*/ 2393157 h 4210050"/>
              <a:gd name="connsiteX3-65" fmla="*/ 3571875 w 3571875"/>
              <a:gd name="connsiteY3-66" fmla="*/ 4210050 h 4210050"/>
              <a:gd name="connsiteX4-67" fmla="*/ 0 w 3571875"/>
              <a:gd name="connsiteY4-68" fmla="*/ 4210050 h 4210050"/>
              <a:gd name="connsiteX0-69" fmla="*/ 0 w 3571875"/>
              <a:gd name="connsiteY0-70" fmla="*/ 4210050 h 4210050"/>
              <a:gd name="connsiteX1-71" fmla="*/ 0 w 3571875"/>
              <a:gd name="connsiteY1-72" fmla="*/ 0 h 4210050"/>
              <a:gd name="connsiteX2-73" fmla="*/ 2076450 w 3571875"/>
              <a:gd name="connsiteY2-74" fmla="*/ 2274094 h 4210050"/>
              <a:gd name="connsiteX3-75" fmla="*/ 3571875 w 3571875"/>
              <a:gd name="connsiteY3-76" fmla="*/ 4210050 h 4210050"/>
              <a:gd name="connsiteX4-77" fmla="*/ 0 w 3571875"/>
              <a:gd name="connsiteY4-78" fmla="*/ 4210050 h 4210050"/>
              <a:gd name="connsiteX0-79" fmla="*/ 0 w 3571875"/>
              <a:gd name="connsiteY0-80" fmla="*/ 4210050 h 4210050"/>
              <a:gd name="connsiteX1-81" fmla="*/ 0 w 3571875"/>
              <a:gd name="connsiteY1-82" fmla="*/ 0 h 4210050"/>
              <a:gd name="connsiteX2-83" fmla="*/ 2245519 w 3571875"/>
              <a:gd name="connsiteY2-84" fmla="*/ 2405063 h 4210050"/>
              <a:gd name="connsiteX3-85" fmla="*/ 3571875 w 3571875"/>
              <a:gd name="connsiteY3-86" fmla="*/ 4210050 h 4210050"/>
              <a:gd name="connsiteX4-87" fmla="*/ 0 w 3571875"/>
              <a:gd name="connsiteY4-88" fmla="*/ 4210050 h 4210050"/>
              <a:gd name="connsiteX0-89" fmla="*/ 0 w 3571875"/>
              <a:gd name="connsiteY0-90" fmla="*/ 4210050 h 4210050"/>
              <a:gd name="connsiteX1-91" fmla="*/ 0 w 3571875"/>
              <a:gd name="connsiteY1-92" fmla="*/ 0 h 4210050"/>
              <a:gd name="connsiteX2-93" fmla="*/ 2038350 w 3571875"/>
              <a:gd name="connsiteY2-94" fmla="*/ 2405063 h 4210050"/>
              <a:gd name="connsiteX3-95" fmla="*/ 3571875 w 3571875"/>
              <a:gd name="connsiteY3-96" fmla="*/ 4210050 h 4210050"/>
              <a:gd name="connsiteX4-97" fmla="*/ 0 w 3571875"/>
              <a:gd name="connsiteY4-98" fmla="*/ 4210050 h 4210050"/>
              <a:gd name="connsiteX0-99" fmla="*/ 0 w 3571875"/>
              <a:gd name="connsiteY0-100" fmla="*/ 2433637 h 2433637"/>
              <a:gd name="connsiteX1-101" fmla="*/ 257175 w 3571875"/>
              <a:gd name="connsiteY1-102" fmla="*/ 0 h 2433637"/>
              <a:gd name="connsiteX2-103" fmla="*/ 2038350 w 3571875"/>
              <a:gd name="connsiteY2-104" fmla="*/ 628650 h 2433637"/>
              <a:gd name="connsiteX3-105" fmla="*/ 3571875 w 3571875"/>
              <a:gd name="connsiteY3-106" fmla="*/ 2433637 h 2433637"/>
              <a:gd name="connsiteX4-107" fmla="*/ 0 w 3571875"/>
              <a:gd name="connsiteY4-108" fmla="*/ 2433637 h 2433637"/>
              <a:gd name="connsiteX0-109" fmla="*/ 2382 w 3574257"/>
              <a:gd name="connsiteY0-110" fmla="*/ 1807368 h 1807368"/>
              <a:gd name="connsiteX1-111" fmla="*/ 0 w 3574257"/>
              <a:gd name="connsiteY1-112" fmla="*/ 0 h 1807368"/>
              <a:gd name="connsiteX2-113" fmla="*/ 2040732 w 3574257"/>
              <a:gd name="connsiteY2-114" fmla="*/ 2381 h 1807368"/>
              <a:gd name="connsiteX3-115" fmla="*/ 3574257 w 3574257"/>
              <a:gd name="connsiteY3-116" fmla="*/ 1807368 h 1807368"/>
              <a:gd name="connsiteX4-117" fmla="*/ 2382 w 3574257"/>
              <a:gd name="connsiteY4-118" fmla="*/ 1807368 h 1807368"/>
              <a:gd name="connsiteX0-119" fmla="*/ 2382 w 3574257"/>
              <a:gd name="connsiteY0-120" fmla="*/ 1807368 h 1807368"/>
              <a:gd name="connsiteX1-121" fmla="*/ 0 w 3574257"/>
              <a:gd name="connsiteY1-122" fmla="*/ 0 h 1807368"/>
              <a:gd name="connsiteX2-123" fmla="*/ 1924051 w 3574257"/>
              <a:gd name="connsiteY2-124" fmla="*/ 307181 h 1807368"/>
              <a:gd name="connsiteX3-125" fmla="*/ 3574257 w 3574257"/>
              <a:gd name="connsiteY3-126" fmla="*/ 1807368 h 1807368"/>
              <a:gd name="connsiteX4-127" fmla="*/ 2382 w 3574257"/>
              <a:gd name="connsiteY4-128" fmla="*/ 1807368 h 1807368"/>
              <a:gd name="connsiteX0-129" fmla="*/ 2382 w 3574257"/>
              <a:gd name="connsiteY0-130" fmla="*/ 1809749 h 1809749"/>
              <a:gd name="connsiteX1-131" fmla="*/ 0 w 3574257"/>
              <a:gd name="connsiteY1-132" fmla="*/ 2381 h 1809749"/>
              <a:gd name="connsiteX2-133" fmla="*/ 2038351 w 3574257"/>
              <a:gd name="connsiteY2-134" fmla="*/ 0 h 1809749"/>
              <a:gd name="connsiteX3-135" fmla="*/ 3574257 w 3574257"/>
              <a:gd name="connsiteY3-136" fmla="*/ 1809749 h 1809749"/>
              <a:gd name="connsiteX4-137" fmla="*/ 2382 w 3574257"/>
              <a:gd name="connsiteY4-138" fmla="*/ 1809749 h 1809749"/>
              <a:gd name="connsiteX0-139" fmla="*/ 2382 w 3574257"/>
              <a:gd name="connsiteY0-140" fmla="*/ 1807368 h 1807368"/>
              <a:gd name="connsiteX1-141" fmla="*/ 0 w 3574257"/>
              <a:gd name="connsiteY1-142" fmla="*/ 0 h 1807368"/>
              <a:gd name="connsiteX2-143" fmla="*/ 1640682 w 3574257"/>
              <a:gd name="connsiteY2-144" fmla="*/ 450057 h 1807368"/>
              <a:gd name="connsiteX3-145" fmla="*/ 3574257 w 3574257"/>
              <a:gd name="connsiteY3-146" fmla="*/ 1807368 h 1807368"/>
              <a:gd name="connsiteX4-147" fmla="*/ 2382 w 3574257"/>
              <a:gd name="connsiteY4-148" fmla="*/ 1807368 h 1807368"/>
              <a:gd name="connsiteX0-149" fmla="*/ 2382 w 3574257"/>
              <a:gd name="connsiteY0-150" fmla="*/ 1809749 h 1809749"/>
              <a:gd name="connsiteX1-151" fmla="*/ 0 w 3574257"/>
              <a:gd name="connsiteY1-152" fmla="*/ 2381 h 1809749"/>
              <a:gd name="connsiteX2-153" fmla="*/ 2038351 w 3574257"/>
              <a:gd name="connsiteY2-154" fmla="*/ 0 h 1809749"/>
              <a:gd name="connsiteX3-155" fmla="*/ 3574257 w 3574257"/>
              <a:gd name="connsiteY3-156" fmla="*/ 1809749 h 1809749"/>
              <a:gd name="connsiteX4-157" fmla="*/ 2382 w 3574257"/>
              <a:gd name="connsiteY4-158" fmla="*/ 1809749 h 1809749"/>
              <a:gd name="connsiteX0-159" fmla="*/ 2382 w 3574257"/>
              <a:gd name="connsiteY0-160" fmla="*/ 1807368 h 1807368"/>
              <a:gd name="connsiteX1-161" fmla="*/ 0 w 3574257"/>
              <a:gd name="connsiteY1-162" fmla="*/ 0 h 1807368"/>
              <a:gd name="connsiteX2-163" fmla="*/ 1657351 w 3574257"/>
              <a:gd name="connsiteY2-164" fmla="*/ 230982 h 1807368"/>
              <a:gd name="connsiteX3-165" fmla="*/ 3574257 w 3574257"/>
              <a:gd name="connsiteY3-166" fmla="*/ 1807368 h 1807368"/>
              <a:gd name="connsiteX4-167" fmla="*/ 2382 w 3574257"/>
              <a:gd name="connsiteY4-168" fmla="*/ 1807368 h 1807368"/>
              <a:gd name="connsiteX0-169" fmla="*/ 2382 w 3574257"/>
              <a:gd name="connsiteY0-170" fmla="*/ 1807368 h 1807368"/>
              <a:gd name="connsiteX1-171" fmla="*/ 0 w 3574257"/>
              <a:gd name="connsiteY1-172" fmla="*/ 0 h 1807368"/>
              <a:gd name="connsiteX2-173" fmla="*/ 2040732 w 3574257"/>
              <a:gd name="connsiteY2-174" fmla="*/ 2382 h 1807368"/>
              <a:gd name="connsiteX3-175" fmla="*/ 3574257 w 3574257"/>
              <a:gd name="connsiteY3-176" fmla="*/ 1807368 h 1807368"/>
              <a:gd name="connsiteX4-177" fmla="*/ 2382 w 3574257"/>
              <a:gd name="connsiteY4-178" fmla="*/ 1807368 h 1807368"/>
              <a:gd name="connsiteX0-179" fmla="*/ 2382 w 3574257"/>
              <a:gd name="connsiteY0-180" fmla="*/ 1807368 h 1807368"/>
              <a:gd name="connsiteX1-181" fmla="*/ 0 w 3574257"/>
              <a:gd name="connsiteY1-182" fmla="*/ 0 h 1807368"/>
              <a:gd name="connsiteX2-183" fmla="*/ 1774032 w 3574257"/>
              <a:gd name="connsiteY2-184" fmla="*/ 161925 h 1807368"/>
              <a:gd name="connsiteX3-185" fmla="*/ 3574257 w 3574257"/>
              <a:gd name="connsiteY3-186" fmla="*/ 1807368 h 1807368"/>
              <a:gd name="connsiteX4-187" fmla="*/ 2382 w 3574257"/>
              <a:gd name="connsiteY4-188" fmla="*/ 1807368 h 1807368"/>
              <a:gd name="connsiteX0-189" fmla="*/ 2382 w 3574257"/>
              <a:gd name="connsiteY0-190" fmla="*/ 1807368 h 1807368"/>
              <a:gd name="connsiteX1-191" fmla="*/ 0 w 3574257"/>
              <a:gd name="connsiteY1-192" fmla="*/ 0 h 1807368"/>
              <a:gd name="connsiteX2-193" fmla="*/ 1969294 w 3574257"/>
              <a:gd name="connsiteY2-194" fmla="*/ 21432 h 1807368"/>
              <a:gd name="connsiteX3-195" fmla="*/ 3574257 w 3574257"/>
              <a:gd name="connsiteY3-196" fmla="*/ 1807368 h 1807368"/>
              <a:gd name="connsiteX4-197" fmla="*/ 2382 w 3574257"/>
              <a:gd name="connsiteY4-198" fmla="*/ 1807368 h 1807368"/>
              <a:gd name="connsiteX0-199" fmla="*/ 2382 w 3574257"/>
              <a:gd name="connsiteY0-200" fmla="*/ 1807368 h 1807368"/>
              <a:gd name="connsiteX1-201" fmla="*/ 0 w 3574257"/>
              <a:gd name="connsiteY1-202" fmla="*/ 0 h 1807368"/>
              <a:gd name="connsiteX2-203" fmla="*/ 1819275 w 3574257"/>
              <a:gd name="connsiteY2-204" fmla="*/ 200026 h 1807368"/>
              <a:gd name="connsiteX3-205" fmla="*/ 3574257 w 3574257"/>
              <a:gd name="connsiteY3-206" fmla="*/ 1807368 h 1807368"/>
              <a:gd name="connsiteX4-207" fmla="*/ 2382 w 3574257"/>
              <a:gd name="connsiteY4-208" fmla="*/ 1807368 h 1807368"/>
              <a:gd name="connsiteX0-209" fmla="*/ 2382 w 3574257"/>
              <a:gd name="connsiteY0-210" fmla="*/ 1807368 h 1807368"/>
              <a:gd name="connsiteX1-211" fmla="*/ 0 w 3574257"/>
              <a:gd name="connsiteY1-212" fmla="*/ 0 h 1807368"/>
              <a:gd name="connsiteX2-213" fmla="*/ 2045494 w 3574257"/>
              <a:gd name="connsiteY2-214" fmla="*/ 1 h 1807368"/>
              <a:gd name="connsiteX3-215" fmla="*/ 3574257 w 3574257"/>
              <a:gd name="connsiteY3-216" fmla="*/ 1807368 h 1807368"/>
              <a:gd name="connsiteX4-217" fmla="*/ 2382 w 3574257"/>
              <a:gd name="connsiteY4-218" fmla="*/ 1807368 h 1807368"/>
            </a:gdLst>
            <a:ahLst/>
            <a:cxnLst>
              <a:cxn ang="0">
                <a:pos x="connsiteX0-209" y="connsiteY0-210"/>
              </a:cxn>
              <a:cxn ang="0">
                <a:pos x="connsiteX1-211" y="connsiteY1-212"/>
              </a:cxn>
              <a:cxn ang="0">
                <a:pos x="connsiteX2-213" y="connsiteY2-214"/>
              </a:cxn>
              <a:cxn ang="0">
                <a:pos x="connsiteX3-215" y="connsiteY3-216"/>
              </a:cxn>
              <a:cxn ang="0">
                <a:pos x="connsiteX4-217" y="connsiteY4-218"/>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2631 h 2002631"/>
              <a:gd name="connsiteX1-113" fmla="*/ 754045 w 3352800"/>
              <a:gd name="connsiteY1-114" fmla="*/ 1468326 h 2002631"/>
              <a:gd name="connsiteX2-115" fmla="*/ 3352800 w 3352800"/>
              <a:gd name="connsiteY2-116" fmla="*/ 0 h 2002631"/>
              <a:gd name="connsiteX3-117" fmla="*/ 3352800 w 3352800"/>
              <a:gd name="connsiteY3-118" fmla="*/ 2002631 h 2002631"/>
              <a:gd name="connsiteX4-119" fmla="*/ 0 w 3352800"/>
              <a:gd name="connsiteY4-120" fmla="*/ 2002631 h 2002631"/>
              <a:gd name="connsiteX0-121" fmla="*/ 0 w 3352800"/>
              <a:gd name="connsiteY0-122" fmla="*/ 534305 h 534305"/>
              <a:gd name="connsiteX1-123" fmla="*/ 754045 w 3352800"/>
              <a:gd name="connsiteY1-124" fmla="*/ 0 h 534305"/>
              <a:gd name="connsiteX2-125" fmla="*/ 3352800 w 3352800"/>
              <a:gd name="connsiteY2-126" fmla="*/ 7687 h 534305"/>
              <a:gd name="connsiteX3-127" fmla="*/ 3352800 w 3352800"/>
              <a:gd name="connsiteY3-128" fmla="*/ 534305 h 534305"/>
              <a:gd name="connsiteX4-129" fmla="*/ 0 w 3352800"/>
              <a:gd name="connsiteY4-130" fmla="*/ 534305 h 534305"/>
              <a:gd name="connsiteX0-131" fmla="*/ 0 w 3352800"/>
              <a:gd name="connsiteY0-132" fmla="*/ 534305 h 534305"/>
              <a:gd name="connsiteX1-133" fmla="*/ 754045 w 3352800"/>
              <a:gd name="connsiteY1-134" fmla="*/ 0 h 534305"/>
              <a:gd name="connsiteX2-135" fmla="*/ 3352800 w 3352800"/>
              <a:gd name="connsiteY2-136" fmla="*/ 7687 h 534305"/>
              <a:gd name="connsiteX3-137" fmla="*/ 3352800 w 3352800"/>
              <a:gd name="connsiteY3-138" fmla="*/ 534305 h 534305"/>
              <a:gd name="connsiteX4-139" fmla="*/ 0 w 3352800"/>
              <a:gd name="connsiteY4-140" fmla="*/ 534305 h 534305"/>
              <a:gd name="connsiteX0-141" fmla="*/ 0 w 3352800"/>
              <a:gd name="connsiteY0-142" fmla="*/ 526618 h 526618"/>
              <a:gd name="connsiteX1-143" fmla="*/ 980611 w 3352800"/>
              <a:gd name="connsiteY1-144" fmla="*/ 93681 h 526618"/>
              <a:gd name="connsiteX2-145" fmla="*/ 3352800 w 3352800"/>
              <a:gd name="connsiteY2-146" fmla="*/ 0 h 526618"/>
              <a:gd name="connsiteX3-147" fmla="*/ 3352800 w 3352800"/>
              <a:gd name="connsiteY3-148" fmla="*/ 526618 h 526618"/>
              <a:gd name="connsiteX4-149" fmla="*/ 0 w 3352800"/>
              <a:gd name="connsiteY4-150" fmla="*/ 526618 h 526618"/>
              <a:gd name="connsiteX0-151" fmla="*/ 0 w 3352800"/>
              <a:gd name="connsiteY0-152" fmla="*/ 526888 h 526888"/>
              <a:gd name="connsiteX1-153" fmla="*/ 744735 w 3352800"/>
              <a:gd name="connsiteY1-154" fmla="*/ 0 h 526888"/>
              <a:gd name="connsiteX2-155" fmla="*/ 3352800 w 3352800"/>
              <a:gd name="connsiteY2-156" fmla="*/ 270 h 526888"/>
              <a:gd name="connsiteX3-157" fmla="*/ 3352800 w 3352800"/>
              <a:gd name="connsiteY3-158" fmla="*/ 526888 h 526888"/>
              <a:gd name="connsiteX4-159" fmla="*/ 0 w 3352800"/>
              <a:gd name="connsiteY4-160" fmla="*/ 526888 h 526888"/>
              <a:gd name="connsiteX0-161" fmla="*/ 0 w 3352800"/>
              <a:gd name="connsiteY0-162" fmla="*/ 526618 h 526618"/>
              <a:gd name="connsiteX1-163" fmla="*/ 811948 w 3352800"/>
              <a:gd name="connsiteY1-164" fmla="*/ 60921 h 526618"/>
              <a:gd name="connsiteX2-165" fmla="*/ 3352800 w 3352800"/>
              <a:gd name="connsiteY2-166" fmla="*/ 0 h 526618"/>
              <a:gd name="connsiteX3-167" fmla="*/ 3352800 w 3352800"/>
              <a:gd name="connsiteY3-168" fmla="*/ 526618 h 526618"/>
              <a:gd name="connsiteX4-169" fmla="*/ 0 w 3352800"/>
              <a:gd name="connsiteY4-170" fmla="*/ 526618 h 526618"/>
              <a:gd name="connsiteX0-171" fmla="*/ 0 w 3352800"/>
              <a:gd name="connsiteY0-172" fmla="*/ 527584 h 527584"/>
              <a:gd name="connsiteX1-173" fmla="*/ 751718 w 3352800"/>
              <a:gd name="connsiteY1-174" fmla="*/ 0 h 527584"/>
              <a:gd name="connsiteX2-175" fmla="*/ 3352800 w 3352800"/>
              <a:gd name="connsiteY2-176" fmla="*/ 966 h 527584"/>
              <a:gd name="connsiteX3-177" fmla="*/ 3352800 w 3352800"/>
              <a:gd name="connsiteY3-178" fmla="*/ 527584 h 527584"/>
              <a:gd name="connsiteX4-179" fmla="*/ 0 w 3352800"/>
              <a:gd name="connsiteY4-180" fmla="*/ 527584 h 527584"/>
              <a:gd name="connsiteX0-181" fmla="*/ 0 w 3352800"/>
              <a:gd name="connsiteY0-182" fmla="*/ 527584 h 527584"/>
              <a:gd name="connsiteX1-183" fmla="*/ 751718 w 3352800"/>
              <a:gd name="connsiteY1-184" fmla="*/ 0 h 527584"/>
              <a:gd name="connsiteX2-185" fmla="*/ 3241069 w 3352800"/>
              <a:gd name="connsiteY2-186" fmla="*/ 94144 h 527584"/>
              <a:gd name="connsiteX3-187" fmla="*/ 3352800 w 3352800"/>
              <a:gd name="connsiteY3-188" fmla="*/ 527584 h 527584"/>
              <a:gd name="connsiteX4-189" fmla="*/ 0 w 3352800"/>
              <a:gd name="connsiteY4-190" fmla="*/ 527584 h 527584"/>
              <a:gd name="connsiteX0-191" fmla="*/ 0 w 3352800"/>
              <a:gd name="connsiteY0-192" fmla="*/ 527584 h 527584"/>
              <a:gd name="connsiteX1-193" fmla="*/ 751718 w 3352800"/>
              <a:gd name="connsiteY1-194" fmla="*/ 0 h 527584"/>
              <a:gd name="connsiteX2-195" fmla="*/ 3352800 w 3352800"/>
              <a:gd name="connsiteY2-196" fmla="*/ 271 h 527584"/>
              <a:gd name="connsiteX3-197" fmla="*/ 3352800 w 3352800"/>
              <a:gd name="connsiteY3-198" fmla="*/ 527584 h 527584"/>
              <a:gd name="connsiteX4-199" fmla="*/ 0 w 3352800"/>
              <a:gd name="connsiteY4-200" fmla="*/ 527584 h 527584"/>
              <a:gd name="connsiteX0-201" fmla="*/ 0 w 3352800"/>
              <a:gd name="connsiteY0-202" fmla="*/ 527313 h 527313"/>
              <a:gd name="connsiteX1-203" fmla="*/ 900984 w 3352800"/>
              <a:gd name="connsiteY1-204" fmla="*/ 97774 h 527313"/>
              <a:gd name="connsiteX2-205" fmla="*/ 3352800 w 3352800"/>
              <a:gd name="connsiteY2-206" fmla="*/ 0 h 527313"/>
              <a:gd name="connsiteX3-207" fmla="*/ 3352800 w 3352800"/>
              <a:gd name="connsiteY3-208" fmla="*/ 527313 h 527313"/>
              <a:gd name="connsiteX4-209" fmla="*/ 0 w 3352800"/>
              <a:gd name="connsiteY4-210" fmla="*/ 527313 h 527313"/>
              <a:gd name="connsiteX0-211" fmla="*/ 0 w 3352800"/>
              <a:gd name="connsiteY0-212" fmla="*/ 527584 h 527584"/>
              <a:gd name="connsiteX1-213" fmla="*/ 748227 w 3352800"/>
              <a:gd name="connsiteY1-214" fmla="*/ 0 h 527584"/>
              <a:gd name="connsiteX2-215" fmla="*/ 3352800 w 3352800"/>
              <a:gd name="connsiteY2-216" fmla="*/ 271 h 527584"/>
              <a:gd name="connsiteX3-217" fmla="*/ 3352800 w 3352800"/>
              <a:gd name="connsiteY3-218" fmla="*/ 527584 h 527584"/>
              <a:gd name="connsiteX4-219" fmla="*/ 0 w 3352800"/>
              <a:gd name="connsiteY4-220" fmla="*/ 527584 h 527584"/>
            </a:gdLst>
            <a:ahLst/>
            <a:cxnLst>
              <a:cxn ang="0">
                <a:pos x="connsiteX0-211" y="connsiteY0-212"/>
              </a:cxn>
              <a:cxn ang="0">
                <a:pos x="connsiteX1-213" y="connsiteY1-214"/>
              </a:cxn>
              <a:cxn ang="0">
                <a:pos x="connsiteX2-215" y="connsiteY2-216"/>
              </a:cxn>
              <a:cxn ang="0">
                <a:pos x="connsiteX3-217" y="connsiteY3-218"/>
              </a:cxn>
              <a:cxn ang="0">
                <a:pos x="connsiteX4-219" y="connsiteY4-220"/>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t>基于</a:t>
            </a:r>
            <a:r>
              <a:rPr lang="en-US" altLang="zh-CN" b="1" dirty="0" smtClean="0"/>
              <a:t>QT</a:t>
            </a:r>
            <a:r>
              <a:rPr lang="zh-CN" altLang="en-US" b="1" dirty="0" smtClean="0"/>
              <a:t>的企业合同管理系统</a:t>
            </a:r>
            <a:br>
              <a:rPr lang="zh-CN" altLang="zh-CN" dirty="0"/>
            </a:br>
            <a:endParaRPr lang="zh-CN" altLang="en-US" dirty="0"/>
          </a:p>
        </p:txBody>
      </p:sp>
      <p:sp>
        <p:nvSpPr>
          <p:cNvPr id="3" name="副标题 2"/>
          <p:cNvSpPr>
            <a:spLocks noGrp="1"/>
          </p:cNvSpPr>
          <p:nvPr>
            <p:ph type="subTitle" idx="1"/>
          </p:nvPr>
        </p:nvSpPr>
        <p:spPr/>
        <p:txBody>
          <a:bodyPr>
            <a:normAutofit fontScale="97500"/>
          </a:bodyPr>
          <a:lstStyle/>
          <a:p>
            <a:r>
              <a:rPr lang="zh-CN" altLang="en-US" sz="1200" dirty="0"/>
              <a:t>答辨人</a:t>
            </a:r>
            <a:r>
              <a:rPr lang="zh-CN" altLang="en-US" sz="1200" dirty="0" smtClean="0"/>
              <a:t>：  </a:t>
            </a:r>
            <a:r>
              <a:rPr lang="zh-CN" altLang="en-US" sz="1200" dirty="0"/>
              <a:t>学科</a:t>
            </a:r>
            <a:r>
              <a:rPr lang="zh-CN" altLang="en-US" sz="1200" dirty="0" smtClean="0"/>
              <a:t>：</a:t>
            </a:r>
            <a:r>
              <a:rPr lang="en-US" altLang="zh-CN" sz="1200" dirty="0" smtClean="0"/>
              <a:t> </a:t>
            </a:r>
            <a:r>
              <a:rPr lang="zh-CN" altLang="en-US" sz="1200" dirty="0" smtClean="0"/>
              <a:t>专业</a:t>
            </a:r>
            <a:r>
              <a:rPr lang="zh-CN" altLang="en-US" sz="1200" dirty="0" smtClean="0">
                <a:latin typeface="Times New Roman" panose="02020603050405020304" charset="0"/>
              </a:rPr>
              <a:t>：</a:t>
            </a:r>
            <a:r>
              <a:rPr altLang="zh-CN" sz="1200" dirty="0" smtClean="0">
                <a:latin typeface="Times New Roman" panose="02020603050405020304" charset="0"/>
              </a:rPr>
              <a:t> </a:t>
            </a:r>
            <a:endParaRPr altLang="zh-CN" sz="12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044875"/>
                </a:solidFill>
              </a:rPr>
              <a:t>目  录</a:t>
            </a:r>
            <a:endParaRPr lang="zh-CN" altLang="en-US" b="1">
              <a:solidFill>
                <a:srgbClr val="044875"/>
              </a:solidFill>
            </a:endParaRPr>
          </a:p>
        </p:txBody>
      </p:sp>
      <p:grpSp>
        <p:nvGrpSpPr>
          <p:cNvPr id="70" name="组合 69"/>
          <p:cNvGrpSpPr/>
          <p:nvPr/>
        </p:nvGrpSpPr>
        <p:grpSpPr>
          <a:xfrm>
            <a:off x="208280" y="1019810"/>
            <a:ext cx="3784600" cy="1090793"/>
            <a:chOff x="6298049" y="1397569"/>
            <a:chExt cx="4842391" cy="1091701"/>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132" name="文本框 20"/>
            <p:cNvSpPr txBox="1"/>
            <p:nvPr/>
          </p:nvSpPr>
          <p:spPr>
            <a:xfrm>
              <a:off x="8164961" y="1411155"/>
              <a:ext cx="2840404" cy="1078115"/>
            </a:xfrm>
            <a:prstGeom prst="rect">
              <a:avLst/>
            </a:prstGeom>
            <a:noFill/>
            <a:ln w="9525">
              <a:noFill/>
            </a:ln>
          </p:spPr>
          <p:txBody>
            <a:bodyPr>
              <a:spAutoFit/>
            </a:bodyPr>
            <a:lstStyle/>
            <a:p>
              <a:pPr lvl="0" algn="ctr" eaLnBrk="1" hangingPunct="1"/>
              <a:r>
                <a:rPr lang="zh-CN" altLang="zh-CN" b="1" dirty="0" smtClean="0">
                  <a:solidFill>
                    <a:srgbClr val="044875"/>
                  </a:solidFill>
                  <a:latin typeface="宋体" panose="02010600030101010101" pitchFamily="2" charset="-122"/>
                  <a:ea typeface="宋体" panose="02010600030101010101" pitchFamily="2" charset="-122"/>
                  <a:sym typeface="+mn-ea"/>
                </a:rPr>
                <a:t>课题</a:t>
              </a:r>
              <a:r>
                <a:rPr lang="zh-CN" altLang="zh-CN" b="1" dirty="0">
                  <a:solidFill>
                    <a:srgbClr val="044875"/>
                  </a:solidFill>
                  <a:latin typeface="宋体" panose="02010600030101010101" pitchFamily="2" charset="-122"/>
                  <a:ea typeface="宋体" panose="02010600030101010101" pitchFamily="2" charset="-122"/>
                  <a:sym typeface="+mn-ea"/>
                </a:rPr>
                <a:t>的研究背景及意义</a:t>
              </a:r>
              <a:endParaRPr lang="zh-CN" altLang="zh-CN" b="1" dirty="0">
                <a:solidFill>
                  <a:srgbClr val="044875"/>
                </a:solidFill>
                <a:latin typeface="宋体" panose="02010600030101010101" pitchFamily="2" charset="-122"/>
                <a:ea typeface="宋体" panose="02010600030101010101" pitchFamily="2" charset="-122"/>
                <a:sym typeface="+mn-ea"/>
              </a:endParaRPr>
            </a:p>
            <a:p>
              <a:pPr lvl="0" algn="ctr" eaLnBrk="1" hangingPunct="1"/>
              <a:r>
                <a:rPr lang="zh-CN" altLang="zh-CN" sz="2800" b="1" dirty="0">
                  <a:solidFill>
                    <a:srgbClr val="F9F9FA"/>
                  </a:solidFill>
                  <a:sym typeface="+mn-ea"/>
                </a:rPr>
                <a:t>及意义</a:t>
              </a:r>
              <a:endParaRPr lang="zh-CN" altLang="zh-CN" sz="2800" b="1" dirty="0">
                <a:solidFill>
                  <a:srgbClr val="F9F9FA"/>
                </a:solidFill>
                <a:latin typeface="微软雅黑" panose="020B0503020204020204" pitchFamily="34" charset="-122"/>
                <a:ea typeface="微软雅黑" panose="020B0503020204020204" pitchFamily="34" charset="-122"/>
                <a:sym typeface="+mn-ea"/>
              </a:endParaRP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35" name="组合 68"/>
            <p:cNvGrpSpPr/>
            <p:nvPr/>
          </p:nvGrpSpPr>
          <p:grpSpPr>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37" name="文本框 18"/>
              <p:cNvSpPr txBox="1"/>
              <p:nvPr/>
            </p:nvSpPr>
            <p:spPr>
              <a:xfrm>
                <a:off x="6191369" y="1397569"/>
                <a:ext cx="919239" cy="645061"/>
              </a:xfrm>
              <a:prstGeom prst="rect">
                <a:avLst/>
              </a:prstGeom>
              <a:noFill/>
              <a:ln w="25400">
                <a:noFill/>
              </a:ln>
            </p:spPr>
            <p:txBody>
              <a:bodyPr>
                <a:spAutoFit/>
              </a:bodyPr>
              <a:lstStyle/>
              <a:p>
                <a:pPr lvl="0" algn="ctr" eaLnBrk="1" hangingPunct="1"/>
                <a:r>
                  <a:rPr lang="en-US" altLang="zh-CN" sz="3600" dirty="0">
                    <a:solidFill>
                      <a:srgbClr val="044875"/>
                    </a:solidFill>
                    <a:latin typeface="Impact" panose="020B0806030902050204" pitchFamily="34" charset="0"/>
                    <a:ea typeface="宋体" panose="02010600030101010101" pitchFamily="2" charset="-122"/>
                  </a:rPr>
                  <a:t>01</a:t>
                </a:r>
                <a:endParaRPr lang="zh-CN" altLang="en-US" sz="3600" dirty="0">
                  <a:solidFill>
                    <a:srgbClr val="044875"/>
                  </a:solidFill>
                  <a:latin typeface="Impact" panose="020B0806030902050204" pitchFamily="34" charset="0"/>
                  <a:ea typeface="宋体" panose="02010600030101010101" pitchFamily="2" charset="-122"/>
                </a:endParaRPr>
              </a:p>
            </p:txBody>
          </p:sp>
        </p:grpSp>
      </p:grpSp>
      <p:grpSp>
        <p:nvGrpSpPr>
          <p:cNvPr id="16" name="组合 15"/>
          <p:cNvGrpSpPr/>
          <p:nvPr/>
        </p:nvGrpSpPr>
        <p:grpSpPr>
          <a:xfrm>
            <a:off x="4470083" y="1033145"/>
            <a:ext cx="4102907" cy="713105"/>
            <a:chOff x="309691" y="2998271"/>
            <a:chExt cx="4102000" cy="713199"/>
          </a:xfrm>
        </p:grpSpPr>
        <p:grpSp>
          <p:nvGrpSpPr>
            <p:cNvPr id="3107" name="组合 71"/>
            <p:cNvGrpSpPr/>
            <p:nvPr/>
          </p:nvGrpSpPr>
          <p:grpSpPr>
            <a:xfrm>
              <a:off x="309691" y="2998271"/>
              <a:ext cx="4102000" cy="713199"/>
              <a:chOff x="6298049" y="1397569"/>
              <a:chExt cx="4102000" cy="713199"/>
            </a:xfrm>
          </p:grpSpPr>
          <p:sp>
            <p:nvSpPr>
              <p:cNvPr id="3109" name="文本框 73"/>
              <p:cNvSpPr txBox="1"/>
              <p:nvPr/>
            </p:nvSpPr>
            <p:spPr>
              <a:xfrm>
                <a:off x="7559645" y="1537603"/>
                <a:ext cx="2840404" cy="365808"/>
              </a:xfrm>
              <a:prstGeom prst="rect">
                <a:avLst/>
              </a:prstGeom>
              <a:noFill/>
              <a:ln w="9525">
                <a:noFill/>
              </a:ln>
            </p:spPr>
            <p:txBody>
              <a:bodyPr wrap="square">
                <a:spAutoFit/>
              </a:bodyPr>
              <a:lstStyle/>
              <a:p>
                <a:pPr lvl="0" algn="ctr" eaLnBrk="1" hangingPunct="1"/>
                <a:r>
                  <a:rPr lang="zh-CN" altLang="en-US" b="1" dirty="0" smtClean="0">
                    <a:solidFill>
                      <a:srgbClr val="044875"/>
                    </a:solidFill>
                    <a:latin typeface="宋体" panose="02010600030101010101" pitchFamily="2" charset="-122"/>
                    <a:ea typeface="宋体" panose="02010600030101010101" pitchFamily="2" charset="-122"/>
                  </a:rPr>
                  <a:t>课题研究现状</a:t>
                </a:r>
                <a:endParaRPr lang="zh-CN" altLang="en-US" b="1" dirty="0">
                  <a:solidFill>
                    <a:srgbClr val="044875"/>
                  </a:solidFill>
                  <a:latin typeface="宋体" panose="02010600030101010101" pitchFamily="2" charset="-122"/>
                  <a:ea typeface="宋体" panose="02010600030101010101" pitchFamily="2" charset="-122"/>
                </a:endParaRPr>
              </a:p>
            </p:txBody>
          </p:sp>
          <p:sp>
            <p:nvSpPr>
              <p:cNvPr id="75" name="矩形 74"/>
              <p:cNvSpPr/>
              <p:nvPr/>
            </p:nvSpPr>
            <p:spPr>
              <a:xfrm>
                <a:off x="7180504" y="1397569"/>
                <a:ext cx="3192074" cy="713199"/>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12" name="组合 76"/>
              <p:cNvGrpSpPr/>
              <p:nvPr/>
            </p:nvGrpSpPr>
            <p:grpSpPr>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14" name="文本框 78"/>
                <p:cNvSpPr txBox="1"/>
                <p:nvPr/>
              </p:nvSpPr>
              <p:spPr>
                <a:xfrm>
                  <a:off x="6191369" y="1397569"/>
                  <a:ext cx="919239" cy="646331"/>
                </a:xfrm>
                <a:prstGeom prst="rect">
                  <a:avLst/>
                </a:prstGeom>
                <a:noFill/>
                <a:ln w="25400">
                  <a:noFill/>
                </a:ln>
              </p:spPr>
              <p:txBody>
                <a:bodyPr>
                  <a:spAutoFit/>
                </a:bodyPr>
                <a:lstStyle/>
                <a:p>
                  <a:pPr lvl="0" algn="ctr" eaLnBrk="1" hangingPunct="1"/>
                  <a:r>
                    <a:rPr lang="en-US" altLang="zh-CN" sz="3600" dirty="0">
                      <a:solidFill>
                        <a:srgbClr val="044875"/>
                      </a:solidFill>
                      <a:latin typeface="Impact" panose="020B0806030902050204" pitchFamily="34" charset="0"/>
                      <a:ea typeface="宋体" panose="02010600030101010101" pitchFamily="2" charset="-122"/>
                    </a:rPr>
                    <a:t>02</a:t>
                  </a:r>
                  <a:endParaRPr lang="zh-CN" altLang="en-US" sz="3600" dirty="0">
                    <a:solidFill>
                      <a:srgbClr val="044875"/>
                    </a:solidFill>
                    <a:latin typeface="Impact" panose="020B0806030902050204" pitchFamily="34" charset="0"/>
                    <a:ea typeface="宋体" panose="02010600030101010101" pitchFamily="2" charset="-122"/>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17" name="组合 16"/>
          <p:cNvGrpSpPr/>
          <p:nvPr/>
        </p:nvGrpSpPr>
        <p:grpSpPr>
          <a:xfrm>
            <a:off x="137795" y="2033270"/>
            <a:ext cx="3874135" cy="713105"/>
            <a:chOff x="309691" y="3938645"/>
            <a:chExt cx="4740601" cy="712882"/>
          </a:xfrm>
        </p:grpSpPr>
        <p:grpSp>
          <p:nvGrpSpPr>
            <p:cNvPr id="3123" name="组合 79"/>
            <p:cNvGrpSpPr/>
            <p:nvPr/>
          </p:nvGrpSpPr>
          <p:grpSpPr>
            <a:xfrm>
              <a:off x="309691" y="3938645"/>
              <a:ext cx="4740601" cy="712882"/>
              <a:chOff x="6298049" y="1397569"/>
              <a:chExt cx="4740601" cy="712882"/>
            </a:xfrm>
          </p:grpSpPr>
          <p:sp>
            <p:nvSpPr>
              <p:cNvPr id="3125" name="文本框 81"/>
              <p:cNvSpPr txBox="1"/>
              <p:nvPr/>
            </p:nvSpPr>
            <p:spPr>
              <a:xfrm>
                <a:off x="8045316" y="1587775"/>
                <a:ext cx="2840405" cy="369217"/>
              </a:xfrm>
              <a:prstGeom prst="rect">
                <a:avLst/>
              </a:prstGeom>
              <a:noFill/>
              <a:ln w="9525">
                <a:noFill/>
              </a:ln>
            </p:spPr>
            <p:txBody>
              <a:bodyPr>
                <a:spAutoFit/>
              </a:bodyPr>
              <a:lstStyle/>
              <a:p>
                <a:pPr lvl="0" algn="ctr" eaLnBrk="1" hangingPunct="1"/>
                <a:r>
                  <a:rPr lang="zh-CN" altLang="en-US" b="1" dirty="0" smtClean="0">
                    <a:solidFill>
                      <a:srgbClr val="044875"/>
                    </a:solidFill>
                    <a:latin typeface="宋体" panose="02010600030101010101" pitchFamily="2" charset="-122"/>
                    <a:ea typeface="宋体" panose="02010600030101010101" pitchFamily="2" charset="-122"/>
                  </a:rPr>
                  <a:t>课题研究内容</a:t>
                </a:r>
                <a:endParaRPr lang="zh-CN" altLang="en-US" b="1" dirty="0">
                  <a:solidFill>
                    <a:srgbClr val="044875"/>
                  </a:solidFill>
                  <a:latin typeface="宋体" panose="02010600030101010101" pitchFamily="2" charset="-122"/>
                  <a:ea typeface="宋体" panose="02010600030101010101" pitchFamily="2" charset="-122"/>
                </a:endParaRPr>
              </a:p>
            </p:txBody>
          </p:sp>
          <p:sp>
            <p:nvSpPr>
              <p:cNvPr id="83" name="矩形 82"/>
              <p:cNvSpPr/>
              <p:nvPr/>
            </p:nvSpPr>
            <p:spPr>
              <a:xfrm>
                <a:off x="7180744" y="1397569"/>
                <a:ext cx="385790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8" name="组合 84"/>
              <p:cNvGrpSpPr/>
              <p:nvPr/>
            </p:nvGrpSpPr>
            <p:grpSpPr>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30" name="文本框 86"/>
                <p:cNvSpPr txBox="1"/>
                <p:nvPr/>
              </p:nvSpPr>
              <p:spPr>
                <a:xfrm>
                  <a:off x="6191369" y="1397569"/>
                  <a:ext cx="919239" cy="644323"/>
                </a:xfrm>
                <a:prstGeom prst="rect">
                  <a:avLst/>
                </a:prstGeom>
                <a:noFill/>
                <a:ln w="25400">
                  <a:noFill/>
                </a:ln>
              </p:spPr>
              <p:txBody>
                <a:bodyPr>
                  <a:spAutoFit/>
                </a:bodyPr>
                <a:lstStyle/>
                <a:p>
                  <a:pPr lvl="0" algn="ctr" eaLnBrk="1" hangingPunct="1"/>
                  <a:r>
                    <a:rPr lang="en-US" altLang="zh-CN" sz="3600" dirty="0">
                      <a:solidFill>
                        <a:srgbClr val="044875"/>
                      </a:solidFill>
                      <a:latin typeface="Impact" panose="020B0806030902050204" pitchFamily="34" charset="0"/>
                      <a:ea typeface="宋体" panose="02010600030101010101" pitchFamily="2" charset="-122"/>
                    </a:rPr>
                    <a:t>03</a:t>
                  </a:r>
                  <a:endParaRPr lang="zh-CN" altLang="en-US" sz="3600" dirty="0">
                    <a:solidFill>
                      <a:srgbClr val="044875"/>
                    </a:solidFill>
                    <a:latin typeface="Impact" panose="020B0806030902050204" pitchFamily="34" charset="0"/>
                    <a:ea typeface="宋体" panose="02010600030101010101" pitchFamily="2" charset="-122"/>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25" name="组合 24"/>
          <p:cNvGrpSpPr/>
          <p:nvPr/>
        </p:nvGrpSpPr>
        <p:grpSpPr>
          <a:xfrm>
            <a:off x="4470400" y="3159125"/>
            <a:ext cx="4076700" cy="713105"/>
            <a:chOff x="6535248" y="5221376"/>
            <a:chExt cx="4842391" cy="712882"/>
          </a:xfrm>
        </p:grpSpPr>
        <p:grpSp>
          <p:nvGrpSpPr>
            <p:cNvPr id="3091" name="组合 117"/>
            <p:cNvGrpSpPr/>
            <p:nvPr/>
          </p:nvGrpSpPr>
          <p:grpSpPr>
            <a:xfrm>
              <a:off x="6535248" y="5221376"/>
              <a:ext cx="4842391" cy="712882"/>
              <a:chOff x="6298049" y="1397569"/>
              <a:chExt cx="4842391" cy="712882"/>
            </a:xfrm>
          </p:grpSpPr>
          <p:sp>
            <p:nvSpPr>
              <p:cNvPr id="3093" name="文本框 119"/>
              <p:cNvSpPr txBox="1"/>
              <p:nvPr/>
            </p:nvSpPr>
            <p:spPr>
              <a:xfrm>
                <a:off x="7666860" y="1506484"/>
                <a:ext cx="2840404" cy="369217"/>
              </a:xfrm>
              <a:prstGeom prst="rect">
                <a:avLst/>
              </a:prstGeom>
              <a:noFill/>
              <a:ln w="9525">
                <a:noFill/>
              </a:ln>
            </p:spPr>
            <p:txBody>
              <a:bodyPr>
                <a:spAutoFit/>
              </a:bodyPr>
              <a:lstStyle/>
              <a:p>
                <a:pPr lvl="0" algn="ctr" eaLnBrk="1" hangingPunct="1"/>
                <a:r>
                  <a:rPr lang="zh-CN" altLang="en-US" b="1" dirty="0">
                    <a:solidFill>
                      <a:srgbClr val="044875"/>
                    </a:solidFill>
                    <a:latin typeface="宋体" panose="02010600030101010101" pitchFamily="2" charset="-122"/>
                    <a:ea typeface="宋体" panose="02010600030101010101" pitchFamily="2" charset="-122"/>
                  </a:rPr>
                  <a:t>致谢</a:t>
                </a:r>
                <a:endParaRPr lang="zh-CN" altLang="en-US" b="1" dirty="0">
                  <a:solidFill>
                    <a:srgbClr val="044875"/>
                  </a:solidFill>
                  <a:latin typeface="宋体" panose="02010600030101010101" pitchFamily="2" charset="-122"/>
                  <a:ea typeface="宋体" panose="02010600030101010101" pitchFamily="2" charset="-122"/>
                </a:endParaRP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096" name="组合 122"/>
              <p:cNvGrpSpPr/>
              <p:nvPr/>
            </p:nvGrpSpPr>
            <p:grpSpPr>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98" name="文本框 124"/>
                <p:cNvSpPr txBox="1"/>
                <p:nvPr/>
              </p:nvSpPr>
              <p:spPr>
                <a:xfrm>
                  <a:off x="6191369" y="1397569"/>
                  <a:ext cx="919239" cy="644323"/>
                </a:xfrm>
                <a:prstGeom prst="rect">
                  <a:avLst/>
                </a:prstGeom>
                <a:noFill/>
                <a:ln w="25400">
                  <a:noFill/>
                </a:ln>
              </p:spPr>
              <p:txBody>
                <a:bodyPr>
                  <a:spAutoFit/>
                </a:bodyPr>
                <a:lstStyle/>
                <a:p>
                  <a:pPr lvl="0" algn="ctr" eaLnBrk="1" hangingPunct="1"/>
                  <a:r>
                    <a:rPr lang="en-US" altLang="zh-CN" sz="3600" dirty="0">
                      <a:solidFill>
                        <a:srgbClr val="044875"/>
                      </a:solidFill>
                      <a:latin typeface="Impact" panose="020B0806030902050204" pitchFamily="34" charset="0"/>
                      <a:ea typeface="宋体" panose="02010600030101010101" pitchFamily="2" charset="-122"/>
                    </a:rPr>
                    <a:t>06</a:t>
                  </a:r>
                  <a:endParaRPr lang="zh-CN" altLang="en-US" sz="3600" dirty="0">
                    <a:solidFill>
                      <a:srgbClr val="044875"/>
                    </a:solidFill>
                    <a:latin typeface="Impact" panose="020B0806030902050204" pitchFamily="34" charset="0"/>
                    <a:ea typeface="宋体" panose="02010600030101010101" pitchFamily="2" charset="-122"/>
                  </a:endParaRPr>
                </a:p>
              </p:txBody>
            </p:sp>
          </p:grpSp>
        </p:grpSp>
        <p:sp>
          <p:nvSpPr>
            <p:cNvPr id="144" name="Freeform 48"/>
            <p:cNvSpPr>
              <a:spLocks noEditPoints="1"/>
            </p:cNvSpPr>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24" name="组合 23"/>
          <p:cNvGrpSpPr/>
          <p:nvPr/>
        </p:nvGrpSpPr>
        <p:grpSpPr>
          <a:xfrm>
            <a:off x="157480" y="3159125"/>
            <a:ext cx="3979019" cy="713105"/>
            <a:chOff x="6535248" y="4281002"/>
            <a:chExt cx="4742615" cy="712882"/>
          </a:xfrm>
        </p:grpSpPr>
        <p:grpSp>
          <p:nvGrpSpPr>
            <p:cNvPr id="3115" name="组合 116"/>
            <p:cNvGrpSpPr/>
            <p:nvPr/>
          </p:nvGrpSpPr>
          <p:grpSpPr>
            <a:xfrm>
              <a:off x="6535248" y="4281002"/>
              <a:ext cx="4742615" cy="712882"/>
              <a:chOff x="6298049" y="1397569"/>
              <a:chExt cx="4742615" cy="712882"/>
            </a:xfrm>
          </p:grpSpPr>
          <p:sp>
            <p:nvSpPr>
              <p:cNvPr id="3117" name="文本框 126"/>
              <p:cNvSpPr txBox="1"/>
              <p:nvPr/>
            </p:nvSpPr>
            <p:spPr>
              <a:xfrm>
                <a:off x="8200260" y="1506484"/>
                <a:ext cx="2840404" cy="365646"/>
              </a:xfrm>
              <a:prstGeom prst="rect">
                <a:avLst/>
              </a:prstGeom>
              <a:noFill/>
              <a:ln w="9525">
                <a:noFill/>
              </a:ln>
            </p:spPr>
            <p:txBody>
              <a:bodyPr>
                <a:spAutoFit/>
              </a:bodyPr>
              <a:lstStyle/>
              <a:p>
                <a:pPr lvl="0" algn="ctr" eaLnBrk="1" hangingPunct="1"/>
                <a:r>
                  <a:rPr lang="zh-CN" altLang="en-US" b="1" dirty="0" smtClean="0">
                    <a:solidFill>
                      <a:srgbClr val="044875"/>
                    </a:solidFill>
                    <a:latin typeface="宋体" panose="02010600030101010101" pitchFamily="2" charset="-122"/>
                    <a:ea typeface="宋体" panose="02010600030101010101" pitchFamily="2" charset="-122"/>
                    <a:sym typeface="+mn-ea"/>
                  </a:rPr>
                  <a:t>工作进度安排</a:t>
                </a:r>
                <a:endParaRPr lang="zh-CN" altLang="en-US" b="1" dirty="0" smtClean="0">
                  <a:solidFill>
                    <a:srgbClr val="044875"/>
                  </a:solidFill>
                  <a:latin typeface="宋体" panose="02010600030101010101" pitchFamily="2" charset="-122"/>
                  <a:ea typeface="宋体" panose="02010600030101010101" pitchFamily="2" charset="-122"/>
                  <a:sym typeface="+mn-ea"/>
                </a:endParaRPr>
              </a:p>
            </p:txBody>
          </p:sp>
          <p:sp>
            <p:nvSpPr>
              <p:cNvPr id="128" name="矩形 127"/>
              <p:cNvSpPr/>
              <p:nvPr/>
            </p:nvSpPr>
            <p:spPr>
              <a:xfrm>
                <a:off x="7180548" y="1397569"/>
                <a:ext cx="3750999"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9" name="直接连接符 12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0" name="组合 129"/>
              <p:cNvGrpSpPr/>
              <p:nvPr/>
            </p:nvGrpSpPr>
            <p:grpSpPr>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22" name="文本框 131"/>
                <p:cNvSpPr txBox="1"/>
                <p:nvPr/>
              </p:nvSpPr>
              <p:spPr>
                <a:xfrm>
                  <a:off x="6191369" y="1397569"/>
                  <a:ext cx="919239" cy="644323"/>
                </a:xfrm>
                <a:prstGeom prst="rect">
                  <a:avLst/>
                </a:prstGeom>
                <a:noFill/>
                <a:ln w="25400">
                  <a:noFill/>
                </a:ln>
              </p:spPr>
              <p:txBody>
                <a:bodyPr>
                  <a:spAutoFit/>
                </a:bodyPr>
                <a:lstStyle/>
                <a:p>
                  <a:pPr lvl="0" algn="ctr" eaLnBrk="1" hangingPunct="1"/>
                  <a:r>
                    <a:rPr lang="en-US" altLang="zh-CN" sz="3600" dirty="0">
                      <a:solidFill>
                        <a:srgbClr val="044875"/>
                      </a:solidFill>
                      <a:latin typeface="Impact" panose="020B0806030902050204" pitchFamily="34" charset="0"/>
                      <a:ea typeface="宋体" panose="02010600030101010101" pitchFamily="2" charset="-122"/>
                    </a:rPr>
                    <a:t>05</a:t>
                  </a:r>
                  <a:endParaRPr lang="zh-CN" altLang="en-US" sz="3600" dirty="0">
                    <a:solidFill>
                      <a:srgbClr val="044875"/>
                    </a:solidFill>
                    <a:latin typeface="Impact" panose="020B0806030902050204" pitchFamily="34" charset="0"/>
                    <a:ea typeface="宋体" panose="02010600030101010101" pitchFamily="2" charset="-122"/>
                  </a:endParaRPr>
                </a:p>
              </p:txBody>
            </p:sp>
          </p:grpSp>
        </p:grpSp>
        <p:sp>
          <p:nvSpPr>
            <p:cNvPr id="143" name="Freeform 306"/>
            <p:cNvSpPr>
              <a:spLocks noEditPoints="1"/>
            </p:cNvSpPr>
            <p:nvPr/>
          </p:nvSpPr>
          <p:spPr bwMode="auto">
            <a:xfrm>
              <a:off x="7601812" y="4390554"/>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22" name="组合 21"/>
          <p:cNvGrpSpPr/>
          <p:nvPr/>
        </p:nvGrpSpPr>
        <p:grpSpPr>
          <a:xfrm>
            <a:off x="4507230" y="2065655"/>
            <a:ext cx="4040505" cy="713105"/>
            <a:chOff x="6535248" y="3340628"/>
            <a:chExt cx="4842391" cy="712882"/>
          </a:xfrm>
        </p:grpSpPr>
        <p:grpSp>
          <p:nvGrpSpPr>
            <p:cNvPr id="3099" name="组合 115"/>
            <p:cNvGrpSpPr/>
            <p:nvPr/>
          </p:nvGrpSpPr>
          <p:grpSpPr>
            <a:xfrm>
              <a:off x="6535248" y="3340628"/>
              <a:ext cx="4842391" cy="712882"/>
              <a:chOff x="6298049" y="1397569"/>
              <a:chExt cx="4842391" cy="712882"/>
            </a:xfrm>
          </p:grpSpPr>
          <p:sp>
            <p:nvSpPr>
              <p:cNvPr id="3101" name="文本框 133"/>
              <p:cNvSpPr txBox="1"/>
              <p:nvPr/>
            </p:nvSpPr>
            <p:spPr>
              <a:xfrm>
                <a:off x="8028810" y="1506484"/>
                <a:ext cx="2840404" cy="369217"/>
              </a:xfrm>
              <a:prstGeom prst="rect">
                <a:avLst/>
              </a:prstGeom>
              <a:noFill/>
              <a:ln w="9525">
                <a:noFill/>
              </a:ln>
            </p:spPr>
            <p:txBody>
              <a:bodyPr>
                <a:spAutoFit/>
              </a:bodyPr>
              <a:lstStyle/>
              <a:p>
                <a:pPr lvl="0" algn="ctr" eaLnBrk="1" hangingPunct="1"/>
                <a:r>
                  <a:rPr lang="zh-CN" altLang="en-US" b="1" dirty="0" smtClean="0">
                    <a:solidFill>
                      <a:srgbClr val="044875"/>
                    </a:solidFill>
                    <a:latin typeface="宋体" panose="02010600030101010101" pitchFamily="2" charset="-122"/>
                    <a:ea typeface="宋体" panose="02010600030101010101" pitchFamily="2" charset="-122"/>
                  </a:rPr>
                  <a:t>研究方案</a:t>
                </a:r>
                <a:endParaRPr lang="zh-CN" altLang="en-US" b="1" dirty="0">
                  <a:solidFill>
                    <a:srgbClr val="044875"/>
                  </a:solidFill>
                  <a:latin typeface="宋体" panose="02010600030101010101" pitchFamily="2" charset="-122"/>
                  <a:ea typeface="宋体" panose="02010600030101010101" pitchFamily="2" charset="-122"/>
                </a:endParaRP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04" name="组合 136"/>
              <p:cNvGrpSpPr/>
              <p:nvPr/>
            </p:nvGrpSpPr>
            <p:grpSpPr>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06" name="文本框 138"/>
                <p:cNvSpPr txBox="1"/>
                <p:nvPr/>
              </p:nvSpPr>
              <p:spPr>
                <a:xfrm>
                  <a:off x="6191369" y="1397569"/>
                  <a:ext cx="919239" cy="644323"/>
                </a:xfrm>
                <a:prstGeom prst="rect">
                  <a:avLst/>
                </a:prstGeom>
                <a:noFill/>
                <a:ln w="25400">
                  <a:noFill/>
                </a:ln>
              </p:spPr>
              <p:txBody>
                <a:bodyPr>
                  <a:spAutoFit/>
                </a:bodyPr>
                <a:lstStyle/>
                <a:p>
                  <a:pPr lvl="0" algn="ctr" eaLnBrk="1" hangingPunct="1"/>
                  <a:r>
                    <a:rPr lang="en-US" altLang="zh-CN" sz="3600" dirty="0">
                      <a:solidFill>
                        <a:srgbClr val="044875"/>
                      </a:solidFill>
                      <a:latin typeface="Impact" panose="020B0806030902050204" pitchFamily="34" charset="0"/>
                      <a:ea typeface="宋体" panose="02010600030101010101" pitchFamily="2" charset="-122"/>
                    </a:rPr>
                    <a:t>04</a:t>
                  </a:r>
                  <a:endParaRPr lang="zh-CN" altLang="en-US" sz="3600" dirty="0">
                    <a:solidFill>
                      <a:srgbClr val="044875"/>
                    </a:solidFill>
                    <a:latin typeface="Impact" panose="020B0806030902050204" pitchFamily="34" charset="0"/>
                    <a:ea typeface="宋体" panose="02010600030101010101" pitchFamily="2" charset="-122"/>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down)">
                                      <p:cBhvr>
                                        <p:cTn id="7" dur="500"/>
                                        <p:tgtEl>
                                          <p:spTgt spid="7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500"/>
                                        <p:tgtEl>
                                          <p:spTgt spid="24"/>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课题的研究背景及意义</a:t>
            </a:r>
            <a:endParaRPr lang="zh-CN" altLang="en-US" b="1" dirty="0"/>
          </a:p>
        </p:txBody>
      </p:sp>
      <p:sp>
        <p:nvSpPr>
          <p:cNvPr id="3" name="内容占位符 2"/>
          <p:cNvSpPr>
            <a:spLocks noGrp="1"/>
          </p:cNvSpPr>
          <p:nvPr>
            <p:ph idx="1"/>
          </p:nvPr>
        </p:nvSpPr>
        <p:spPr/>
        <p:txBody>
          <a:bodyPr>
            <a:normAutofit/>
          </a:bodyPr>
          <a:lstStyle/>
          <a:p>
            <a:pPr marL="0" indent="0" fontAlgn="base">
              <a:spcBef>
                <a:spcPct val="0"/>
              </a:spcBef>
              <a:spcAft>
                <a:spcPct val="0"/>
              </a:spcAft>
            </a:pPr>
            <a:r>
              <a:rPr lang="en-US" altLang="zh-CN" sz="2000" dirty="0" smtClean="0"/>
              <a:t>        </a:t>
            </a:r>
            <a:r>
              <a:rPr lang="zh-CN" altLang="zh-CN" sz="2000" dirty="0" smtClean="0"/>
              <a:t>长期以来，由于在合同管理中实行手工作业，合同审批流程不明确，存在各部门之间合同流转时间长而且特别容易出错等问题。基于</a:t>
            </a:r>
            <a:r>
              <a:rPr lang="en-US" altLang="zh-CN" sz="2000" dirty="0" smtClean="0"/>
              <a:t>QT</a:t>
            </a:r>
            <a:r>
              <a:rPr lang="zh-CN" altLang="zh-CN" sz="2000" dirty="0" smtClean="0"/>
              <a:t>的企业合同管理系统就是针对当前的合同管理业务特点所定制的一套管理系统，本系统本着进一步完善企业内部合同管理制度，规范合同管理机制的目的，更加及时、准确、全面地反映合同信息，辅助企业管理决策，从而实现该企业合同管理智能化，降低管理成本，提高内部管理水准，为企业决策层及时了解合同管理业务层的工作情况提供第一手资料。</a:t>
            </a:r>
            <a:endParaRPr lang="zh-CN" altLang="zh-CN" sz="2000" dirty="0" smtClean="0"/>
          </a:p>
          <a:p>
            <a:pPr marL="0"/>
            <a:endParaRPr lang="zh-CN" altLang="zh-CN" sz="1900" dirty="0" smtClean="0">
              <a:latin typeface="宋体" panose="02010600030101010101" pitchFamily="2" charset="-122"/>
              <a:ea typeface="宋体" panose="02010600030101010101" pitchFamily="2" charset="-122"/>
            </a:endParaRPr>
          </a:p>
          <a:p>
            <a:pPr indent="342265" fontAlgn="auto"/>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16632"/>
            <a:ext cx="7520940" cy="548640"/>
          </a:xfrm>
        </p:spPr>
        <p:txBody>
          <a:bodyPr/>
          <a:lstStyle/>
          <a:p>
            <a:r>
              <a:rPr lang="zh-CN" altLang="zh-CN" b="1" dirty="0" smtClean="0"/>
              <a:t>课题</a:t>
            </a:r>
            <a:r>
              <a:rPr lang="zh-CN" altLang="en-US" b="1" dirty="0" smtClean="0"/>
              <a:t>研究现状</a:t>
            </a:r>
            <a:endParaRPr lang="zh-CN" altLang="en-US" b="1" dirty="0"/>
          </a:p>
        </p:txBody>
      </p:sp>
      <p:sp>
        <p:nvSpPr>
          <p:cNvPr id="13313" name="Rectangle 1"/>
          <p:cNvSpPr>
            <a:spLocks noGrp="1" noChangeArrowheads="1"/>
          </p:cNvSpPr>
          <p:nvPr>
            <p:ph idx="1"/>
          </p:nvPr>
        </p:nvSpPr>
        <p:spPr bwMode="auto">
          <a:xfrm>
            <a:off x="539552" y="692696"/>
            <a:ext cx="8404865" cy="5940088"/>
          </a:xfrm>
          <a:prstGeom prst="rect">
            <a:avLst/>
          </a:prstGeom>
          <a:noFill/>
          <a:ln w="9525">
            <a:noFill/>
            <a:miter lim="800000"/>
          </a:ln>
          <a:effectLst/>
        </p:spPr>
        <p:txBody>
          <a:bodyPr vert="horz" wrap="none" lIns="91440" tIns="45720" rIns="91440" bIns="45720" numCol="1" anchor="ctr" anchorCtr="0" compatLnSpc="1">
            <a:spAutoFit/>
          </a:bodyPr>
          <a:lstStyle/>
          <a:p>
            <a:pPr marL="0" lvl="0" indent="0" fontAlgn="base">
              <a:spcBef>
                <a:spcPct val="0"/>
              </a:spcBef>
              <a:spcAft>
                <a:spcPct val="0"/>
              </a:spcAft>
            </a:pPr>
            <a:r>
              <a:rPr lang="en-US" altLang="zh-CN" sz="2000" dirty="0" smtClean="0"/>
              <a:t>       </a:t>
            </a:r>
            <a:r>
              <a:rPr lang="zh-CN" altLang="zh-CN" sz="2000" dirty="0" smtClean="0"/>
              <a:t>基于</a:t>
            </a:r>
            <a:r>
              <a:rPr lang="en-US" altLang="zh-CN" sz="2000" dirty="0" smtClean="0"/>
              <a:t>QT</a:t>
            </a:r>
            <a:r>
              <a:rPr lang="zh-CN" altLang="zh-CN" sz="2000" dirty="0" smtClean="0"/>
              <a:t>的合同管理信息系统利用数据库对企业的合同信息进行统计、</a:t>
            </a:r>
            <a:endParaRPr lang="en-US" altLang="zh-CN" sz="2000" dirty="0" smtClean="0"/>
          </a:p>
          <a:p>
            <a:pPr marL="0" lvl="0" indent="0" fontAlgn="base">
              <a:spcBef>
                <a:spcPct val="0"/>
              </a:spcBef>
              <a:spcAft>
                <a:spcPct val="0"/>
              </a:spcAft>
            </a:pPr>
            <a:r>
              <a:rPr lang="zh-CN" altLang="zh-CN" sz="2000" dirty="0" smtClean="0"/>
              <a:t>修改等处理，方便员企业管理人员登录、查询，并且具有安全、高效</a:t>
            </a:r>
            <a:endParaRPr lang="en-US" altLang="zh-CN" sz="2000" dirty="0" smtClean="0"/>
          </a:p>
          <a:p>
            <a:pPr marL="0" lvl="0" indent="0" fontAlgn="base">
              <a:spcBef>
                <a:spcPct val="0"/>
              </a:spcBef>
              <a:spcAft>
                <a:spcPct val="0"/>
              </a:spcAft>
            </a:pPr>
            <a:r>
              <a:rPr lang="zh-CN" altLang="zh-CN" sz="2000" dirty="0" smtClean="0"/>
              <a:t>的特点，使得企业更加方面的对员工的工资进行管理。该系统采用先</a:t>
            </a:r>
            <a:endParaRPr lang="en-US" altLang="zh-CN" sz="2000" dirty="0" smtClean="0"/>
          </a:p>
          <a:p>
            <a:pPr marL="0" lvl="0" indent="0" fontAlgn="base">
              <a:spcBef>
                <a:spcPct val="0"/>
              </a:spcBef>
              <a:spcAft>
                <a:spcPct val="0"/>
              </a:spcAft>
            </a:pPr>
            <a:r>
              <a:rPr lang="zh-CN" altLang="zh-CN" sz="2000" dirty="0" smtClean="0"/>
              <a:t>进的计算机网络系统，合同的各个信息都能通过数据库正确、快速的</a:t>
            </a:r>
            <a:endParaRPr lang="en-US" altLang="zh-CN" sz="2000" dirty="0" smtClean="0"/>
          </a:p>
          <a:p>
            <a:pPr marL="0" lvl="0" indent="0" fontAlgn="base">
              <a:spcBef>
                <a:spcPct val="0"/>
              </a:spcBef>
              <a:spcAft>
                <a:spcPct val="0"/>
              </a:spcAft>
            </a:pPr>
            <a:r>
              <a:rPr lang="zh-CN" altLang="zh-CN" sz="2000" dirty="0" smtClean="0"/>
              <a:t>反映出来。同传统的人工统计员工工资的方式相比，基于</a:t>
            </a:r>
            <a:r>
              <a:rPr lang="en-US" altLang="zh-CN" sz="2000" dirty="0" smtClean="0"/>
              <a:t>QT</a:t>
            </a:r>
            <a:r>
              <a:rPr lang="zh-CN" altLang="zh-CN" sz="2000" dirty="0" smtClean="0"/>
              <a:t>的合同管</a:t>
            </a:r>
            <a:endParaRPr lang="en-US" altLang="zh-CN" sz="2000" dirty="0" smtClean="0"/>
          </a:p>
          <a:p>
            <a:pPr marL="0" lvl="0" indent="0" fontAlgn="base">
              <a:spcBef>
                <a:spcPct val="0"/>
              </a:spcBef>
              <a:spcAft>
                <a:spcPct val="0"/>
              </a:spcAft>
            </a:pPr>
            <a:r>
              <a:rPr lang="zh-CN" altLang="zh-CN" sz="2000" dirty="0" smtClean="0"/>
              <a:t>理信息系统具有高效、差错率低、易于修改、易于查询等优点，同时</a:t>
            </a:r>
            <a:endParaRPr lang="en-US" altLang="zh-CN" sz="2000" dirty="0" smtClean="0"/>
          </a:p>
          <a:p>
            <a:pPr marL="0" lvl="0" indent="0" fontAlgn="base">
              <a:spcBef>
                <a:spcPct val="0"/>
              </a:spcBef>
              <a:spcAft>
                <a:spcPct val="0"/>
              </a:spcAft>
            </a:pPr>
            <a:r>
              <a:rPr lang="zh-CN" altLang="zh-CN" sz="2000" dirty="0" smtClean="0"/>
              <a:t>节约纸张，更加环保，也减少了人员管理的成本。</a:t>
            </a:r>
            <a:endParaRPr lang="en-US" altLang="zh-CN" sz="2000" dirty="0" smtClean="0"/>
          </a:p>
          <a:p>
            <a:r>
              <a:rPr lang="en-US" altLang="zh-CN" sz="2000" dirty="0" smtClean="0"/>
              <a:t>    </a:t>
            </a:r>
            <a:r>
              <a:rPr lang="zh-CN" altLang="zh-CN" sz="2000" dirty="0" smtClean="0"/>
              <a:t>目前市面上合同管理方面的软件也为数不少，但这些软件的实用性并</a:t>
            </a:r>
            <a:endParaRPr lang="en-US" altLang="zh-CN" sz="2000" dirty="0" smtClean="0"/>
          </a:p>
          <a:p>
            <a:r>
              <a:rPr lang="zh-CN" altLang="zh-CN" sz="2000" dirty="0" smtClean="0"/>
              <a:t>不强，不适用于合同管理工作。它们普遍存在以下缺陷：目前大多公司</a:t>
            </a:r>
            <a:endParaRPr lang="en-US" altLang="zh-CN" sz="2000" dirty="0" smtClean="0"/>
          </a:p>
          <a:p>
            <a:r>
              <a:rPr lang="zh-CN" altLang="zh-CN" sz="2000" dirty="0" smtClean="0"/>
              <a:t>内部合同的管理，基本上是手工操作或是基于</a:t>
            </a:r>
            <a:r>
              <a:rPr lang="en-US" altLang="zh-CN" sz="2000" dirty="0" smtClean="0"/>
              <a:t>dos</a:t>
            </a:r>
            <a:r>
              <a:rPr lang="zh-CN" altLang="zh-CN" sz="2000" dirty="0" smtClean="0"/>
              <a:t>下的应用，这样对信</a:t>
            </a:r>
            <a:endParaRPr lang="en-US" altLang="zh-CN" sz="2000" dirty="0" smtClean="0"/>
          </a:p>
          <a:p>
            <a:r>
              <a:rPr lang="zh-CN" altLang="zh-CN" sz="2000" dirty="0" smtClean="0"/>
              <a:t>息的管理者有诸多不便，有的虽然是用</a:t>
            </a:r>
            <a:r>
              <a:rPr lang="en-US" altLang="zh-CN" sz="2000" dirty="0" err="1" smtClean="0"/>
              <a:t>foxpro</a:t>
            </a:r>
            <a:r>
              <a:rPr lang="zh-CN" altLang="zh-CN" sz="2000" dirty="0" smtClean="0"/>
              <a:t>、</a:t>
            </a:r>
            <a:r>
              <a:rPr lang="en-US" altLang="zh-CN" sz="2000" dirty="0" smtClean="0"/>
              <a:t>visual </a:t>
            </a:r>
            <a:r>
              <a:rPr lang="en-US" altLang="zh-CN" sz="2000" dirty="0" err="1" smtClean="0"/>
              <a:t>foxpro</a:t>
            </a:r>
            <a:r>
              <a:rPr lang="zh-CN" altLang="zh-CN" sz="2000" dirty="0" smtClean="0"/>
              <a:t>开发，但由</a:t>
            </a:r>
            <a:endParaRPr lang="en-US" altLang="zh-CN" sz="2000" dirty="0" smtClean="0"/>
          </a:p>
          <a:p>
            <a:r>
              <a:rPr lang="zh-CN" altLang="zh-CN" sz="2000" dirty="0" smtClean="0"/>
              <a:t>于开发工具本身的限制，为以后软件升级带来了麻烦。还有目前系统普</a:t>
            </a:r>
            <a:endParaRPr lang="en-US" altLang="zh-CN" sz="2000" dirty="0" smtClean="0"/>
          </a:p>
          <a:p>
            <a:r>
              <a:rPr lang="zh-CN" altLang="zh-CN" sz="2000" dirty="0" smtClean="0"/>
              <a:t>遍功能不全面，不注重通用性，没有充分考虑每一个具体单位的实际需</a:t>
            </a:r>
            <a:endParaRPr lang="en-US" altLang="zh-CN" sz="2000" dirty="0" smtClean="0"/>
          </a:p>
          <a:p>
            <a:r>
              <a:rPr lang="zh-CN" altLang="zh-CN" sz="2000" dirty="0" smtClean="0"/>
              <a:t>求；报表处理功能差，许多上报表格需要手工制作等等。</a:t>
            </a:r>
            <a:endParaRPr lang="zh-CN" altLang="zh-CN" sz="2000" dirty="0" smtClean="0"/>
          </a:p>
          <a:p>
            <a:r>
              <a:rPr lang="en-US" altLang="zh-CN" sz="2000" dirty="0" smtClean="0"/>
              <a:t>     </a:t>
            </a:r>
            <a:r>
              <a:rPr lang="zh-CN" altLang="zh-CN" sz="2000" dirty="0" smtClean="0"/>
              <a:t>为解决工资管理部门日益迫切的需求，本人从合同管理的实际情况出</a:t>
            </a:r>
            <a:endParaRPr lang="en-US" altLang="zh-CN" sz="2000" dirty="0" smtClean="0"/>
          </a:p>
          <a:p>
            <a:r>
              <a:rPr lang="zh-CN" altLang="zh-CN" sz="2000" dirty="0" smtClean="0"/>
              <a:t>发，开发一套适合企业的基于</a:t>
            </a:r>
            <a:r>
              <a:rPr lang="en-US" altLang="zh-CN" sz="2000" dirty="0" smtClean="0"/>
              <a:t>QT</a:t>
            </a:r>
            <a:r>
              <a:rPr lang="zh-CN" altLang="zh-CN" sz="2000" dirty="0" smtClean="0"/>
              <a:t>和</a:t>
            </a:r>
            <a:r>
              <a:rPr lang="en-US" altLang="zh-CN" sz="2000" dirty="0" smtClean="0"/>
              <a:t>MYSQL</a:t>
            </a:r>
            <a:r>
              <a:rPr lang="zh-CN" altLang="zh-CN" sz="2000" dirty="0" smtClean="0"/>
              <a:t>技术的合同管理系统。</a:t>
            </a:r>
            <a:endParaRPr lang="zh-CN" altLang="zh-C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主要内容介绍</a:t>
            </a:r>
            <a:br>
              <a:rPr lang="zh-CN" altLang="zh-CN" b="1" dirty="0"/>
            </a:b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sz="2000" dirty="0" smtClean="0"/>
              <a:t>QT</a:t>
            </a:r>
            <a:r>
              <a:rPr lang="zh-CN" altLang="en-US" sz="2000" dirty="0" smtClean="0"/>
              <a:t>企业合同管理系统主要实现如下功能：</a:t>
            </a:r>
            <a:endParaRPr lang="en-US" altLang="zh-CN" sz="2000" dirty="0" smtClean="0"/>
          </a:p>
          <a:p>
            <a:r>
              <a:rPr lang="zh-CN" altLang="en-US" sz="2000" dirty="0" smtClean="0"/>
              <a:t>用户端：</a:t>
            </a:r>
            <a:endParaRPr lang="en-US" altLang="zh-CN" sz="2000" dirty="0" smtClean="0"/>
          </a:p>
          <a:p>
            <a:r>
              <a:rPr lang="zh-CN" altLang="en-US" sz="2000" dirty="0" smtClean="0"/>
              <a:t>（</a:t>
            </a:r>
            <a:r>
              <a:rPr lang="en-US" altLang="zh-CN" sz="2000" dirty="0" smtClean="0"/>
              <a:t>1</a:t>
            </a:r>
            <a:r>
              <a:rPr lang="zh-CN" altLang="en-US" sz="2000" dirty="0" smtClean="0"/>
              <a:t>）合同注册申请</a:t>
            </a:r>
            <a:endParaRPr lang="zh-CN" altLang="zh-CN" sz="2000" dirty="0" smtClean="0"/>
          </a:p>
          <a:p>
            <a:r>
              <a:rPr lang="zh-CN" altLang="en-US" sz="2000" dirty="0" smtClean="0"/>
              <a:t>（</a:t>
            </a:r>
            <a:r>
              <a:rPr lang="en-US" altLang="zh-CN" sz="2000" dirty="0" smtClean="0"/>
              <a:t>2</a:t>
            </a:r>
            <a:r>
              <a:rPr lang="zh-CN" altLang="en-US" sz="2000" dirty="0" smtClean="0"/>
              <a:t>）合同图片上传</a:t>
            </a:r>
            <a:endParaRPr lang="en-US" altLang="zh-CN" sz="2000" dirty="0" smtClean="0"/>
          </a:p>
          <a:p>
            <a:r>
              <a:rPr lang="zh-CN" altLang="en-US" sz="2000" dirty="0" smtClean="0"/>
              <a:t>（</a:t>
            </a:r>
            <a:r>
              <a:rPr lang="en-US" altLang="zh-CN" sz="2000" dirty="0" smtClean="0"/>
              <a:t>3</a:t>
            </a:r>
            <a:r>
              <a:rPr lang="zh-CN" altLang="en-US" sz="2000" dirty="0" smtClean="0"/>
              <a:t>）合同及审批状态跟踪查询</a:t>
            </a:r>
            <a:endParaRPr lang="en-US" altLang="zh-CN" sz="2000" dirty="0" smtClean="0"/>
          </a:p>
          <a:p>
            <a:r>
              <a:rPr lang="zh-CN" altLang="en-US" sz="2000" dirty="0" smtClean="0"/>
              <a:t>（</a:t>
            </a:r>
            <a:r>
              <a:rPr lang="en-US" altLang="zh-CN" sz="2000" dirty="0" smtClean="0"/>
              <a:t>4</a:t>
            </a:r>
            <a:r>
              <a:rPr lang="zh-CN" altLang="en-US" sz="2000" dirty="0" smtClean="0"/>
              <a:t>）合同印章及审批状态跟踪查询</a:t>
            </a:r>
            <a:endParaRPr lang="en-US" altLang="zh-CN" sz="2000" dirty="0" smtClean="0"/>
          </a:p>
          <a:p>
            <a:r>
              <a:rPr lang="zh-CN" altLang="en-US" sz="2000" dirty="0" smtClean="0"/>
              <a:t>管理端：</a:t>
            </a:r>
            <a:endParaRPr lang="en-US" altLang="zh-CN" sz="2000" dirty="0" smtClean="0"/>
          </a:p>
          <a:p>
            <a:r>
              <a:rPr lang="zh-CN" altLang="en-US" sz="2000" dirty="0" smtClean="0"/>
              <a:t>（</a:t>
            </a:r>
            <a:r>
              <a:rPr lang="en-US" altLang="zh-CN" sz="2000" dirty="0" smtClean="0"/>
              <a:t>1</a:t>
            </a:r>
            <a:r>
              <a:rPr lang="zh-CN" altLang="en-US" sz="2000" dirty="0" smtClean="0"/>
              <a:t>）合同模板的管理</a:t>
            </a:r>
            <a:endParaRPr lang="zh-CN" altLang="zh-CN" sz="2000" dirty="0" smtClean="0"/>
          </a:p>
          <a:p>
            <a:r>
              <a:rPr lang="zh-CN" altLang="en-US" sz="2000" dirty="0" smtClean="0"/>
              <a:t>（</a:t>
            </a:r>
            <a:r>
              <a:rPr lang="en-US" altLang="zh-CN" sz="2000" dirty="0" smtClean="0"/>
              <a:t>2</a:t>
            </a:r>
            <a:r>
              <a:rPr lang="zh-CN" altLang="en-US" sz="2000" dirty="0" smtClean="0"/>
              <a:t>）企业合同审核处理</a:t>
            </a:r>
            <a:r>
              <a:rPr lang="en-US" altLang="zh-CN" sz="2000" dirty="0" smtClean="0"/>
              <a:t> </a:t>
            </a:r>
            <a:endParaRPr lang="zh-CN" altLang="zh-CN" sz="2000" dirty="0" smtClean="0"/>
          </a:p>
          <a:p>
            <a:r>
              <a:rPr lang="zh-CN" altLang="en-US" sz="2000" dirty="0" smtClean="0"/>
              <a:t>（</a:t>
            </a:r>
            <a:r>
              <a:rPr lang="en-US" altLang="zh-CN" sz="2000" dirty="0" smtClean="0"/>
              <a:t>3</a:t>
            </a:r>
            <a:r>
              <a:rPr lang="zh-CN" altLang="en-US" sz="2000" dirty="0" smtClean="0"/>
              <a:t>）</a:t>
            </a:r>
            <a:r>
              <a:rPr lang="en-US" altLang="zh-CN" sz="2000" dirty="0" smtClean="0"/>
              <a:t> </a:t>
            </a:r>
            <a:r>
              <a:rPr lang="zh-CN" altLang="en-US" sz="2000" dirty="0" smtClean="0"/>
              <a:t>合同印章生成和申请</a:t>
            </a:r>
            <a:endParaRPr lang="zh-CN" altLang="zh-CN" sz="2000" dirty="0" smtClean="0"/>
          </a:p>
          <a:p>
            <a:r>
              <a:rPr lang="zh-CN" altLang="en-US" sz="2000" dirty="0" smtClean="0"/>
              <a:t>（</a:t>
            </a:r>
            <a:r>
              <a:rPr lang="en-US" altLang="zh-CN" sz="2000" dirty="0" smtClean="0"/>
              <a:t>4</a:t>
            </a:r>
            <a:r>
              <a:rPr lang="zh-CN" altLang="en-US" sz="2000" dirty="0" smtClean="0"/>
              <a:t>）</a:t>
            </a:r>
            <a:r>
              <a:rPr lang="en-US" altLang="zh-CN" sz="2000" dirty="0" smtClean="0"/>
              <a:t> </a:t>
            </a:r>
            <a:r>
              <a:rPr lang="zh-CN" altLang="en-US" sz="2000" dirty="0" smtClean="0"/>
              <a:t>合同印章的审核</a:t>
            </a:r>
            <a:endParaRPr lang="zh-CN" altLang="zh-CN" sz="2000" dirty="0" smtClean="0"/>
          </a:p>
          <a:p>
            <a:endParaRPr lang="zh-CN" altLang="zh-CN" sz="1800" dirty="0" smtClean="0"/>
          </a:p>
          <a:p>
            <a:endParaRPr lang="zh-CN" altLang="en-US" sz="18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研究方案</a:t>
            </a:r>
            <a:endParaRPr lang="zh-CN" altLang="en-US" b="1" dirty="0"/>
          </a:p>
        </p:txBody>
      </p:sp>
      <p:sp>
        <p:nvSpPr>
          <p:cNvPr id="3" name="内容占位符 2"/>
          <p:cNvSpPr>
            <a:spLocks noGrp="1"/>
          </p:cNvSpPr>
          <p:nvPr>
            <p:ph idx="1"/>
          </p:nvPr>
        </p:nvSpPr>
        <p:spPr/>
        <p:txBody>
          <a:bodyPr>
            <a:normAutofit fontScale="85000" lnSpcReduction="20000"/>
          </a:bodyPr>
          <a:lstStyle/>
          <a:p>
            <a:r>
              <a:rPr lang="zh-CN" altLang="en-US" dirty="0" smtClean="0"/>
              <a:t>系统解决方案</a:t>
            </a:r>
            <a:endParaRPr lang="en-US" altLang="zh-CN" dirty="0" smtClean="0"/>
          </a:p>
          <a:p>
            <a:r>
              <a:rPr lang="en-US" altLang="zh-CN" dirty="0" smtClean="0"/>
              <a:t>  </a:t>
            </a:r>
            <a:r>
              <a:rPr lang="zh-CN" altLang="zh-CN" dirty="0" smtClean="0"/>
              <a:t>在决定采用</a:t>
            </a:r>
            <a:r>
              <a:rPr lang="en-US" altLang="zh-CN" dirty="0" smtClean="0"/>
              <a:t>CS</a:t>
            </a:r>
            <a:r>
              <a:rPr lang="zh-CN" altLang="zh-CN" dirty="0" smtClean="0"/>
              <a:t>结构来实现这个系统后，划分程序间的界线就成了关键性的问题，特别是划分应用层和数据层之间的界线关系到网络的流量、代码的重用和以后的业务逻辑的扩展及修改。当然也关系到系统整体性能、伸缩性和易维护等方面。</a:t>
            </a:r>
            <a:endParaRPr lang="zh-CN" altLang="zh-CN" dirty="0" smtClean="0"/>
          </a:p>
          <a:p>
            <a:r>
              <a:rPr lang="en-US" altLang="zh-CN" dirty="0" smtClean="0"/>
              <a:t> (l)</a:t>
            </a:r>
            <a:r>
              <a:rPr lang="zh-CN" altLang="zh-CN" dirty="0" smtClean="0"/>
              <a:t>界面层提供给用户一个操作界面，通过界面层，用户输入数据、显示数据。由于各项业务处理由权限不同的部门人员使用，对界面和功能的要求也不一，还有现在主要应用是建立客户端服务器端上，因此当前的界面由各有关的用户使用，可将其主要功能划分为若干独立应用程序模块。</a:t>
            </a:r>
            <a:endParaRPr lang="zh-CN" altLang="zh-CN" dirty="0" smtClean="0"/>
          </a:p>
          <a:p>
            <a:r>
              <a:rPr lang="en-US" altLang="zh-CN" dirty="0" smtClean="0"/>
              <a:t>(2)</a:t>
            </a:r>
            <a:r>
              <a:rPr lang="zh-CN" altLang="zh-CN" dirty="0" smtClean="0"/>
              <a:t>逻辑层</a:t>
            </a:r>
            <a:r>
              <a:rPr lang="en-US" altLang="zh-CN" dirty="0" smtClean="0"/>
              <a:t>(</a:t>
            </a:r>
            <a:r>
              <a:rPr lang="zh-CN" altLang="zh-CN" dirty="0" smtClean="0"/>
              <a:t>中间层、应用服务器</a:t>
            </a:r>
            <a:r>
              <a:rPr lang="en-US" altLang="zh-CN" dirty="0" smtClean="0"/>
              <a:t>)</a:t>
            </a:r>
            <a:r>
              <a:rPr lang="zh-CN" altLang="zh-CN" dirty="0" smtClean="0"/>
              <a:t>是系统设计的关键和难点。在这里我们根据业务数据的相关性，划分成多个对象。这样，可以重复利用对象中的</a:t>
            </a:r>
            <a:r>
              <a:rPr lang="en-US" altLang="zh-CN" dirty="0" smtClean="0"/>
              <a:t>Provider</a:t>
            </a:r>
            <a:r>
              <a:rPr lang="zh-CN" altLang="zh-CN" dirty="0" smtClean="0"/>
              <a:t>和方法，减少冗余，层次清晰。逻辑层主要封装各类应用的数据请求及处理</a:t>
            </a:r>
            <a:r>
              <a:rPr lang="en-US" altLang="zh-CN" dirty="0" smtClean="0"/>
              <a:t>MYSQL</a:t>
            </a:r>
            <a:r>
              <a:rPr lang="zh-CN" altLang="zh-CN" dirty="0" smtClean="0"/>
              <a:t>语句。如果应用服务器很忙的话，即要处理的业务很多，还可以根据易于管理这个原则把相关的业务分到新的应用服务器上去，使得业务处理得到平衡。</a:t>
            </a:r>
            <a:endParaRPr lang="zh-CN" altLang="zh-CN" dirty="0" smtClean="0"/>
          </a:p>
          <a:p>
            <a:r>
              <a:rPr lang="en-US" altLang="zh-CN" dirty="0" smtClean="0"/>
              <a:t>(3)</a:t>
            </a:r>
            <a:r>
              <a:rPr lang="zh-CN" altLang="zh-CN" dirty="0" smtClean="0"/>
              <a:t>数据层采用大型</a:t>
            </a:r>
            <a:r>
              <a:rPr lang="en-US" altLang="zh-CN" dirty="0" smtClean="0"/>
              <a:t>MYSQL</a:t>
            </a:r>
            <a:r>
              <a:rPr lang="zh-CN" altLang="zh-CN" dirty="0" smtClean="0"/>
              <a:t>数据库系统，在这里还可根据业务规则编写触发器、部分业务处理存储过程等</a:t>
            </a:r>
            <a:r>
              <a:rPr lang="en-US" altLang="zh-CN" dirty="0" smtClean="0"/>
              <a:t>SQL</a:t>
            </a:r>
            <a:r>
              <a:rPr lang="zh-CN" altLang="zh-CN" dirty="0" smtClean="0"/>
              <a:t>语句。这里所写的业务逻辑要考虑到服务器的处理事务的繁忙程度及业务逻辑实现的难易。如果在应用层比较容易实现，那么最好放在应用层来实现，这样层次比较清楚。</a:t>
            </a:r>
            <a:endParaRPr lang="zh-CN" altLang="zh-CN" dirty="0" smtClean="0"/>
          </a:p>
          <a:p>
            <a:pPr indent="342265"/>
            <a:endParaRPr lang="zh-CN"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系统技术方案</a:t>
            </a:r>
            <a:endParaRPr lang="zh-CN" altLang="en-US" b="1" dirty="0"/>
          </a:p>
        </p:txBody>
      </p:sp>
      <p:sp>
        <p:nvSpPr>
          <p:cNvPr id="3" name="内容占位符 2"/>
          <p:cNvSpPr>
            <a:spLocks noGrp="1"/>
          </p:cNvSpPr>
          <p:nvPr>
            <p:ph idx="1"/>
          </p:nvPr>
        </p:nvSpPr>
        <p:spPr/>
        <p:txBody>
          <a:bodyPr>
            <a:normAutofit/>
          </a:bodyPr>
          <a:lstStyle/>
          <a:p>
            <a:r>
              <a:rPr lang="en-US" altLang="zh-CN" dirty="0" smtClean="0"/>
              <a:t>              </a:t>
            </a:r>
            <a:r>
              <a:rPr lang="zh-CN" altLang="zh-CN" dirty="0" smtClean="0"/>
              <a:t>基于</a:t>
            </a:r>
            <a:r>
              <a:rPr lang="en-US" altLang="zh-CN" dirty="0" smtClean="0"/>
              <a:t>QT</a:t>
            </a:r>
            <a:r>
              <a:rPr lang="zh-CN" altLang="zh-CN" dirty="0" smtClean="0"/>
              <a:t>的企业合同管理统是一个基于</a:t>
            </a:r>
            <a:r>
              <a:rPr lang="en-US" altLang="zh-CN" dirty="0" smtClean="0"/>
              <a:t>CS</a:t>
            </a:r>
            <a:r>
              <a:rPr lang="zh-CN" altLang="zh-CN" dirty="0" smtClean="0"/>
              <a:t>模式的服务器端和客户端的应用系统，开发这类系统的技术已经比较成熟，比如</a:t>
            </a:r>
            <a:r>
              <a:rPr lang="en-US" altLang="zh-CN" dirty="0" smtClean="0"/>
              <a:t>C++</a:t>
            </a:r>
            <a:r>
              <a:rPr lang="zh-CN" altLang="zh-CN" dirty="0" smtClean="0"/>
              <a:t>技术、</a:t>
            </a:r>
            <a:r>
              <a:rPr lang="en-US" altLang="zh-CN" dirty="0" smtClean="0"/>
              <a:t>VC++</a:t>
            </a:r>
            <a:r>
              <a:rPr lang="zh-CN" altLang="zh-CN" dirty="0" smtClean="0"/>
              <a:t>技术等等。同时，考虑到开发人员对这类系统以及相关的技术比较熟悉且开发期较为充裕，预计可以在规定期限内完成开发。另外基于</a:t>
            </a:r>
            <a:r>
              <a:rPr lang="en-US" altLang="zh-CN" dirty="0" smtClean="0"/>
              <a:t>QT</a:t>
            </a:r>
            <a:r>
              <a:rPr lang="zh-CN" altLang="zh-CN" dirty="0" smtClean="0"/>
              <a:t>的企业合同管理系统在测试技术上同样具有可行性。系统的测试采用黑盒测试的方式，即把测试对象看成一个黑盒子，测试人员完全不考虑程序的内部结构和处理过程，只在软件的接口处进行测试，依据需求说明书，检查程序是否满足功能要求。系统的测试过程按照各个模块展开，依次对用户登录验证模块、管理员登录模块、用户信息管理模块（添加、修改、删除）、主界面模块进行测试。</a:t>
            </a:r>
            <a:endParaRPr lang="zh-CN" altLang="zh-CN" dirty="0" smtClean="0"/>
          </a:p>
          <a:p>
            <a:pPr indent="342265"/>
            <a:endParaRPr lang="zh-CN"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工作进度安排</a:t>
            </a:r>
            <a:endParaRPr lang="zh-CN" altLang="en-US" b="1" dirty="0"/>
          </a:p>
        </p:txBody>
      </p:sp>
      <p:pic>
        <p:nvPicPr>
          <p:cNvPr id="3" name="图片 2"/>
          <p:cNvPicPr>
            <a:picLocks noChangeAspect="1"/>
          </p:cNvPicPr>
          <p:nvPr/>
        </p:nvPicPr>
        <p:blipFill>
          <a:blip r:embed="rId1"/>
          <a:stretch>
            <a:fillRect/>
          </a:stretch>
        </p:blipFill>
        <p:spPr>
          <a:xfrm>
            <a:off x="3168650" y="365760"/>
            <a:ext cx="4368800" cy="4527550"/>
          </a:xfrm>
          <a:prstGeom prst="rect">
            <a:avLst/>
          </a:prstGeom>
          <a:noFill/>
          <a:ln w="9525">
            <a:noFill/>
          </a:ln>
        </p:spPr>
      </p:pic>
      <p:pic>
        <p:nvPicPr>
          <p:cNvPr id="-2147482621" name="图片 -2147482622"/>
          <p:cNvPicPr>
            <a:picLocks noChangeAspect="1"/>
          </p:cNvPicPr>
          <p:nvPr/>
        </p:nvPicPr>
        <p:blipFill>
          <a:blip r:embed="rId2"/>
          <a:stretch>
            <a:fillRect/>
          </a:stretch>
        </p:blipFill>
        <p:spPr>
          <a:xfrm>
            <a:off x="3168650" y="4893310"/>
            <a:ext cx="4413250" cy="1409700"/>
          </a:xfrm>
          <a:prstGeom prst="rect">
            <a:avLst/>
          </a:prstGeom>
          <a:noFill/>
          <a:ln w="9525">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b="1">
                <a:solidFill>
                  <a:srgbClr val="F96A1B"/>
                </a:solidFill>
              </a:rPr>
              <a:t>感谢各位老师</a:t>
            </a:r>
            <a:endParaRPr lang="zh-CN" altLang="zh-CN" sz="4400" b="1">
              <a:solidFill>
                <a:srgbClr val="F96A1B"/>
              </a:solidFill>
            </a:endParaRPr>
          </a:p>
        </p:txBody>
      </p:sp>
      <p:sp>
        <p:nvSpPr>
          <p:cNvPr id="3" name="文本占位符 2"/>
          <p:cNvSpPr>
            <a:spLocks noGrp="1"/>
          </p:cNvSpPr>
          <p:nvPr>
            <p:ph type="body" idx="1"/>
          </p:nvPr>
        </p:nvSpPr>
        <p:spPr/>
        <p:txBody>
          <a:bodyPr>
            <a:normAutofit fontScale="97500"/>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0</TotalTime>
  <Words>1835</Words>
  <Application>WPS 演示</Application>
  <PresentationFormat>全屏显示(4:3)</PresentationFormat>
  <Paragraphs>90</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宋体</vt:lpstr>
      <vt:lpstr>Wingdings</vt:lpstr>
      <vt:lpstr>Tunga</vt:lpstr>
      <vt:lpstr>Times New Roman</vt:lpstr>
      <vt:lpstr>微软雅黑</vt:lpstr>
      <vt:lpstr>Impact</vt:lpstr>
      <vt:lpstr>Franklin Gothic Book</vt:lpstr>
      <vt:lpstr>Franklin Gothic Medium</vt:lpstr>
      <vt:lpstr>Arial Unicode MS</vt:lpstr>
      <vt:lpstr>隶书</vt:lpstr>
      <vt:lpstr>Calibri</vt:lpstr>
      <vt:lpstr>角度</vt:lpstr>
      <vt:lpstr>基于QT的企业合同管理系统 </vt:lpstr>
      <vt:lpstr>目  录</vt:lpstr>
      <vt:lpstr>课题的研究背景及意义</vt:lpstr>
      <vt:lpstr>课题研究现状</vt:lpstr>
      <vt:lpstr>主要内容介绍 </vt:lpstr>
      <vt:lpstr>研究方案</vt:lpstr>
      <vt:lpstr>系统技术方案</vt:lpstr>
      <vt:lpstr>工作进度安排</vt:lpstr>
      <vt:lpstr>感谢各位老师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基于JSP的凯亚服装公司库存管理系统设计与实现 </dc:title>
  <dc:creator>wangzff</dc:creator>
  <cp:lastModifiedBy>总有刁民想害朕</cp:lastModifiedBy>
  <cp:revision>49</cp:revision>
  <dcterms:created xsi:type="dcterms:W3CDTF">2016-05-07T12:44:00Z</dcterms:created>
  <dcterms:modified xsi:type="dcterms:W3CDTF">2018-10-25T11:28:32Z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y fmtid="{D5CDD505-2E9C-101B-9397-08002B2CF9AE}" pid="3" name="KSORubyTemplateID">
    <vt:lpwstr>8</vt:lpwstr>
  </property>
</Properties>
</file>