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257" r:id="rId3"/>
    <p:sldId id="538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37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E34AB73-670E-CA49-B210-1B4E0C24A9DA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819A1F-E21B-B542-BD80-6E8C6F366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025BB54-FB62-5D44-A55D-DD767AB6C2A2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2A8FBAC-5635-C448-8DF1-3E16B585C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7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5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7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9ECD60CC-0DC3-B549-BBD5-A581194295D2}" type="datetime1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890DF43E-4B83-2049-829A-40EE8AA59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 charset="0"/>
              </a:rPr>
              <a:t>http://</a:t>
            </a:r>
            <a:r>
              <a:rPr lang="en-US" sz="2800" dirty="0" err="1">
                <a:latin typeface="Calibri" charset="0"/>
              </a:rPr>
              <a:t>meetings.cshl.edu</a:t>
            </a:r>
            <a:r>
              <a:rPr lang="en-US" sz="2800" dirty="0">
                <a:latin typeface="Calibri" charset="0"/>
              </a:rPr>
              <a:t>/</a:t>
            </a:r>
            <a:r>
              <a:rPr lang="en-US" sz="2800" dirty="0" err="1">
                <a:latin typeface="Calibri" charset="0"/>
              </a:rPr>
              <a:t>courses.html</a:t>
            </a: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At the CBW: we received a grant from Amazon, so supported by ‘AWS in Education grant award.</a:t>
            </a:r>
          </a:p>
          <a:p>
            <a:r>
              <a:rPr lang="en-US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>
                <a:ea typeface="ＭＳ Ｐゴシック" charset="0"/>
              </a:rPr>
              <a:t>Many useful bioinformatics AMI’s (Amazon Machine Images) exist on AWS: e.g. cloudbiolinux &amp; CloudMan (Galaxy)</a:t>
            </a:r>
          </a:p>
          <a:p>
            <a:r>
              <a:rPr lang="en-US">
                <a:ea typeface="ＭＳ Ｐゴシック" charset="0"/>
              </a:rPr>
              <a:t>Many flavors of cloud available, not just AWS </a:t>
            </a: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0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</a:rPr>
              <a:t>Loaded data files to an S3 bucket</a:t>
            </a:r>
          </a:p>
          <a:p>
            <a:r>
              <a:rPr lang="en-US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226099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BW wiki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94000"/>
            <a:ext cx="68040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http://bioinformatics.ca/workshop_wiki/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	Login: FirstnameLastname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/>
                <a:cs typeface="Calibri"/>
              </a:rPr>
              <a:t>	Password: guest</a:t>
            </a:r>
          </a:p>
        </p:txBody>
      </p:sp>
      <p:sp>
        <p:nvSpPr>
          <p:cNvPr id="7" name="Frame 6"/>
          <p:cNvSpPr/>
          <p:nvPr/>
        </p:nvSpPr>
        <p:spPr>
          <a:xfrm>
            <a:off x="1403350" y="4221163"/>
            <a:ext cx="4032250" cy="360362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21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Screen Shot 2014-05-23 at 9.01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ame 4"/>
          <p:cNvSpPr/>
          <p:nvPr/>
        </p:nvSpPr>
        <p:spPr>
          <a:xfrm>
            <a:off x="1619250" y="2492375"/>
            <a:ext cx="2952750" cy="1081088"/>
          </a:xfrm>
          <a:prstGeom prst="frame">
            <a:avLst/>
          </a:prstGeom>
          <a:solidFill>
            <a:srgbClr val="800000"/>
          </a:soli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90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Macintosh users</a:t>
            </a:r>
          </a:p>
        </p:txBody>
      </p:sp>
      <p:pic>
        <p:nvPicPr>
          <p:cNvPr id="24578" name="Picture 1" descr="apple_ipa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36957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59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3" descr="Termin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5175"/>
            <a:ext cx="327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 descr="Terminal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44577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nut 10"/>
          <p:cNvSpPr/>
          <p:nvPr/>
        </p:nvSpPr>
        <p:spPr>
          <a:xfrm>
            <a:off x="1042988" y="4725988"/>
            <a:ext cx="1223962" cy="935037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44575" y="1844675"/>
            <a:ext cx="1223963" cy="935038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300788" y="908050"/>
            <a:ext cx="1223962" cy="936625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5606" name="Picture 6" descr="Terminal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440237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Opening a ‘terminal session’</a:t>
            </a:r>
          </a:p>
        </p:txBody>
      </p:sp>
    </p:spTree>
    <p:extLst>
      <p:ext uri="{BB962C8B-B14F-4D97-AF65-F5344CB8AC3E}">
        <p14:creationId xmlns:p14="http://schemas.microsoft.com/office/powerpoint/2010/main" val="419627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Terminal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44563"/>
            <a:ext cx="5551488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Creating a working directory on your laptop</a:t>
            </a:r>
          </a:p>
        </p:txBody>
      </p:sp>
    </p:spTree>
    <p:extLst>
      <p:ext uri="{BB962C8B-B14F-4D97-AF65-F5344CB8AC3E}">
        <p14:creationId xmlns:p14="http://schemas.microsoft.com/office/powerpoint/2010/main" val="78733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 descr="login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0645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0" name="Picture 1" descr="Terminal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96"/>
          <a:stretch>
            <a:fillRect/>
          </a:stretch>
        </p:blipFill>
        <p:spPr bwMode="auto">
          <a:xfrm>
            <a:off x="211138" y="4111625"/>
            <a:ext cx="673735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011-06-12_15-04-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8" y="3357563"/>
            <a:ext cx="1827212" cy="2320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Line Callout 2 3"/>
          <p:cNvSpPr/>
          <p:nvPr/>
        </p:nvSpPr>
        <p:spPr>
          <a:xfrm>
            <a:off x="3635375" y="3132138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27575"/>
              <a:gd name="adj4" fmla="val 163796"/>
              <a:gd name="adj5" fmla="val -73084"/>
              <a:gd name="adj6" fmla="val 1844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Obtaining your AWS ‘key’ file from the wiki</a:t>
            </a:r>
          </a:p>
        </p:txBody>
      </p:sp>
    </p:spTree>
    <p:extLst>
      <p:ext uri="{BB962C8B-B14F-4D97-AF65-F5344CB8AC3E}">
        <p14:creationId xmlns:p14="http://schemas.microsoft.com/office/powerpoint/2010/main" val="147006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Terminal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84225"/>
            <a:ext cx="62642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</p:spTree>
    <p:extLst>
      <p:ext uri="{BB962C8B-B14F-4D97-AF65-F5344CB8AC3E}">
        <p14:creationId xmlns:p14="http://schemas.microsoft.com/office/powerpoint/2010/main" val="86842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endParaRPr lang="en-US" sz="1800" b="1" dirty="0" smtClean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18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1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18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Ainscough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Chalkboard"/>
                <a:cs typeface="Chalkboard"/>
              </a:rPr>
              <a:t>l</a:t>
            </a:r>
            <a:r>
              <a:rPr lang="en-US" dirty="0" err="1" smtClean="0">
                <a:latin typeface="Chalkboard"/>
                <a:cs typeface="Chalkboard"/>
              </a:rPr>
              <a:t>s</a:t>
            </a:r>
            <a:r>
              <a:rPr lang="en-US" dirty="0" smtClean="0">
                <a:latin typeface="Chalkboard"/>
                <a:cs typeface="Chalkboard"/>
              </a:rPr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>
                <a:latin typeface="Courier New"/>
                <a:cs typeface="Courier New"/>
              </a:rPr>
              <a:t>drwx</a:t>
            </a:r>
            <a:r>
              <a:rPr lang="en-US" sz="1800" dirty="0">
                <a:latin typeface="Courier New"/>
                <a:cs typeface="Courier New"/>
              </a:rPr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-</a:t>
            </a:r>
            <a:r>
              <a:rPr lang="en-US" sz="1800" dirty="0" err="1">
                <a:latin typeface="Courier New"/>
                <a:cs typeface="Courier New"/>
              </a:rPr>
              <a:t>rw</a:t>
            </a:r>
            <a:r>
              <a:rPr lang="en-US" sz="1800" dirty="0">
                <a:latin typeface="Courier New"/>
                <a:cs typeface="Courier New"/>
              </a:rPr>
              <a:t>-r--r--@  1 francis  staff  1696 22 May 21:31 </a:t>
            </a:r>
            <a:r>
              <a:rPr lang="en-US" sz="1800" dirty="0" err="1" smtClean="0">
                <a:latin typeface="Courier New"/>
                <a:cs typeface="Courier New"/>
              </a:rPr>
              <a:t>CBWRNA.pem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</a:t>
            </a:r>
            <a:r>
              <a:rPr lang="en-US" sz="1800" dirty="0" err="1" smtClean="0">
                <a:latin typeface="Courier New"/>
                <a:cs typeface="Courier New"/>
              </a:rPr>
              <a:t>rwx</a:t>
            </a:r>
            <a:r>
              <a:rPr lang="en-US" sz="1800" dirty="0" smtClean="0">
                <a:latin typeface="Courier New"/>
                <a:cs typeface="Courier New"/>
              </a:rPr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cs typeface="Courier New"/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  <a:latin typeface="Courier New"/>
                <a:cs typeface="Courier New"/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file</a:t>
            </a:r>
          </a:p>
        </p:txBody>
      </p:sp>
    </p:spTree>
    <p:extLst>
      <p:ext uri="{BB962C8B-B14F-4D97-AF65-F5344CB8AC3E}">
        <p14:creationId xmlns:p14="http://schemas.microsoft.com/office/powerpoint/2010/main" val="845826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logi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7980362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in to AWS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00113" y="5084763"/>
            <a:ext cx="6477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3713" y="5084763"/>
            <a:ext cx="12239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6600" y="5084763"/>
            <a:ext cx="27352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399088" y="4129088"/>
            <a:ext cx="262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Use your assigned student #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25975" y="4292600"/>
            <a:ext cx="809625" cy="438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" descr="logi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70075"/>
            <a:ext cx="8605837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Copying files from AWS to your computer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11188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55875" y="3429000"/>
            <a:ext cx="23764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31913" y="3429000"/>
            <a:ext cx="107950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2363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88350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76825" y="3429000"/>
            <a:ext cx="31670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750" y="4941888"/>
            <a:ext cx="25193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http://www.colocationamerica.com/picts/articles/windows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998663"/>
            <a:ext cx="28670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2"/>
          <p:cNvSpPr txBox="1">
            <a:spLocks/>
          </p:cNvSpPr>
          <p:nvPr/>
        </p:nvSpPr>
        <p:spPr bwMode="auto">
          <a:xfrm>
            <a:off x="304800" y="-17463"/>
            <a:ext cx="88392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4000" b="1" dirty="0">
                <a:latin typeface="Calibri"/>
                <a:cs typeface="Calibri"/>
              </a:rPr>
              <a:t>Windows users</a:t>
            </a:r>
          </a:p>
        </p:txBody>
      </p:sp>
    </p:spTree>
    <p:extLst>
      <p:ext uri="{BB962C8B-B14F-4D97-AF65-F5344CB8AC3E}">
        <p14:creationId xmlns:p14="http://schemas.microsoft.com/office/powerpoint/2010/main" val="71418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8107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2276475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531100" y="1835150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1</a:t>
            </a:r>
          </a:p>
        </p:txBody>
      </p:sp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23850" y="2355850"/>
            <a:ext cx="12430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  <a:cs typeface="Calibri"/>
              </a:rPr>
              <a:t>Use your assigned student # </a:t>
            </a:r>
          </a:p>
        </p:txBody>
      </p:sp>
      <p:cxnSp>
        <p:nvCxnSpPr>
          <p:cNvPr id="9" name="Straight Arrow Connector 8"/>
          <p:cNvCxnSpPr>
            <a:endCxn id="3" idx="1"/>
          </p:cNvCxnSpPr>
          <p:nvPr/>
        </p:nvCxnSpPr>
        <p:spPr>
          <a:xfrm flipV="1">
            <a:off x="1331913" y="2390775"/>
            <a:ext cx="2478087" cy="396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798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420323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8063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2111375"/>
            <a:ext cx="16002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827463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838200" y="3387725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2</a:t>
            </a: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7531100" y="1671638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3</a:t>
            </a:r>
          </a:p>
        </p:txBody>
      </p:sp>
      <p:sp>
        <p:nvSpPr>
          <p:cNvPr id="348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1630960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936625"/>
            <a:ext cx="588645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914400" y="42211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419600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4746625"/>
            <a:ext cx="609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4191000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7526338" y="37512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5</a:t>
            </a:r>
          </a:p>
        </p:txBody>
      </p:sp>
      <p:sp>
        <p:nvSpPr>
          <p:cNvPr id="35847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233760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052513"/>
            <a:ext cx="5535613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extBox 2"/>
          <p:cNvSpPr txBox="1">
            <a:spLocks noChangeArrowheads="1"/>
          </p:cNvSpPr>
          <p:nvPr/>
        </p:nvSpPr>
        <p:spPr bwMode="auto">
          <a:xfrm>
            <a:off x="7543800" y="2735263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6188" y="3268663"/>
            <a:ext cx="25146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3895725"/>
            <a:ext cx="762000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7543800" y="3455988"/>
            <a:ext cx="61364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600" b="1">
                <a:latin typeface="Calibri"/>
                <a:cs typeface="Calibri"/>
              </a:rPr>
              <a:t>7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301625" y="6073775"/>
            <a:ext cx="3530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  <a:cs typeface="Calibri"/>
              </a:rPr>
              <a:t>From now on, just double-click CBW to login.</a:t>
            </a:r>
          </a:p>
        </p:txBody>
      </p:sp>
      <p:cxnSp>
        <p:nvCxnSpPr>
          <p:cNvPr id="8" name="Straight Arrow Connector 7"/>
          <p:cNvCxnSpPr>
            <a:stCxn id="36870" idx="0"/>
          </p:cNvCxnSpPr>
          <p:nvPr/>
        </p:nvCxnSpPr>
        <p:spPr>
          <a:xfrm flipV="1">
            <a:off x="2066767" y="3933825"/>
            <a:ext cx="1928971" cy="21399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PuTTY configuration 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317350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Your laptop is ready for the workshop</a:t>
            </a:r>
          </a:p>
          <a:p>
            <a:r>
              <a:rPr lang="en-US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>
                <a:ea typeface="ＭＳ Ｐゴシック" charset="0"/>
              </a:rPr>
              <a:t>You know how to use the wiki for this workshop</a:t>
            </a:r>
          </a:p>
          <a:p>
            <a:r>
              <a:rPr lang="en-US">
                <a:ea typeface="ＭＳ Ｐゴシック" charset="0"/>
              </a:rPr>
              <a:t>You know where all of the lectures are</a:t>
            </a:r>
          </a:p>
          <a:p>
            <a:r>
              <a:rPr lang="en-US">
                <a:ea typeface="ＭＳ Ｐゴシック" charset="0"/>
              </a:rPr>
              <a:t>You have read all of the pre-lecture material</a:t>
            </a:r>
          </a:p>
          <a:p>
            <a:r>
              <a:rPr lang="en-US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>
                <a:ea typeface="ＭＳ Ｐゴシック" charset="0"/>
              </a:rPr>
              <a:t>You know how to login to AWS</a:t>
            </a: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dirty="0"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</a:t>
            </a:r>
            <a:r>
              <a:rPr lang="en-US" b="1" dirty="0" smtClean="0"/>
              <a:t>1: </a:t>
            </a:r>
            <a:r>
              <a:rPr lang="en-US" b="1" dirty="0" smtClean="0"/>
              <a:t>Introduction to cloud computing</a:t>
            </a:r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2</a:t>
            </a:r>
            <a:r>
              <a:rPr lang="en-US" dirty="0" smtClean="0"/>
              <a:t>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5: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</a:t>
            </a:r>
            <a:r>
              <a:rPr lang="en-US" dirty="0" smtClean="0">
                <a:ea typeface="ＭＳ Ｐゴシック" charset="0"/>
              </a:rPr>
              <a:t>1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wiki 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3483723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b="1">
                <a:solidFill>
                  <a:srgbClr val="1A1A1A"/>
                </a:solidFill>
                <a:latin typeface="Calibri"/>
                <a:cs typeface="Calibri"/>
              </a:rPr>
              <a:t>Disk Capacity vs Sequencing Capacity, 1990-2012</a:t>
            </a: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9718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sz="3200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>
                <a:ea typeface="ＭＳ Ｐゴシック" charset="0"/>
              </a:rPr>
              <a:t>We'll hit the $1000 genome during 2013-?, then need to think about the $100 genome.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0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71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86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280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3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9850</TotalTime>
  <Words>1069</Words>
  <Application>Microsoft Macintosh PowerPoint</Application>
  <PresentationFormat>On-screen Show (4:3)</PresentationFormat>
  <Paragraphs>169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 1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For this workshop: all on Wiki!</vt:lpstr>
      <vt:lpstr>PowerPoint Presentation</vt:lpstr>
      <vt:lpstr>Macintosh users</vt:lpstr>
      <vt:lpstr>Opening a ‘terminal session’</vt:lpstr>
      <vt:lpstr>Creating a working directory on your laptop</vt:lpstr>
      <vt:lpstr>Obtaining your AWS ‘key’ file from the wiki</vt:lpstr>
      <vt:lpstr>Viewing the ‘key’ file once downloaded</vt:lpstr>
      <vt:lpstr>Changing file permissions of your ‘key’ file</vt:lpstr>
      <vt:lpstr>Logging in to AWS</vt:lpstr>
      <vt:lpstr>Copying files from AWS to your computer</vt:lpstr>
      <vt:lpstr>PowerPoint Presentation</vt:lpstr>
      <vt:lpstr>PuTTY configuration for windows users</vt:lpstr>
      <vt:lpstr>PuTTY configuration for windows users</vt:lpstr>
      <vt:lpstr>PuTTY configuration for windows users</vt:lpstr>
      <vt:lpstr>PuTTY configuration for windows users</vt:lpstr>
      <vt:lpstr>So, at this point: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645</cp:revision>
  <dcterms:created xsi:type="dcterms:W3CDTF">2011-11-14T19:50:16Z</dcterms:created>
  <dcterms:modified xsi:type="dcterms:W3CDTF">2014-11-16T07:17:19Z</dcterms:modified>
</cp:coreProperties>
</file>