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41" r:id="rId2"/>
    <p:sldId id="25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12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5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C4CAB7C6-92D4-B74C-A833-39A6BDAB08C6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8B71FCA4-535C-554A-8BF7-DC899ADF8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4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628AE4E8-9372-0546-B0E4-E040B4EF85DB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0EDB5467-D68C-FF46-877D-36E3AAB46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3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F8F477-1C66-7642-A3DF-D62E308FE274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6BF016-1E7C-3C4A-993E-737B795E1553}" type="slidenum">
              <a:rPr lang="en-US" sz="1300">
                <a:latin typeface="Calibri" charset="0"/>
              </a:rPr>
              <a:pPr eaLnBrk="1" hangingPunct="1"/>
              <a:t>18</a:t>
            </a:fld>
            <a:endParaRPr lang="en-US" sz="1300">
              <a:latin typeface="Calibri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078982-65E0-D74B-8290-CAE56C8C911A}" type="slidenum">
              <a:rPr lang="en-US" sz="1300">
                <a:latin typeface="Calibri" charset="0"/>
              </a:rPr>
              <a:pPr eaLnBrk="1" hangingPunct="1"/>
              <a:t>19</a:t>
            </a:fld>
            <a:endParaRPr lang="en-US" sz="1300">
              <a:latin typeface="Calibri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ABE008-912B-BF46-9B27-77FA7D4FD07E}" type="slidenum">
              <a:rPr lang="en-US" sz="1300">
                <a:latin typeface="Calibri" charset="0"/>
              </a:rPr>
              <a:pPr eaLnBrk="1" hangingPunct="1"/>
              <a:t>20</a:t>
            </a:fld>
            <a:endParaRPr lang="en-US" sz="1300">
              <a:latin typeface="Calibri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F42F1B-9D7F-084C-98CF-CFED1A4AF441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E8601D-4A47-5645-9B6B-3F360C258DC7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7944F4-F5C7-5E4C-83AD-FBAC8BD6727E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2D274C-6A4C-3642-A752-85F6FA955545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06A3C7-404B-AB4E-A027-2C72448AD7C0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A3F428-FFD0-9B48-B3EB-B3ADDF093787}" type="slidenum">
              <a:rPr lang="en-US" sz="1300">
                <a:latin typeface="Calibri" charset="0"/>
              </a:rPr>
              <a:pPr eaLnBrk="1" hangingPunct="1"/>
              <a:t>14</a:t>
            </a:fld>
            <a:endParaRPr lang="en-US" sz="1300">
              <a:latin typeface="Calibri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EA7C15-AE53-4748-B00A-0F58CCD81A12}" type="slidenum">
              <a:rPr lang="en-US" sz="1300">
                <a:latin typeface="Calibri" charset="0"/>
              </a:rPr>
              <a:pPr eaLnBrk="1" hangingPunct="1"/>
              <a:t>15</a:t>
            </a:fld>
            <a:endParaRPr lang="en-US" sz="1300">
              <a:latin typeface="Calibri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E02F50-1D6A-A245-BA9C-F7B17D6FE937}" type="slidenum">
              <a:rPr lang="en-US" sz="1300">
                <a:latin typeface="Calibri" charset="0"/>
              </a:rPr>
              <a:pPr eaLnBrk="1" hangingPunct="1"/>
              <a:t>16</a:t>
            </a:fld>
            <a:endParaRPr lang="en-US" sz="1300">
              <a:latin typeface="Calibri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buFontTx/>
              <a:buChar char="-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 find the papers above using their PMID, go to PubMed and enter the ID in the search box</a:t>
            </a:r>
          </a:p>
          <a:p>
            <a:pPr marL="171450" indent="-171450" eaLnBrk="1" hangingPunct="1">
              <a:buFontTx/>
              <a:buChar char="-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http://www.ncbi.nlm.nih.gov/pubmed</a:t>
            </a:r>
          </a:p>
          <a:p>
            <a:pPr marL="171450" indent="-171450" eaLnBrk="1" hangingPunct="1">
              <a:buFontTx/>
              <a:buChar char="-"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29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3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8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4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9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5448D1C-0CF1-9249-A82A-41AC5D78AA77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9E26A90A-F97E-D34C-AB2D-4DEC3E5A2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wiki/Resources/Agilent_Trace_Examples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wiki/Resources/ENCODE_RNAseq_standards_v1.0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" TargetMode="External"/><Relationship Id="rId4" Type="http://schemas.openxmlformats.org/officeDocument/2006/relationships/hyperlink" Target="http://www.biostar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wiki/SEQanswers" TargetMode="External"/><Relationship Id="rId4" Type="http://schemas.openxmlformats.org/officeDocument/2006/relationships/hyperlink" Target="http://seqanswers.com/wiki/Software" TargetMode="External"/><Relationship Id="rId5" Type="http://schemas.openxmlformats.org/officeDocument/2006/relationships/hyperlink" Target="http://seqanswers.com/wiki/Special:BrowseD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qanswers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jpeg"/><Relationship Id="rId9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Agilent example / interpretation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1676400"/>
          </a:xfrm>
        </p:spPr>
        <p:txBody>
          <a:bodyPr/>
          <a:lstStyle/>
          <a:p>
            <a:r>
              <a:rPr lang="en-US" altLang="ja-JP" sz="1600" dirty="0">
                <a:latin typeface="Calibri" charset="0"/>
                <a:ea typeface="ＭＳ Ｐゴシック" charset="0"/>
                <a:hlinkClick r:id="rId2"/>
              </a:rPr>
              <a:t>https://github.com/griffithlab/rnaseq_tutorial/wiki/Resources/</a:t>
            </a:r>
            <a:r>
              <a:rPr lang="en-US" altLang="ja-JP" sz="1600" dirty="0" smtClean="0">
                <a:latin typeface="Calibri" charset="0"/>
                <a:ea typeface="ＭＳ Ｐゴシック" charset="0"/>
                <a:hlinkClick r:id="rId2"/>
              </a:rPr>
              <a:t>Agilent_Trace_Examples.pdf</a:t>
            </a:r>
            <a:endParaRPr lang="en-US" altLang="ja-JP" sz="1600" dirty="0" smtClean="0">
              <a:latin typeface="Calibri" charset="0"/>
              <a:ea typeface="ＭＳ Ｐゴシック" charset="0"/>
            </a:endParaRPr>
          </a:p>
          <a:p>
            <a:r>
              <a:rPr lang="ja-JP" altLang="en-US" sz="2400" dirty="0" smtClean="0">
                <a:latin typeface="Calibri" charset="0"/>
                <a:ea typeface="ＭＳ Ｐゴシック" charset="0"/>
              </a:rPr>
              <a:t>‘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RIN</a:t>
            </a:r>
            <a:r>
              <a:rPr lang="ja-JP" altLang="en-US" sz="24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 = RNA integrity number</a:t>
            </a:r>
          </a:p>
          <a:p>
            <a:pPr lvl="1"/>
            <a:r>
              <a:rPr lang="en-US" sz="2000" dirty="0">
                <a:latin typeface="Calibri" charset="0"/>
                <a:ea typeface="ＭＳ Ｐゴシック" charset="0"/>
              </a:rPr>
              <a:t>0 (bad) to 10 (good)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0"/>
            <a:ext cx="388620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505200"/>
            <a:ext cx="3981450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1477963" y="5486400"/>
            <a:ext cx="1493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RIN = 6.0</a:t>
            </a:r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5973763" y="5486400"/>
            <a:ext cx="1408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RIN = 10</a:t>
            </a:r>
          </a:p>
        </p:txBody>
      </p:sp>
    </p:spTree>
    <p:extLst>
      <p:ext uri="{BB962C8B-B14F-4D97-AF65-F5344CB8AC3E}">
        <p14:creationId xmlns:p14="http://schemas.microsoft.com/office/powerpoint/2010/main" val="147681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Design considerations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Standards, Guidelines and Best Practices for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 ENCODE Consortium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Download from the Course Wiki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Meta data to supply, replicates, sequencing depth, control experiments, reporting standards, etc. 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sz="1500" dirty="0">
                <a:latin typeface="Calibri" charset="0"/>
                <a:ea typeface="ＭＳ Ｐゴシック" charset="0"/>
                <a:hlinkClick r:id="rId2"/>
              </a:rPr>
              <a:t>https://github.com/griffithlab/rnaseq_tutorial/wiki/Resources</a:t>
            </a:r>
            <a:r>
              <a:rPr lang="en-US" sz="1500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r>
              <a:rPr lang="en-US" sz="1500" dirty="0">
                <a:latin typeface="Calibri" charset="0"/>
                <a:ea typeface="ＭＳ Ｐゴシック" charset="0"/>
                <a:hlinkClick r:id="rId2"/>
              </a:rPr>
              <a:t>ENCODE_RNAseq_standards_v1.0.</a:t>
            </a:r>
            <a:r>
              <a:rPr lang="en-US" sz="1500" dirty="0" smtClean="0">
                <a:latin typeface="Calibri" charset="0"/>
                <a:ea typeface="ＭＳ Ｐゴシック" charset="0"/>
                <a:hlinkClick r:id="rId2"/>
              </a:rPr>
              <a:t>pdf</a:t>
            </a:r>
            <a:endParaRPr lang="en-US" sz="15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4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There are many RNA-seq library construction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Total RNA versus </a:t>
            </a:r>
            <a:r>
              <a:rPr lang="en-US" dirty="0" err="1" smtClean="0"/>
              <a:t>polyA</a:t>
            </a:r>
            <a:r>
              <a:rPr lang="en-US" dirty="0" smtClean="0"/>
              <a:t>+ RNA?</a:t>
            </a:r>
          </a:p>
          <a:p>
            <a:pPr>
              <a:defRPr/>
            </a:pPr>
            <a:r>
              <a:rPr lang="en-US" dirty="0" err="1" smtClean="0"/>
              <a:t>Ribo</a:t>
            </a:r>
            <a:r>
              <a:rPr lang="en-US" dirty="0" smtClean="0"/>
              <a:t>-reduction?</a:t>
            </a:r>
          </a:p>
          <a:p>
            <a:pPr>
              <a:defRPr/>
            </a:pPr>
            <a:r>
              <a:rPr lang="en-US" dirty="0" smtClean="0"/>
              <a:t>Size selection (before and/or after </a:t>
            </a:r>
            <a:r>
              <a:rPr lang="en-US" dirty="0" err="1" smtClean="0"/>
              <a:t>cDNA</a:t>
            </a:r>
            <a:r>
              <a:rPr lang="en-US" dirty="0" smtClean="0"/>
              <a:t> synthesis)</a:t>
            </a:r>
          </a:p>
          <a:p>
            <a:pPr lvl="1">
              <a:defRPr/>
            </a:pPr>
            <a:r>
              <a:rPr lang="en-US" dirty="0" smtClean="0"/>
              <a:t>Small RNAs (microRNAs) vs. large RNAs?</a:t>
            </a:r>
          </a:p>
          <a:p>
            <a:pPr lvl="1">
              <a:defRPr/>
            </a:pPr>
            <a:r>
              <a:rPr lang="en-US" dirty="0" smtClean="0"/>
              <a:t>A narrow fragment size distribution vs. a broad one?</a:t>
            </a:r>
          </a:p>
          <a:p>
            <a:pPr>
              <a:defRPr/>
            </a:pPr>
            <a:r>
              <a:rPr lang="en-US" dirty="0" smtClean="0"/>
              <a:t>Linear amplification?</a:t>
            </a:r>
            <a:endParaRPr lang="en-US" dirty="0"/>
          </a:p>
          <a:p>
            <a:pPr>
              <a:defRPr/>
            </a:pPr>
            <a:r>
              <a:rPr lang="en-US" dirty="0" smtClean="0"/>
              <a:t>Stranded vs. un-stranded libraries</a:t>
            </a:r>
          </a:p>
          <a:p>
            <a:pPr>
              <a:defRPr/>
            </a:pPr>
            <a:r>
              <a:rPr lang="en-US" dirty="0" smtClean="0"/>
              <a:t>Exome captured vs. un-captured</a:t>
            </a:r>
          </a:p>
          <a:p>
            <a:pPr>
              <a:defRPr/>
            </a:pPr>
            <a:r>
              <a:rPr lang="en-US" dirty="0" smtClean="0"/>
              <a:t>Library normalization?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These details can affect analysis strategy</a:t>
            </a:r>
          </a:p>
          <a:p>
            <a:pPr lvl="1">
              <a:defRPr/>
            </a:pPr>
            <a:r>
              <a:rPr lang="en-US" dirty="0" smtClean="0"/>
              <a:t>Especially comparisons between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Replicates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006475"/>
            <a:ext cx="4197350" cy="5119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Technical Replicate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Multiple instances of sequence generation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Flow Cells, Lanes, Indexes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Biological Replicate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Multiple isolations of cells showing the same phenotype, stage or other experimental condition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Some example concerns/challenges: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Environmental Factors, Growth Conditions, Time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Correlation Coefficient 0.92-0.98</a:t>
            </a:r>
          </a:p>
          <a:p>
            <a:pPr lvl="1">
              <a:lnSpc>
                <a:spcPct val="90000"/>
              </a:lnSpc>
            </a:pPr>
            <a:endParaRPr lang="en-US" sz="220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8675" name="Content Placeholder 4" descr="Picture 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21" b="-12621"/>
          <a:stretch>
            <a:fillRect/>
          </a:stretch>
        </p:blipFill>
        <p:spPr bwMode="auto">
          <a:xfrm>
            <a:off x="4648200" y="1006475"/>
            <a:ext cx="4214813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57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analysis goals of RNA-Seq  analysis (what can you ask of the data?)</a:t>
            </a:r>
          </a:p>
        </p:txBody>
      </p:sp>
      <p:sp>
        <p:nvSpPr>
          <p:cNvPr id="29698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 expression and differential expression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Alternative expression analysis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Transcript discovery and annotation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Allele specific expression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Relating to SNPs or mutations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Mutation discovery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Fusion detection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RNA editing</a:t>
            </a:r>
          </a:p>
        </p:txBody>
      </p:sp>
    </p:spTree>
    <p:extLst>
      <p:ext uri="{BB962C8B-B14F-4D97-AF65-F5344CB8AC3E}">
        <p14:creationId xmlns:p14="http://schemas.microsoft.com/office/powerpoint/2010/main" val="144231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General themes of RNA-seq workflows</a:t>
            </a:r>
          </a:p>
        </p:txBody>
      </p:sp>
      <p:sp>
        <p:nvSpPr>
          <p:cNvPr id="31746" name="Content Placeholder 6"/>
          <p:cNvSpPr>
            <a:spLocks noGrp="1"/>
          </p:cNvSpPr>
          <p:nvPr>
            <p:ph idx="1"/>
          </p:nvPr>
        </p:nvSpPr>
        <p:spPr>
          <a:xfrm>
            <a:off x="152400" y="1301750"/>
            <a:ext cx="8839200" cy="4648200"/>
          </a:xfrm>
        </p:spPr>
        <p:txBody>
          <a:bodyPr/>
          <a:lstStyle/>
          <a:p>
            <a:r>
              <a:rPr lang="en-US" sz="2500">
                <a:latin typeface="Calibri" charset="0"/>
                <a:ea typeface="ＭＳ Ｐゴシック" charset="0"/>
              </a:rPr>
              <a:t>Each type of RNA-seq analysis has distinct requirements and challenges but also a common theme: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Obtain raw data (convert format)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Align/assemble reads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Process alignment with a tool specific to the goal 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e.g. </a:t>
            </a:r>
            <a:r>
              <a:rPr lang="ja-JP" altLang="en-US" sz="2100">
                <a:latin typeface="Calibri" charset="0"/>
                <a:ea typeface="ＭＳ Ｐゴシック" charset="0"/>
              </a:rPr>
              <a:t>‘</a:t>
            </a:r>
            <a:r>
              <a:rPr lang="en-US" altLang="ja-JP" sz="2100">
                <a:latin typeface="Calibri" charset="0"/>
                <a:ea typeface="ＭＳ Ｐゴシック" charset="0"/>
              </a:rPr>
              <a:t>cufflinks</a:t>
            </a:r>
            <a:r>
              <a:rPr lang="ja-JP" altLang="en-US" sz="2100">
                <a:latin typeface="Calibri" charset="0"/>
                <a:ea typeface="ＭＳ Ｐゴシック" charset="0"/>
              </a:rPr>
              <a:t>’</a:t>
            </a:r>
            <a:r>
              <a:rPr lang="en-US" altLang="ja-JP" sz="2100">
                <a:latin typeface="Calibri" charset="0"/>
                <a:ea typeface="ＭＳ Ｐゴシック" charset="0"/>
              </a:rPr>
              <a:t> for expression analysis, </a:t>
            </a:r>
            <a:r>
              <a:rPr lang="ja-JP" altLang="en-US" sz="2100">
                <a:latin typeface="Calibri" charset="0"/>
                <a:ea typeface="ＭＳ Ｐゴシック" charset="0"/>
              </a:rPr>
              <a:t>‘</a:t>
            </a:r>
            <a:r>
              <a:rPr lang="en-US" altLang="ja-JP" sz="2100">
                <a:latin typeface="Calibri" charset="0"/>
                <a:ea typeface="ＭＳ Ｐゴシック" charset="0"/>
              </a:rPr>
              <a:t>defuse</a:t>
            </a:r>
            <a:r>
              <a:rPr lang="ja-JP" altLang="en-US" sz="2100">
                <a:latin typeface="Calibri" charset="0"/>
                <a:ea typeface="ＭＳ Ｐゴシック" charset="0"/>
              </a:rPr>
              <a:t>’</a:t>
            </a:r>
            <a:r>
              <a:rPr lang="en-US" altLang="ja-JP" sz="2100">
                <a:latin typeface="Calibri" charset="0"/>
                <a:ea typeface="ＭＳ Ｐゴシック" charset="0"/>
              </a:rPr>
              <a:t> for fusion detection, etc.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Post process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Import into downstream software (R, Matlab, Cytoscape, Ingenuity, etc.)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Summarize and visualize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Create gene lists, prioritize candidates for validation, etc.</a:t>
            </a:r>
          </a:p>
        </p:txBody>
      </p:sp>
    </p:spTree>
    <p:extLst>
      <p:ext uri="{BB962C8B-B14F-4D97-AF65-F5344CB8AC3E}">
        <p14:creationId xmlns:p14="http://schemas.microsoft.com/office/powerpoint/2010/main" val="20602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Tool recommendations</a:t>
            </a:r>
          </a:p>
        </p:txBody>
      </p:sp>
      <p:sp>
        <p:nvSpPr>
          <p:cNvPr id="33794" name="Content Placeholder 6"/>
          <p:cNvSpPr>
            <a:spLocks noGrp="1"/>
          </p:cNvSpPr>
          <p:nvPr>
            <p:ph idx="1"/>
          </p:nvPr>
        </p:nvSpPr>
        <p:spPr>
          <a:xfrm>
            <a:off x="152400" y="1114425"/>
            <a:ext cx="8839200" cy="4906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Alignment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</a:rPr>
              <a:t>BWA (PMID: 20080505)</a:t>
            </a:r>
          </a:p>
          <a:p>
            <a:pPr lvl="2">
              <a:lnSpc>
                <a:spcPct val="80000"/>
              </a:lnSpc>
            </a:pPr>
            <a:r>
              <a:rPr lang="en-US" sz="1300">
                <a:latin typeface="Calibri" charset="0"/>
                <a:ea typeface="ＭＳ Ｐゴシック" charset="0"/>
              </a:rPr>
              <a:t>Align to genome + junction database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</a:rPr>
              <a:t>Tophat (PMID: 19289445), STAR (PMID: </a:t>
            </a:r>
            <a:r>
              <a:rPr lang="en-US" sz="1600">
                <a:latin typeface="Calibri" charset="0"/>
                <a:ea typeface="ＭＳ Ｐゴシック" charset="0"/>
              </a:rPr>
              <a:t>23104886</a:t>
            </a:r>
            <a:r>
              <a:rPr lang="en-US" sz="1500">
                <a:latin typeface="Calibri" charset="0"/>
                <a:ea typeface="ＭＳ Ｐゴシック" charset="0"/>
              </a:rPr>
              <a:t>), MapSplice (PMID: </a:t>
            </a:r>
            <a:r>
              <a:rPr lang="en-US" sz="1600">
                <a:latin typeface="Calibri" charset="0"/>
                <a:ea typeface="ＭＳ Ｐゴシック" charset="0"/>
              </a:rPr>
              <a:t>20802226</a:t>
            </a:r>
            <a:r>
              <a:rPr lang="en-US" sz="1500">
                <a:latin typeface="Calibri" charset="0"/>
                <a:ea typeface="ＭＳ Ｐゴシック" charset="0"/>
              </a:rPr>
              <a:t>), hmmSplicer (PMID: 21079731)</a:t>
            </a:r>
          </a:p>
          <a:p>
            <a:pPr lvl="2">
              <a:lnSpc>
                <a:spcPct val="80000"/>
              </a:lnSpc>
            </a:pPr>
            <a:r>
              <a:rPr lang="en-US" sz="1300">
                <a:latin typeface="Calibri" charset="0"/>
                <a:ea typeface="ＭＳ Ｐゴシック" charset="0"/>
              </a:rPr>
              <a:t>Spliced alignment to genome</a:t>
            </a:r>
            <a:endParaRPr lang="en-US" sz="17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18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Expression, differential expression alternative expression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</a:rPr>
              <a:t>Cufflinks/Cuffdiff (PMID: 20436464), ALEXA-seq (PMID: 20835245), RUM (PMID:  21775302)</a:t>
            </a:r>
          </a:p>
          <a:p>
            <a:pPr>
              <a:lnSpc>
                <a:spcPct val="80000"/>
              </a:lnSpc>
            </a:pPr>
            <a:endParaRPr lang="en-US" sz="18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Fusion detection</a:t>
            </a:r>
          </a:p>
          <a:p>
            <a:pPr lvl="1">
              <a:lnSpc>
                <a:spcPct val="80000"/>
              </a:lnSpc>
            </a:pPr>
            <a:r>
              <a:rPr lang="es-ES_tradnl" sz="1500">
                <a:latin typeface="Calibri" charset="0"/>
                <a:ea typeface="ＭＳ Ｐゴシック" charset="0"/>
              </a:rPr>
              <a:t>Tophat-fusion (PMID: 21835007), ChimeraScan (PMID:  21840877), Defuse (PMID: 21625565), Comrad (PMID: 21478487)</a:t>
            </a:r>
          </a:p>
          <a:p>
            <a:pPr>
              <a:lnSpc>
                <a:spcPct val="80000"/>
              </a:lnSpc>
            </a:pPr>
            <a:endParaRPr lang="en-US" sz="18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Transcript assembly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</a:rPr>
              <a:t>Trinity (PMID:  21572440), Oases (PMID:  22368243), Trans-ABySS  (PMID: 20935650)</a:t>
            </a:r>
          </a:p>
          <a:p>
            <a:pPr>
              <a:lnSpc>
                <a:spcPct val="80000"/>
              </a:lnSpc>
            </a:pPr>
            <a:endParaRPr lang="en-US" sz="18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Visit the </a:t>
            </a:r>
            <a:r>
              <a:rPr lang="ja-JP" altLang="en-US" sz="1800">
                <a:latin typeface="Calibri" charset="0"/>
                <a:ea typeface="ＭＳ Ｐゴシック" charset="0"/>
              </a:rPr>
              <a:t>‘</a:t>
            </a:r>
            <a:r>
              <a:rPr lang="en-US" altLang="ja-JP" sz="1800">
                <a:latin typeface="Calibri" charset="0"/>
                <a:ea typeface="ＭＳ Ｐゴシック" charset="0"/>
              </a:rPr>
              <a:t>SeqAnswers</a:t>
            </a:r>
            <a:r>
              <a:rPr lang="ja-JP" altLang="en-US" sz="1800">
                <a:latin typeface="Calibri" charset="0"/>
                <a:ea typeface="ＭＳ Ｐゴシック" charset="0"/>
              </a:rPr>
              <a:t>’</a:t>
            </a:r>
            <a:r>
              <a:rPr lang="en-US" altLang="ja-JP" sz="1800">
                <a:latin typeface="Calibri" charset="0"/>
                <a:ea typeface="ＭＳ Ｐゴシック" charset="0"/>
              </a:rPr>
              <a:t> or ‘BioStar’ forums for more recommendations and discussion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  <a:hlinkClick r:id="rId3"/>
              </a:rPr>
              <a:t>http://seqanswers.com/</a:t>
            </a:r>
            <a:r>
              <a:rPr lang="en-US" sz="150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  <a:hlinkClick r:id="rId4"/>
              </a:rPr>
              <a:t>http://www.biostars.org/</a:t>
            </a:r>
            <a:endParaRPr lang="en-US" sz="15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42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SeqAnswers exercise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Go to: 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http://seqanswers.com/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Click the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Wiki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 link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http://seqanswers.com/wiki/SEQanswers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Visit the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Software Hub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4"/>
              </a:rPr>
              <a:t>http://seqanswers.com/wiki/Software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Browse the software that has been added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5"/>
              </a:rPr>
              <a:t>http://seqanswers.com/wiki/Special:BrowseData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Use the tag cloud to identify tools related to your area of interest. e.g. RNA-seq alignment</a:t>
            </a:r>
          </a:p>
          <a:p>
            <a:pPr>
              <a:buFont typeface="Arial" charset="0"/>
              <a:buNone/>
            </a:pPr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1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Should I remove duplicates for RNA-seq?</a:t>
            </a:r>
          </a:p>
        </p:txBody>
      </p:sp>
      <p:sp>
        <p:nvSpPr>
          <p:cNvPr id="36866" name="Content Placeholder 6"/>
          <p:cNvSpPr>
            <a:spLocks noGrp="1"/>
          </p:cNvSpPr>
          <p:nvPr>
            <p:ph idx="1"/>
          </p:nvPr>
        </p:nvSpPr>
        <p:spPr>
          <a:xfrm>
            <a:off x="152400" y="1905000"/>
            <a:ext cx="8839200" cy="3962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Maybe… more complicated question than for DNA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Concern.  </a:t>
            </a:r>
          </a:p>
          <a:p>
            <a:pPr lvl="1">
              <a:lnSpc>
                <a:spcPct val="8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Duplicates may correspond to biased PCR amplification of particular fragments</a:t>
            </a:r>
          </a:p>
          <a:p>
            <a:pPr lvl="1">
              <a:lnSpc>
                <a:spcPct val="8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For highly expressed, short genes, duplicates are expected even if there is no amplification bias</a:t>
            </a:r>
          </a:p>
          <a:p>
            <a:pPr lvl="1">
              <a:lnSpc>
                <a:spcPct val="8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Removing them may reduce the dynamic range of expression estimates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Assess library complexity and decide…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If you do remove them, assess duplicates at the level of paired-end reads (fragments) not single end reads</a:t>
            </a:r>
          </a:p>
        </p:txBody>
      </p:sp>
    </p:spTree>
    <p:extLst>
      <p:ext uri="{BB962C8B-B14F-4D97-AF65-F5344CB8AC3E}">
        <p14:creationId xmlns:p14="http://schemas.microsoft.com/office/powerpoint/2010/main" val="357138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How much library depth is needed for RNA-seq?</a:t>
            </a:r>
          </a:p>
        </p:txBody>
      </p:sp>
      <p:sp>
        <p:nvSpPr>
          <p:cNvPr id="38914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Depends on a number of factors: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Question being asked of the data.  Gene expression? Alternative expression?  Mutation calling?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Tissue type, RNA preparation, quality of input RNA, library construction method, etc. 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Sequencing type: read length, paired vs. unpaired,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Computational approach and resources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Identify publications with similar goals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Pilot experiment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Good news:  1-2 lanes of recent Illumina HiSeq data should be enough for most purposes</a:t>
            </a:r>
          </a:p>
        </p:txBody>
      </p:sp>
    </p:spTree>
    <p:extLst>
      <p:ext uri="{BB962C8B-B14F-4D97-AF65-F5344CB8AC3E}">
        <p14:creationId xmlns:p14="http://schemas.microsoft.com/office/powerpoint/2010/main" val="267664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>
                <a:solidFill>
                  <a:schemeClr val="bg1"/>
                </a:solidFill>
                <a:latin typeface="Calibri" charset="0"/>
                <a:cs typeface="Segoe UI" charset="0"/>
              </a:rPr>
              <a:t>Module 1</a:t>
            </a:r>
            <a:br>
              <a:rPr lang="en-US" sz="200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(lecture)</a:t>
            </a:r>
            <a:endParaRPr lang="en-US" sz="1800" b="1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What mapping strategy should I use for RNA-seq?</a:t>
            </a:r>
          </a:p>
        </p:txBody>
      </p:sp>
      <p:sp>
        <p:nvSpPr>
          <p:cNvPr id="40962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Depends on read length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&lt; 50 bp reads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Use aligner like BWA and a genome + junction database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Junction database needs to be tailored to read length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Or you can use a standard junction database for all read lengths and an aligner that allows substring alignments for the junctions only (e.g. BLAST … slow).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Assembly strategy may also work (e.g. Trans-ABySS)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&gt; 50 bp reads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Spliced aligner such as Bowtie/TopHat</a:t>
            </a:r>
          </a:p>
        </p:txBody>
      </p:sp>
    </p:spTree>
    <p:extLst>
      <p:ext uri="{BB962C8B-B14F-4D97-AF65-F5344CB8AC3E}">
        <p14:creationId xmlns:p14="http://schemas.microsoft.com/office/powerpoint/2010/main" val="387506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r>
              <a:rPr lang="en-US" sz="3200">
                <a:latin typeface="Calibri" charset="0"/>
                <a:ea typeface="ＭＳ Ｐゴシック" charset="0"/>
              </a:rPr>
              <a:t>Visualization of spliced alignment of RNA-seq data</a:t>
            </a:r>
          </a:p>
        </p:txBody>
      </p:sp>
      <p:pic>
        <p:nvPicPr>
          <p:cNvPr id="43010" name="Content Placeholder 3" descr="TNRC6B IG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6" r="10402" b="3903"/>
          <a:stretch>
            <a:fillRect/>
          </a:stretch>
        </p:blipFill>
        <p:spPr>
          <a:xfrm>
            <a:off x="558800" y="952500"/>
            <a:ext cx="7907338" cy="5359400"/>
          </a:xfrm>
        </p:spPr>
      </p:pic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758825" y="3592513"/>
            <a:ext cx="1354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Tumor WGS</a:t>
            </a:r>
          </a:p>
        </p:txBody>
      </p:sp>
      <p:sp>
        <p:nvSpPr>
          <p:cNvPr id="43012" name="TextBox 5"/>
          <p:cNvSpPr txBox="1">
            <a:spLocks noChangeArrowheads="1"/>
          </p:cNvSpPr>
          <p:nvPr/>
        </p:nvSpPr>
        <p:spPr bwMode="auto">
          <a:xfrm>
            <a:off x="758825" y="2092325"/>
            <a:ext cx="1460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Normal WGS</a:t>
            </a:r>
          </a:p>
        </p:txBody>
      </p:sp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758825" y="5116513"/>
            <a:ext cx="1741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Tumor RNA-seq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4632325" y="2968625"/>
            <a:ext cx="165100" cy="1651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5021263" y="4852988"/>
            <a:ext cx="104775" cy="104775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5021263" y="5421313"/>
            <a:ext cx="104775" cy="104775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5021263" y="5043488"/>
            <a:ext cx="104775" cy="104775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8" name="TextBox 2"/>
          <p:cNvSpPr txBox="1">
            <a:spLocks noChangeArrowheads="1"/>
          </p:cNvSpPr>
          <p:nvPr/>
        </p:nvSpPr>
        <p:spPr bwMode="auto">
          <a:xfrm>
            <a:off x="4741863" y="2901950"/>
            <a:ext cx="2033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Acceptor site mutation</a:t>
            </a:r>
          </a:p>
        </p:txBody>
      </p:sp>
      <p:sp>
        <p:nvSpPr>
          <p:cNvPr id="43019" name="TextBox 12"/>
          <p:cNvSpPr txBox="1">
            <a:spLocks noChangeArrowheads="1"/>
          </p:cNvSpPr>
          <p:nvPr/>
        </p:nvSpPr>
        <p:spPr bwMode="auto">
          <a:xfrm rot="-5400000">
            <a:off x="7889875" y="3568701"/>
            <a:ext cx="172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IGV screenshot</a:t>
            </a:r>
          </a:p>
        </p:txBody>
      </p:sp>
    </p:spTree>
    <p:extLst>
      <p:ext uri="{BB962C8B-B14F-4D97-AF65-F5344CB8AC3E}">
        <p14:creationId xmlns:p14="http://schemas.microsoft.com/office/powerpoint/2010/main" val="199281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152400" y="125413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Common questions: how reliable are expression predictions from RNA-seq?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Are novel exon-exon junctions real?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What proportion validate by RT-PCR and Sanger sequencing?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Are differential/alternative expression changes observed between tissues accurate?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How well do DE values correlate with qPCR?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384 validations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qPCR, RT-PCR, Sanger sequencing</a:t>
            </a: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See ALEXA-Seq publication for details: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Also includes comparison to microarrays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Griffith et al.  </a:t>
            </a:r>
            <a:r>
              <a:rPr lang="en-US" i="1">
                <a:latin typeface="Calibri" charset="0"/>
                <a:ea typeface="ＭＳ Ｐゴシック" charset="0"/>
              </a:rPr>
              <a:t>Alternative expression analysis by RNA sequencing</a:t>
            </a:r>
            <a:r>
              <a:rPr lang="en-US">
                <a:latin typeface="Calibri" charset="0"/>
                <a:ea typeface="ＭＳ Ｐゴシック" charset="0"/>
              </a:rPr>
              <a:t>. Nature Methods. 2010 Oct;7(10):843-847.</a:t>
            </a:r>
          </a:p>
        </p:txBody>
      </p:sp>
    </p:spTree>
    <p:extLst>
      <p:ext uri="{BB962C8B-B14F-4D97-AF65-F5344CB8AC3E}">
        <p14:creationId xmlns:p14="http://schemas.microsoft.com/office/powerpoint/2010/main" val="291551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25413" y="44450"/>
            <a:ext cx="8839200" cy="8636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Validation (qualitative)</a:t>
            </a:r>
          </a:p>
        </p:txBody>
      </p:sp>
      <p:pic>
        <p:nvPicPr>
          <p:cNvPr id="45058" name="Picture 5" descr="QualitativeAssayResult-Pane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64"/>
          <a:stretch>
            <a:fillRect/>
          </a:stretch>
        </p:blipFill>
        <p:spPr bwMode="auto">
          <a:xfrm>
            <a:off x="1044575" y="1125538"/>
            <a:ext cx="6811963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 Box 6"/>
          <p:cNvSpPr txBox="1">
            <a:spLocks noChangeArrowheads="1"/>
          </p:cNvSpPr>
          <p:nvPr/>
        </p:nvSpPr>
        <p:spPr bwMode="auto">
          <a:xfrm>
            <a:off x="800100" y="5805488"/>
            <a:ext cx="7023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  <a:cs typeface="Calibri" charset="0"/>
              </a:rPr>
              <a:t>33 of 192 assays shown.  Overall validation rate = 85%</a:t>
            </a:r>
          </a:p>
        </p:txBody>
      </p:sp>
    </p:spTree>
    <p:extLst>
      <p:ext uri="{BB962C8B-B14F-4D97-AF65-F5344CB8AC3E}">
        <p14:creationId xmlns:p14="http://schemas.microsoft.com/office/powerpoint/2010/main" val="364934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8636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Validation (quantitative)</a:t>
            </a:r>
          </a:p>
        </p:txBody>
      </p:sp>
      <p:sp>
        <p:nvSpPr>
          <p:cNvPr id="46082" name="Text Box 5"/>
          <p:cNvSpPr txBox="1">
            <a:spLocks noChangeArrowheads="1"/>
          </p:cNvSpPr>
          <p:nvPr/>
        </p:nvSpPr>
        <p:spPr bwMode="auto">
          <a:xfrm>
            <a:off x="5940425" y="1943100"/>
            <a:ext cx="233997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qPCR of 192 exons identified as alternatively expressed by ALEXA-Seq</a:t>
            </a:r>
          </a:p>
        </p:txBody>
      </p:sp>
      <p:pic>
        <p:nvPicPr>
          <p:cNvPr id="46083" name="Picture 6" descr="QuantitativeAssay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96975"/>
            <a:ext cx="49752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Box 7"/>
          <p:cNvSpPr txBox="1">
            <a:spLocks noChangeArrowheads="1"/>
          </p:cNvSpPr>
          <p:nvPr/>
        </p:nvSpPr>
        <p:spPr bwMode="auto">
          <a:xfrm>
            <a:off x="5651500" y="4340225"/>
            <a:ext cx="327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  <a:cs typeface="Calibri" charset="0"/>
              </a:rPr>
              <a:t>Validation rate = 88%</a:t>
            </a:r>
          </a:p>
        </p:txBody>
      </p:sp>
    </p:spTree>
    <p:extLst>
      <p:ext uri="{BB962C8B-B14F-4D97-AF65-F5344CB8AC3E}">
        <p14:creationId xmlns:p14="http://schemas.microsoft.com/office/powerpoint/2010/main" val="2798410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BioStar exercise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05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Go to the BioStar website: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If you do not already have an OpenID (e.g. Google, Yahoo, etc.)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Login -&gt;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get one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Login and set up your user profile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Tasks: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Find a question that seems useful and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vote it up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Answer a question [optional]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Search for a topic area of interest and ask a question that has not already been asked [optional]</a:t>
            </a:r>
          </a:p>
        </p:txBody>
      </p:sp>
    </p:spTree>
    <p:extLst>
      <p:ext uri="{BB962C8B-B14F-4D97-AF65-F5344CB8AC3E}">
        <p14:creationId xmlns:p14="http://schemas.microsoft.com/office/powerpoint/2010/main" val="213509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>
                <a:latin typeface="Calibri" charset="0"/>
                <a:ea typeface="ＭＳ Ｐゴシック" charset="0"/>
              </a:rPr>
              <a:t>(Module 1)</a:t>
            </a:r>
          </a:p>
        </p:txBody>
      </p:sp>
    </p:spTree>
    <p:extLst>
      <p:ext uri="{BB962C8B-B14F-4D97-AF65-F5344CB8AC3E}">
        <p14:creationId xmlns:p14="http://schemas.microsoft.com/office/powerpoint/2010/main" val="396813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154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49155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9184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49156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49182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49157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49180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49158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9178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49159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49176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49160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174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172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629417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7950" y="3429000"/>
            <a:ext cx="5184775" cy="20875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179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50180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0210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50181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50208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50182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50206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50183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0204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50184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50202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50185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200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197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50198" name="TextBox 3"/>
          <p:cNvSpPr txBox="1">
            <a:spLocks noChangeArrowheads="1"/>
          </p:cNvSpPr>
          <p:nvPr/>
        </p:nvSpPr>
        <p:spPr bwMode="auto">
          <a:xfrm>
            <a:off x="2162175" y="5538788"/>
            <a:ext cx="1074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Module 1</a:t>
            </a:r>
          </a:p>
        </p:txBody>
      </p:sp>
    </p:spTree>
    <p:extLst>
      <p:ext uri="{BB962C8B-B14F-4D97-AF65-F5344CB8AC3E}">
        <p14:creationId xmlns:p14="http://schemas.microsoft.com/office/powerpoint/2010/main" val="138026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latin typeface="Calibri" charset="0"/>
                <a:ea typeface="ＭＳ Ｐゴシック" charset="0"/>
              </a:rPr>
              <a:t>Break</a:t>
            </a:r>
            <a:endParaRPr lang="en-US" sz="44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Module 0: Introduction to cloud </a:t>
            </a:r>
            <a:r>
              <a:rPr lang="en-US" dirty="0" smtClean="0"/>
              <a:t>computing</a:t>
            </a:r>
            <a:endParaRPr lang="en-US" dirty="0" smtClean="0"/>
          </a:p>
          <a:p>
            <a:pPr>
              <a:defRPr/>
            </a:pPr>
            <a:r>
              <a:rPr lang="en-US" b="1" dirty="0" smtClean="0"/>
              <a:t>Module </a:t>
            </a:r>
            <a:r>
              <a:rPr lang="en-US" b="1" dirty="0"/>
              <a:t>1: Introduction to RNA sequencing</a:t>
            </a:r>
          </a:p>
          <a:p>
            <a:pPr>
              <a:defRPr/>
            </a:pPr>
            <a:r>
              <a:rPr lang="en-US" dirty="0"/>
              <a:t>Module 2: RNA-</a:t>
            </a:r>
            <a:r>
              <a:rPr lang="en-US" dirty="0" err="1"/>
              <a:t>seq</a:t>
            </a:r>
            <a:r>
              <a:rPr lang="en-US" dirty="0"/>
              <a:t> alignment and visualization</a:t>
            </a:r>
          </a:p>
          <a:p>
            <a:pPr>
              <a:defRPr/>
            </a:pPr>
            <a:r>
              <a:rPr lang="en-US" dirty="0"/>
              <a:t>Module 3: Expression and Differential Expression</a:t>
            </a:r>
          </a:p>
          <a:p>
            <a:pPr>
              <a:defRPr/>
            </a:pPr>
            <a:r>
              <a:rPr lang="en-US" dirty="0"/>
              <a:t>Module 4: Isoform discovery and alternative expression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module 1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theory and practice of RNA sequencing (RNA-seq) analysis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Rationale for sequencing RNA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Challenges specific to RNA-seq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General goals and themes of RNA-seq analysis work flows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Common technical questions related to RNA-seq analysis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Getting help outside of this course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Introduction to the RNA-seq hands on tutorial</a:t>
            </a:r>
          </a:p>
        </p:txBody>
      </p:sp>
    </p:spTree>
    <p:extLst>
      <p:ext uri="{BB962C8B-B14F-4D97-AF65-F5344CB8AC3E}">
        <p14:creationId xmlns:p14="http://schemas.microsoft.com/office/powerpoint/2010/main" val="73880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9875"/>
            <a:ext cx="3051175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Gene expression</a:t>
            </a:r>
          </a:p>
        </p:txBody>
      </p:sp>
      <p:pic>
        <p:nvPicPr>
          <p:cNvPr id="15362" name="Picture 5" descr="Fig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04813"/>
            <a:ext cx="4464050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17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RNA sequencing</a:t>
            </a:r>
          </a:p>
        </p:txBody>
      </p:sp>
      <p:sp>
        <p:nvSpPr>
          <p:cNvPr id="17410" name="Text Box 5"/>
          <p:cNvSpPr txBox="1">
            <a:spLocks noChangeArrowheads="1"/>
          </p:cNvSpPr>
          <p:nvPr/>
        </p:nvSpPr>
        <p:spPr bwMode="auto">
          <a:xfrm>
            <a:off x="179388" y="2997200"/>
            <a:ext cx="1409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Calibri" charset="0"/>
                <a:cs typeface="Calibri" charset="0"/>
              </a:rPr>
              <a:t>Condition 1</a:t>
            </a:r>
          </a:p>
          <a:p>
            <a:pPr algn="ctr" eaLnBrk="1" hangingPunct="1"/>
            <a:r>
              <a:rPr lang="en-US" sz="1600">
                <a:latin typeface="Calibri" charset="0"/>
                <a:cs typeface="Calibri" charset="0"/>
              </a:rPr>
              <a:t>(normal colon)</a:t>
            </a:r>
          </a:p>
        </p:txBody>
      </p:sp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1589088" y="2997200"/>
            <a:ext cx="1333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Calibri" charset="0"/>
                <a:cs typeface="Calibri" charset="0"/>
              </a:rPr>
              <a:t>Condition 2</a:t>
            </a:r>
          </a:p>
          <a:p>
            <a:pPr algn="ctr" eaLnBrk="1" hangingPunct="1"/>
            <a:r>
              <a:rPr lang="en-US" sz="1600">
                <a:latin typeface="Calibri" charset="0"/>
                <a:cs typeface="Calibri" charset="0"/>
              </a:rPr>
              <a:t>(colon tumor)</a:t>
            </a: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3600450" y="1400175"/>
            <a:ext cx="208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Isolate RNAs</a:t>
            </a:r>
          </a:p>
        </p:txBody>
      </p:sp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6162675" y="3213100"/>
            <a:ext cx="2806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Sequence ends</a:t>
            </a:r>
          </a:p>
        </p:txBody>
      </p:sp>
      <p:pic>
        <p:nvPicPr>
          <p:cNvPr id="1741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56" t="53543" r="4185" b="30112"/>
          <a:stretch>
            <a:fillRect/>
          </a:stretch>
        </p:blipFill>
        <p:spPr bwMode="auto">
          <a:xfrm>
            <a:off x="7153275" y="4391025"/>
            <a:ext cx="1709738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5"/>
          <a:stretch>
            <a:fillRect/>
          </a:stretch>
        </p:blipFill>
        <p:spPr bwMode="auto">
          <a:xfrm>
            <a:off x="6497638" y="3506788"/>
            <a:ext cx="18192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6084888" y="5491163"/>
            <a:ext cx="2986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latin typeface="Calibri" charset="0"/>
                <a:cs typeface="Calibri" charset="0"/>
              </a:rPr>
              <a:t>100s of millions of paired reads</a:t>
            </a:r>
          </a:p>
          <a:p>
            <a:pPr eaLnBrk="1" hangingPunct="1"/>
            <a:r>
              <a:rPr lang="en-US" sz="1600" b="1">
                <a:latin typeface="Calibri" charset="0"/>
                <a:cs typeface="Calibri" charset="0"/>
              </a:rPr>
              <a:t>10s of billions bases of sequence</a:t>
            </a:r>
          </a:p>
        </p:txBody>
      </p:sp>
      <p:sp>
        <p:nvSpPr>
          <p:cNvPr id="17417" name="Text Box 12"/>
          <p:cNvSpPr txBox="1">
            <a:spLocks noChangeArrowheads="1"/>
          </p:cNvSpPr>
          <p:nvPr/>
        </p:nvSpPr>
        <p:spPr bwMode="auto">
          <a:xfrm>
            <a:off x="6107113" y="1392238"/>
            <a:ext cx="2622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Generate cDNA, fragment, size select, add linkers</a:t>
            </a:r>
          </a:p>
        </p:txBody>
      </p:sp>
      <p:pic>
        <p:nvPicPr>
          <p:cNvPr id="17418" name="Picture 13" descr="Typical Exons and Transcrip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88" y="1820863"/>
            <a:ext cx="23495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Text Box 14"/>
          <p:cNvSpPr txBox="1">
            <a:spLocks noChangeArrowheads="1"/>
          </p:cNvSpPr>
          <p:nvPr/>
        </p:nvSpPr>
        <p:spPr bwMode="auto">
          <a:xfrm>
            <a:off x="241300" y="1577975"/>
            <a:ext cx="2727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Samples of interest</a:t>
            </a:r>
          </a:p>
        </p:txBody>
      </p:sp>
      <p:sp>
        <p:nvSpPr>
          <p:cNvPr id="17420" name="Line 15"/>
          <p:cNvSpPr>
            <a:spLocks noChangeShapeType="1"/>
          </p:cNvSpPr>
          <p:nvPr/>
        </p:nvSpPr>
        <p:spPr bwMode="auto">
          <a:xfrm>
            <a:off x="6034088" y="2244725"/>
            <a:ext cx="7397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6"/>
          <p:cNvSpPr>
            <a:spLocks noChangeShapeType="1"/>
          </p:cNvSpPr>
          <p:nvPr/>
        </p:nvSpPr>
        <p:spPr bwMode="auto">
          <a:xfrm flipH="1">
            <a:off x="7370763" y="28543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7"/>
          <p:cNvSpPr>
            <a:spLocks noChangeShapeType="1"/>
          </p:cNvSpPr>
          <p:nvPr/>
        </p:nvSpPr>
        <p:spPr bwMode="auto">
          <a:xfrm flipH="1">
            <a:off x="6002338" y="5187950"/>
            <a:ext cx="949325" cy="39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8"/>
          <p:cNvSpPr>
            <a:spLocks noChangeShapeType="1"/>
          </p:cNvSpPr>
          <p:nvPr/>
        </p:nvSpPr>
        <p:spPr bwMode="auto">
          <a:xfrm>
            <a:off x="3097213" y="2460625"/>
            <a:ext cx="4699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24" name="Picture 19" descr="RNA Fragmen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2058988"/>
            <a:ext cx="98742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20" descr="Sequence Pair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4635500"/>
            <a:ext cx="1841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6" name="Line 23"/>
          <p:cNvSpPr>
            <a:spLocks noChangeShapeType="1"/>
          </p:cNvSpPr>
          <p:nvPr/>
        </p:nvSpPr>
        <p:spPr bwMode="auto">
          <a:xfrm flipH="1" flipV="1">
            <a:off x="2909888" y="4862513"/>
            <a:ext cx="914400" cy="211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Text Box 24"/>
          <p:cNvSpPr txBox="1">
            <a:spLocks noChangeArrowheads="1"/>
          </p:cNvSpPr>
          <p:nvPr/>
        </p:nvSpPr>
        <p:spPr bwMode="auto">
          <a:xfrm>
            <a:off x="1193800" y="4249738"/>
            <a:ext cx="18129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Map to genome, transcriptome, and predicted exon junctions</a:t>
            </a:r>
          </a:p>
        </p:txBody>
      </p:sp>
      <p:pic>
        <p:nvPicPr>
          <p:cNvPr id="17428" name="Picture 1" descr="ColonTumorHist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9138"/>
            <a:ext cx="1368425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2" descr="kw1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06"/>
          <a:stretch>
            <a:fillRect/>
          </a:stretch>
        </p:blipFill>
        <p:spPr bwMode="auto">
          <a:xfrm>
            <a:off x="179388" y="1989138"/>
            <a:ext cx="13700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0" name="Line 18"/>
          <p:cNvSpPr>
            <a:spLocks noChangeShapeType="1"/>
          </p:cNvSpPr>
          <p:nvPr/>
        </p:nvSpPr>
        <p:spPr bwMode="auto">
          <a:xfrm rot="5400000">
            <a:off x="1815307" y="5607844"/>
            <a:ext cx="4699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Text Box 8"/>
          <p:cNvSpPr txBox="1">
            <a:spLocks noChangeArrowheads="1"/>
          </p:cNvSpPr>
          <p:nvPr/>
        </p:nvSpPr>
        <p:spPr bwMode="auto">
          <a:xfrm>
            <a:off x="685800" y="5876925"/>
            <a:ext cx="2806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Downstream analysis</a:t>
            </a:r>
          </a:p>
        </p:txBody>
      </p:sp>
    </p:spTree>
    <p:extLst>
      <p:ext uri="{BB962C8B-B14F-4D97-AF65-F5344CB8AC3E}">
        <p14:creationId xmlns:p14="http://schemas.microsoft.com/office/powerpoint/2010/main" val="299567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Why sequence RNA (versus DNA)?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069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Functional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Genome may be constant but an experimental condition has a pronounced effect on gene expression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e.g. Drug treated vs. untreated cell line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e.g. Wild type versus knock out mice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Predicting transcript sequence from genome sequence is </a:t>
            </a:r>
            <a:r>
              <a:rPr lang="en-US" dirty="0" smtClean="0">
                <a:latin typeface="Calibri" charset="0"/>
                <a:ea typeface="ＭＳ Ｐゴシック" charset="0"/>
              </a:rPr>
              <a:t>difficult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Gene annotation is revolutionized by RNA-seq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Some </a:t>
            </a:r>
            <a:r>
              <a:rPr lang="en-US" dirty="0">
                <a:latin typeface="Calibri" charset="0"/>
                <a:ea typeface="ＭＳ Ｐゴシック" charset="0"/>
              </a:rPr>
              <a:t>molecular features can only be observed at the RNA level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Alternative isoforms, fusion transcripts, RNA </a:t>
            </a:r>
            <a:r>
              <a:rPr lang="en-US" dirty="0" smtClean="0">
                <a:latin typeface="Calibri" charset="0"/>
                <a:ea typeface="ＭＳ Ｐゴシック" charset="0"/>
              </a:rPr>
              <a:t>editing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37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Why sequence RNA (versus DNA)?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06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Interpreting mutations that do not have an obvious effect on protein sequence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>
                <a:latin typeface="Calibri" charset="0"/>
                <a:ea typeface="ＭＳ Ｐゴシック" charset="0"/>
              </a:rPr>
              <a:t>Regulatory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>
                <a:latin typeface="Calibri" charset="0"/>
                <a:ea typeface="ＭＳ Ｐゴシック" charset="0"/>
              </a:rPr>
              <a:t> mutations that affect what mRNA isoform is expressed and how much 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e.g. splice sites, promoters, exonic/intronic splicing motifs, etc.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Prioritizing protein coding somatic mutations (often heterozygous)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If the gene is not expressed, a mutation in that gene would be less interesting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If the gene is expressed but only from the wild type allele, this might suggest loss-of-function (haploinsufficiency)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If the mutant allele itself is expressed, this might suggest a candidate drug target</a:t>
            </a:r>
          </a:p>
        </p:txBody>
      </p:sp>
    </p:spTree>
    <p:extLst>
      <p:ext uri="{BB962C8B-B14F-4D97-AF65-F5344CB8AC3E}">
        <p14:creationId xmlns:p14="http://schemas.microsoft.com/office/powerpoint/2010/main" val="153983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Challenges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470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Sample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Purity?, quantity?, quality?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RNAs consist of small exons that may be separated by large introns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Mapping reads to genome is challenging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The relative abundance of RNAs vary wildly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10</a:t>
            </a:r>
            <a:r>
              <a:rPr lang="en-US" sz="2200" baseline="30000">
                <a:latin typeface="Calibri" charset="0"/>
                <a:ea typeface="ＭＳ Ｐゴシック" charset="0"/>
              </a:rPr>
              <a:t>5</a:t>
            </a:r>
            <a:r>
              <a:rPr lang="en-US" sz="2200">
                <a:latin typeface="Calibri" charset="0"/>
                <a:ea typeface="ＭＳ Ｐゴシック" charset="0"/>
              </a:rPr>
              <a:t> – 10</a:t>
            </a:r>
            <a:r>
              <a:rPr lang="en-US" sz="2200" baseline="30000">
                <a:latin typeface="Calibri" charset="0"/>
                <a:ea typeface="ＭＳ Ｐゴシック" charset="0"/>
              </a:rPr>
              <a:t>7</a:t>
            </a:r>
            <a:r>
              <a:rPr lang="en-US" sz="2200">
                <a:latin typeface="Calibri" charset="0"/>
                <a:ea typeface="ＭＳ Ｐゴシック" charset="0"/>
              </a:rPr>
              <a:t> orders of magnitude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Since RNA sequencing works by random sampling, a small fraction of highly expressed genes may consume the majority of reads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Ribosomal and mitochondrial genes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RNAs come in a wide range of sizes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Small RNAs must be captured separately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PolyA selection of large RNAs may result in 3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>
                <a:latin typeface="Calibri" charset="0"/>
                <a:ea typeface="ＭＳ Ｐゴシック" charset="0"/>
              </a:rPr>
              <a:t> end bias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 is fragile compared to DNA (easily degraded)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10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9834</TotalTime>
  <Words>1835</Words>
  <Application>Microsoft Macintosh PowerPoint</Application>
  <PresentationFormat>On-screen Show (4:3)</PresentationFormat>
  <Paragraphs>269</Paragraphs>
  <Slides>29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 1</vt:lpstr>
      <vt:lpstr>Gene expression</vt:lpstr>
      <vt:lpstr>RNA sequencing</vt:lpstr>
      <vt:lpstr>Why sequence RNA (versus DNA)?</vt:lpstr>
      <vt:lpstr>Why sequence RNA (versus DNA)?</vt:lpstr>
      <vt:lpstr>Challenges</vt:lpstr>
      <vt:lpstr>Agilent example / interpretation</vt:lpstr>
      <vt:lpstr>Design considerations</vt:lpstr>
      <vt:lpstr>There are many RNA-seq library construction strategies</vt:lpstr>
      <vt:lpstr>Replicates</vt:lpstr>
      <vt:lpstr>Common analysis goals of RNA-Seq  analysis (what can you ask of the data?)</vt:lpstr>
      <vt:lpstr>General themes of RNA-seq workflows</vt:lpstr>
      <vt:lpstr>Tool recommendations</vt:lpstr>
      <vt:lpstr>SeqAnswers exercise</vt:lpstr>
      <vt:lpstr>Common questions: Should I remove duplicates for RNA-seq?</vt:lpstr>
      <vt:lpstr>Common questions: How much library depth is needed for RNA-seq?</vt:lpstr>
      <vt:lpstr>Common questions: What mapping strategy should I use for RNA-seq?</vt:lpstr>
      <vt:lpstr>Visualization of spliced alignment of RNA-seq data</vt:lpstr>
      <vt:lpstr>Common questions: how reliable are expression predictions from RNA-seq?</vt:lpstr>
      <vt:lpstr>Validation (qualitative)</vt:lpstr>
      <vt:lpstr>Validation (quantitative)</vt:lpstr>
      <vt:lpstr>BioStar exercise</vt:lpstr>
      <vt:lpstr>PowerPoint Presentation</vt:lpstr>
      <vt:lpstr>Bowtie/Tophat/Cufflinks/Cuffdiff  RNA-seq Pipeline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642</cp:revision>
  <dcterms:created xsi:type="dcterms:W3CDTF">2011-11-14T19:50:16Z</dcterms:created>
  <dcterms:modified xsi:type="dcterms:W3CDTF">2014-11-16T02:08:19Z</dcterms:modified>
</cp:coreProperties>
</file>