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1" r:id="rId2"/>
    <p:sldId id="25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12" r:id="rId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7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A780FA5F-33F5-D642-9374-429442C6376D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1D4961D4-ED2D-444B-9D94-1B59AC408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82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6E616839-BE06-5A4F-98DA-16672F8C3D60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305D27C-238F-484B-86D6-965AF200EA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648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3FFF4B-E412-C745-93BD-787B82CED00B}" type="slidenum">
              <a:rPr lang="en-US" sz="1300">
                <a:latin typeface="Calibri" charset="0"/>
              </a:rPr>
              <a:pPr eaLnBrk="1" hangingPunct="1"/>
              <a:t>4</a:t>
            </a:fld>
            <a:endParaRPr lang="en-US" sz="13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80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7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3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0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535ABF6-7629-024A-A688-AB5CD0A2F931}" type="datetime1">
              <a:rPr lang="en-US"/>
              <a:pPr>
                <a:defRPr/>
              </a:pPr>
              <a:t>11/15/14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007B2CE0-0D83-5840-B7D8-C29F030F6B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jpeg"/><Relationship Id="rId6" Type="http://schemas.openxmlformats.org/officeDocument/2006/relationships/image" Target="../media/image11.jpeg"/><Relationship Id="rId7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HTSeq/doc/count.html" TargetMode="External"/><Relationship Id="rId3" Type="http://schemas.openxmlformats.org/officeDocument/2006/relationships/hyperlink" Target="http://seqanswers.com/forums/showthread.php?t=1806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huber.embl.de/users/anders/DESeq/" TargetMode="External"/><Relationship Id="rId3" Type="http://schemas.openxmlformats.org/officeDocument/2006/relationships/hyperlink" Target="http://www.bioconductor.org/packages/release/bioc/html/edgeR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4" Type="http://schemas.openxmlformats.org/officeDocument/2006/relationships/hyperlink" Target="http://www.biostars.org/p/68885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uler.bc.edu/marthlab/scotty/scotty.ph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packages/release/bioc/html/multtest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conductor.org/help/search/index.html?q=pathwa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iostars.org/p/11378/" TargetMode="External"/><Relationship Id="rId3" Type="http://schemas.openxmlformats.org/officeDocument/2006/relationships/hyperlink" Target="http://www.biostars.org/p/68126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://cufflinks.cbcb.umd.edu/howitwork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do we get from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152400" y="1340768"/>
            <a:ext cx="88392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Automatically generates many of the commonly used data visualizations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Distribution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Overall correlations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MA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Volcano plots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Clustering, PCA and MDS plots to assess global relationships between conditions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Heatmaps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Gene/transcript-level plots showing transcript structures and expression levels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utorial_Part2_cummeRbund_output 3.jpe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r="1197"/>
          <a:stretch/>
        </p:blipFill>
        <p:spPr>
          <a:xfrm>
            <a:off x="683568" y="1340768"/>
            <a:ext cx="2483291" cy="2535560"/>
          </a:xfrm>
        </p:spPr>
      </p:pic>
      <p:pic>
        <p:nvPicPr>
          <p:cNvPr id="6" name="Picture 5" descr="Tutorial_Part2_cummeRbund_output 6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340768"/>
            <a:ext cx="2408312" cy="2408312"/>
          </a:xfrm>
          <a:prstGeom prst="rect">
            <a:avLst/>
          </a:prstGeom>
        </p:spPr>
      </p:pic>
      <p:pic>
        <p:nvPicPr>
          <p:cNvPr id="7" name="Picture 6" descr="Tutorial_Part2_cummeRbund_output 1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33056"/>
            <a:ext cx="2264296" cy="2264296"/>
          </a:xfrm>
          <a:prstGeom prst="rect">
            <a:avLst/>
          </a:prstGeom>
        </p:spPr>
      </p:pic>
      <p:pic>
        <p:nvPicPr>
          <p:cNvPr id="8" name="Picture 7" descr="Tutorial_Part2_cummeRbund_output 12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861048"/>
            <a:ext cx="2304256" cy="2304256"/>
          </a:xfrm>
          <a:prstGeom prst="rect">
            <a:avLst/>
          </a:prstGeom>
        </p:spPr>
      </p:pic>
      <p:pic>
        <p:nvPicPr>
          <p:cNvPr id="9" name="Picture 8" descr="Tutorial_Part2_cummeRbund_output 14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861048"/>
            <a:ext cx="2232248" cy="2232248"/>
          </a:xfrm>
          <a:prstGeom prst="rect">
            <a:avLst/>
          </a:prstGeom>
        </p:spPr>
      </p:pic>
      <p:pic>
        <p:nvPicPr>
          <p:cNvPr id="10" name="Picture 9" descr="Tutorial_Part2_cummeRbund_output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340768"/>
            <a:ext cx="2480320" cy="248032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do we get from </a:t>
            </a:r>
            <a:r>
              <a:rPr lang="en-US" dirty="0" err="1">
                <a:latin typeface="Calibri" charset="0"/>
                <a:ea typeface="ＭＳ Ｐゴシック" charset="0"/>
              </a:rPr>
              <a:t>cummeRbund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530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Alternatives to FPKM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52400" y="1124744"/>
            <a:ext cx="8839200" cy="49838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as an alternate </a:t>
            </a:r>
            <a:r>
              <a:rPr lang="en-US" dirty="0" smtClean="0">
                <a:latin typeface="Calibri" charset="0"/>
                <a:ea typeface="ＭＳ Ｐゴシック" charset="0"/>
              </a:rPr>
              <a:t>for differential expression analysis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Instead of calculating FPKM, simply assign reads/fragments to a defined set of genes/transcripts and determine “raw counts”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Transcript structures could still be defined by something like cufflinks </a:t>
            </a: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-count)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http://www-huber.embl.de/users/anders/HTSeq/doc/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count.html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 --mode intersection-strict --stranded no --</a:t>
            </a:r>
            <a:r>
              <a:rPr lang="en-US" dirty="0" err="1">
                <a:latin typeface="Calibri" charset="0"/>
                <a:ea typeface="ＭＳ Ｐゴシック" charset="0"/>
              </a:rPr>
              <a:t>minaqual</a:t>
            </a:r>
            <a:r>
              <a:rPr lang="en-US" dirty="0">
                <a:latin typeface="Calibri" charset="0"/>
                <a:ea typeface="ＭＳ Ｐゴシック" charset="0"/>
              </a:rPr>
              <a:t> 1 --type exon --</a:t>
            </a:r>
            <a:r>
              <a:rPr lang="en-US" dirty="0" err="1">
                <a:latin typeface="Calibri" charset="0"/>
                <a:ea typeface="ＭＳ Ｐゴシック" charset="0"/>
              </a:rPr>
              <a:t>idattr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transcript_id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accepted_hits.sam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chr22.gff &gt;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transcript_read_counts_table.tsv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Important caveat of ‘transcript’ analysis by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http://seqanswers.com/forums/showthread.php?t=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18068</a:t>
            </a:r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36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</a:t>
            </a:r>
            <a:r>
              <a:rPr lang="en-US" dirty="0" smtClean="0">
                <a:latin typeface="Calibri" charset="0"/>
                <a:ea typeface="ＭＳ Ｐゴシック" charset="0"/>
              </a:rPr>
              <a:t>expression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597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Alternative differential </a:t>
            </a:r>
            <a:r>
              <a:rPr lang="en-US" dirty="0">
                <a:latin typeface="Calibri" charset="0"/>
                <a:ea typeface="ＭＳ Ｐゴシック" charset="0"/>
              </a:rPr>
              <a:t>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Raw count approaches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DESeq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edgeR.html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239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 smtClean="0"/>
              <a:t>Multiple approaches advisable</a:t>
            </a:r>
            <a:endParaRPr lang="en-US" dirty="0"/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5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</a:t>
            </a:r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http://euler.bc.edu/marthlab/scotty/scotty.php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RNA-seq </a:t>
            </a:r>
            <a:r>
              <a:rPr lang="en-US" dirty="0">
                <a:latin typeface="Calibri" charset="0"/>
                <a:ea typeface="ＭＳ Ｐゴシック" charset="0"/>
              </a:rPr>
              <a:t>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89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152400" y="1196752"/>
            <a:ext cx="8839200" cy="496855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it becomes more likely that the treatment and control groups will appear to differ on at least one attribute by random chance alone.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100,000s exons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dirty="0" smtClean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smtClean="0">
                <a:latin typeface="Calibri" charset="0"/>
                <a:ea typeface="ＭＳ Ｐゴシック" charset="0"/>
              </a:rPr>
              <a:t>more </a:t>
            </a:r>
            <a:r>
              <a:rPr lang="en-US" dirty="0">
                <a:latin typeface="Calibri" charset="0"/>
                <a:ea typeface="ＭＳ Ｐゴシック" charset="0"/>
              </a:rPr>
              <a:t>of a problem than </a:t>
            </a:r>
            <a:r>
              <a:rPr lang="en-US" dirty="0" smtClean="0">
                <a:latin typeface="Calibri" charset="0"/>
                <a:ea typeface="ＭＳ Ｐゴシック" charset="0"/>
              </a:rPr>
              <a:t>ever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All the complexity of the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transcriptome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Almost infinite number of potential features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Genes, transcripts, exons,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juntions</a:t>
            </a:r>
            <a:r>
              <a:rPr lang="en-US" dirty="0" smtClean="0">
                <a:latin typeface="Calibri" charset="0"/>
                <a:ea typeface="ＭＳ Ｐゴシック" charset="0"/>
              </a:rPr>
              <a:t>, retained introns, microRNAs,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lncRNAs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multtest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http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://www.bioconductor.org/packages/release/bioc/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html/multtest.html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0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ＭＳ Ｐゴシック" charset="0"/>
              </a:rPr>
              <a:t>Downstream interpretation of expression </a:t>
            </a:r>
            <a:r>
              <a:rPr lang="en-US" sz="3600" dirty="0" smtClean="0">
                <a:latin typeface="Calibri" charset="0"/>
                <a:ea typeface="ＭＳ Ｐゴシック" charset="0"/>
              </a:rPr>
              <a:t>analysis</a:t>
            </a:r>
            <a:endParaRPr lang="en-US" sz="3600" dirty="0">
              <a:latin typeface="Calibri" charset="0"/>
              <a:ea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4784"/>
            <a:ext cx="8839200" cy="4724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Topic for an entire course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Expression estimates and differential expression lists from cufflinks/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r>
              <a:rPr lang="en-US" dirty="0" smtClean="0">
                <a:latin typeface="Calibri" charset="0"/>
                <a:ea typeface="ＭＳ Ｐゴシック" charset="0"/>
              </a:rPr>
              <a:t> (or alternative) can be fed into many analysis pipelines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See supplemental R tutorial for how to format cufflinks data and start manipulating in R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Clustering/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Heatmaps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Provided by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cummeRbund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/>
            <a:r>
              <a:rPr lang="en-US" dirty="0" err="1">
                <a:latin typeface="Calibri" charset="0"/>
                <a:ea typeface="ＭＳ Ｐゴシック" charset="0"/>
              </a:rPr>
              <a:t>h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clust</a:t>
            </a:r>
            <a:r>
              <a:rPr lang="en-US" dirty="0" smtClean="0">
                <a:latin typeface="Calibri" charset="0"/>
                <a:ea typeface="ＭＳ Ｐゴシック" charset="0"/>
              </a:rPr>
              <a:t>, heatmap.2,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plotrix</a:t>
            </a:r>
            <a:r>
              <a:rPr lang="en-US" dirty="0" smtClean="0">
                <a:latin typeface="Calibri" charset="0"/>
                <a:ea typeface="ＭＳ Ｐゴシック" charset="0"/>
              </a:rPr>
              <a:t>, ggplot2,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Classification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For RNA-seq data we still rarely have sufficient sample size and clinical details but this is changing</a:t>
            </a:r>
          </a:p>
          <a:p>
            <a:pPr lvl="2"/>
            <a:r>
              <a:rPr lang="en-US" dirty="0" err="1" smtClean="0">
                <a:latin typeface="Calibri" charset="0"/>
                <a:ea typeface="ＭＳ Ｐゴシック" charset="0"/>
              </a:rPr>
              <a:t>Weka</a:t>
            </a:r>
            <a:r>
              <a:rPr lang="en-US" dirty="0" smtClean="0">
                <a:latin typeface="Calibri" charset="0"/>
                <a:ea typeface="ＭＳ Ｐゴシック" charset="0"/>
              </a:rPr>
              <a:t> is a good learning tool</a:t>
            </a:r>
          </a:p>
          <a:p>
            <a:pPr lvl="2"/>
            <a:r>
              <a:rPr lang="en-US" dirty="0" err="1" smtClean="0">
                <a:latin typeface="Calibri" charset="0"/>
                <a:ea typeface="ＭＳ Ｐゴシック" charset="0"/>
              </a:rPr>
              <a:t>RandomForests</a:t>
            </a:r>
            <a:r>
              <a:rPr lang="en-US" dirty="0" smtClean="0">
                <a:latin typeface="Calibri" charset="0"/>
                <a:ea typeface="ＭＳ Ｐゴシック" charset="0"/>
              </a:rPr>
              <a:t> R package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biostar</a:t>
            </a:r>
            <a:r>
              <a:rPr lang="en-US" dirty="0" smtClean="0">
                <a:latin typeface="Calibri" charset="0"/>
                <a:ea typeface="ＭＳ Ｐゴシック" charset="0"/>
              </a:rPr>
              <a:t> tutorial being developed)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Pathway analysis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David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IPA</a:t>
            </a:r>
          </a:p>
          <a:p>
            <a:pPr lvl="1"/>
            <a:r>
              <a:rPr lang="en-US" dirty="0" err="1" smtClean="0">
                <a:latin typeface="Calibri" charset="0"/>
                <a:ea typeface="ＭＳ Ｐゴシック" charset="0"/>
              </a:rPr>
              <a:t>Cytoscape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Many R/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packages: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http://www.bioconductor.org/help/search/index.html?q=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pathway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82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 b="1">
                <a:latin typeface="Calibri" charset="0"/>
                <a:ea typeface="ＭＳ Ｐゴシック" charset="0"/>
              </a:rPr>
              <a:t>Introduction to tutorial </a:t>
            </a:r>
          </a:p>
          <a:p>
            <a:pPr algn="ctr">
              <a:buFont typeface="Arial" charset="0"/>
              <a:buNone/>
            </a:pPr>
            <a:r>
              <a:rPr lang="en-US" sz="4400" b="1">
                <a:latin typeface="Calibri" charset="0"/>
                <a:ea typeface="ＭＳ Ｐゴシック" charset="0"/>
              </a:rPr>
              <a:t>(Module 3)</a:t>
            </a:r>
          </a:p>
        </p:txBody>
      </p:sp>
    </p:spTree>
    <p:extLst>
      <p:ext uri="{BB962C8B-B14F-4D97-AF65-F5344CB8AC3E}">
        <p14:creationId xmlns:p14="http://schemas.microsoft.com/office/powerpoint/2010/main" val="1732061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Expression and Differential Expression (lecture)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Malachi Griffith, Obi Griffith, Jason Walker, Ben </a:t>
            </a:r>
            <a:r>
              <a:rPr lang="en-US" sz="1600" dirty="0" err="1" smtClean="0">
                <a:latin typeface="Calibri"/>
                <a:ea typeface="+mj-ea"/>
                <a:cs typeface="Calibri"/>
              </a:rPr>
              <a:t>Ainscough</a:t>
            </a:r>
            <a:endParaRPr lang="en-US" sz="1600" dirty="0" smtClean="0">
              <a:latin typeface="Calibri"/>
              <a:ea typeface="+mj-ea"/>
              <a:cs typeface="Calibri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November 11-23, 2014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434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18435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8464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18436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18462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8437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18460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8438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8458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18439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18456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18440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454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452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285423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5076825" y="1628775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  <p:sp>
        <p:nvSpPr>
          <p:cNvPr id="19458" name="TextBox 3"/>
          <p:cNvSpPr txBox="1">
            <a:spLocks noChangeArrowheads="1"/>
          </p:cNvSpPr>
          <p:nvPr/>
        </p:nvSpPr>
        <p:spPr bwMode="auto">
          <a:xfrm>
            <a:off x="6230938" y="5229225"/>
            <a:ext cx="10747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Module 3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179388" y="3644900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51000"/>
                </a:schemeClr>
              </a:gs>
              <a:gs pos="35000">
                <a:schemeClr val="dk1">
                  <a:tint val="37000"/>
                  <a:satMod val="300000"/>
                  <a:alpha val="51000"/>
                </a:schemeClr>
              </a:gs>
              <a:gs pos="100000">
                <a:schemeClr val="dk1">
                  <a:tint val="15000"/>
                  <a:satMod val="350000"/>
                  <a:alpha val="51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Bowtie/Tophat/Cufflinks/Cuffdiff </a:t>
            </a:r>
            <a:br>
              <a:rPr lang="en-US">
                <a:latin typeface="Calibri" charset="0"/>
                <a:ea typeface="ＭＳ Ｐゴシック" charset="0"/>
              </a:rPr>
            </a:br>
            <a:r>
              <a:rPr lang="en-US">
                <a:latin typeface="Calibri" charset="0"/>
                <a:ea typeface="ＭＳ Ｐゴシック" charset="0"/>
              </a:rPr>
              <a:t>RNA-seq Pipeline</a:t>
            </a:r>
          </a:p>
        </p:txBody>
      </p:sp>
      <p:grpSp>
        <p:nvGrpSpPr>
          <p:cNvPr id="19461" name="Group 6"/>
          <p:cNvGrpSpPr>
            <a:grpSpLocks/>
          </p:cNvGrpSpPr>
          <p:nvPr/>
        </p:nvGrpSpPr>
        <p:grpSpPr bwMode="auto">
          <a:xfrm>
            <a:off x="250825" y="1925638"/>
            <a:ext cx="1368425" cy="1287462"/>
            <a:chOff x="251520" y="1926414"/>
            <a:chExt cx="1368152" cy="1286562"/>
          </a:xfrm>
        </p:grpSpPr>
        <p:sp>
          <p:nvSpPr>
            <p:cNvPr id="3" name="Rounded Rectangle 2"/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RNA-</a:t>
              </a:r>
              <a:r>
                <a:rPr lang="en-US" sz="1200" dirty="0" err="1">
                  <a:solidFill>
                    <a:schemeClr val="tx1"/>
                  </a:solidFill>
                </a:rPr>
                <a:t>seq</a:t>
              </a:r>
              <a:r>
                <a:rPr lang="en-US" sz="1200" dirty="0">
                  <a:solidFill>
                    <a:schemeClr val="tx1"/>
                  </a:solidFill>
                </a:rPr>
                <a:t> reads (2 x 100 </a:t>
              </a:r>
              <a:r>
                <a:rPr lang="en-US" sz="1200" dirty="0" err="1">
                  <a:solidFill>
                    <a:schemeClr val="tx1"/>
                  </a:solidFill>
                </a:rPr>
                <a:t>bp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91" name="TextBox 3"/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400" b="1"/>
                <a:t>Sequencing</a:t>
              </a:r>
            </a:p>
          </p:txBody>
        </p:sp>
      </p:grpSp>
      <p:grpSp>
        <p:nvGrpSpPr>
          <p:cNvPr id="19462" name="Group 16"/>
          <p:cNvGrpSpPr>
            <a:grpSpLocks/>
          </p:cNvGrpSpPr>
          <p:nvPr/>
        </p:nvGrpSpPr>
        <p:grpSpPr bwMode="auto">
          <a:xfrm>
            <a:off x="1916113" y="1819275"/>
            <a:ext cx="1368425" cy="1393825"/>
            <a:chOff x="1916196" y="1818692"/>
            <a:chExt cx="1368152" cy="1394284"/>
          </a:xfrm>
        </p:grpSpPr>
        <p:sp>
          <p:nvSpPr>
            <p:cNvPr id="8" name="Rounded Rectangle 7"/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Bowtie/</a:t>
              </a:r>
              <a:r>
                <a:rPr lang="en-US" sz="1200" dirty="0" err="1">
                  <a:solidFill>
                    <a:schemeClr val="tx1"/>
                  </a:solidFill>
                </a:rPr>
                <a:t>TopHat</a:t>
              </a:r>
              <a:r>
                <a:rPr lang="en-US" sz="1200" dirty="0">
                  <a:solidFill>
                    <a:schemeClr val="tx1"/>
                  </a:solidFill>
                </a:rPr>
                <a:t> alignment (genome)</a:t>
              </a:r>
            </a:p>
          </p:txBody>
        </p:sp>
        <p:sp>
          <p:nvSpPr>
            <p:cNvPr id="19489" name="TextBox 12"/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Read alignment</a:t>
              </a:r>
            </a:p>
          </p:txBody>
        </p:sp>
      </p:grpSp>
      <p:grpSp>
        <p:nvGrpSpPr>
          <p:cNvPr id="19463" name="Group 18"/>
          <p:cNvGrpSpPr>
            <a:grpSpLocks/>
          </p:cNvGrpSpPr>
          <p:nvPr/>
        </p:nvGrpSpPr>
        <p:grpSpPr bwMode="auto">
          <a:xfrm>
            <a:off x="3419475" y="1819275"/>
            <a:ext cx="1657350" cy="1393825"/>
            <a:chOff x="3563889" y="1818692"/>
            <a:chExt cx="1656184" cy="1394284"/>
          </a:xfrm>
        </p:grpSpPr>
        <p:sp>
          <p:nvSpPr>
            <p:cNvPr id="9" name="Rounded Rectangle 8"/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</a:t>
              </a:r>
            </a:p>
          </p:txBody>
        </p:sp>
        <p:sp>
          <p:nvSpPr>
            <p:cNvPr id="19487" name="TextBox 13"/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Transcript compilation</a:t>
              </a:r>
            </a:p>
          </p:txBody>
        </p:sp>
      </p:grpSp>
      <p:grpSp>
        <p:nvGrpSpPr>
          <p:cNvPr id="19464" name="Group 19"/>
          <p:cNvGrpSpPr>
            <a:grpSpLocks/>
          </p:cNvGrpSpPr>
          <p:nvPr/>
        </p:nvGrpSpPr>
        <p:grpSpPr bwMode="auto">
          <a:xfrm>
            <a:off x="5076825" y="1819275"/>
            <a:ext cx="1655763" cy="1393825"/>
            <a:chOff x="5148064" y="1818692"/>
            <a:chExt cx="1656184" cy="1394284"/>
          </a:xfrm>
        </p:grpSpPr>
        <p:sp>
          <p:nvSpPr>
            <p:cNvPr id="10" name="Rounded Rectangle 9"/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Cufflinks (</a:t>
              </a:r>
              <a:r>
                <a:rPr lang="en-US" sz="1200" dirty="0" err="1">
                  <a:solidFill>
                    <a:schemeClr val="tx1"/>
                  </a:solidFill>
                </a:rPr>
                <a:t>cuffmerge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9485" name="TextBox 14"/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Gene identification</a:t>
              </a:r>
            </a:p>
          </p:txBody>
        </p:sp>
      </p:grpSp>
      <p:grpSp>
        <p:nvGrpSpPr>
          <p:cNvPr id="19465" name="Group 20"/>
          <p:cNvGrpSpPr>
            <a:grpSpLocks/>
          </p:cNvGrpSpPr>
          <p:nvPr/>
        </p:nvGrpSpPr>
        <p:grpSpPr bwMode="auto">
          <a:xfrm>
            <a:off x="6804025" y="1819275"/>
            <a:ext cx="1655763" cy="1393825"/>
            <a:chOff x="6804248" y="1818692"/>
            <a:chExt cx="1656184" cy="1394284"/>
          </a:xfrm>
        </p:grpSpPr>
        <p:sp>
          <p:nvSpPr>
            <p:cNvPr id="11" name="Rounded Rectangle 10"/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Cuffdiff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</a:rPr>
                <a:t>(A:B comparison)</a:t>
              </a:r>
            </a:p>
          </p:txBody>
        </p:sp>
        <p:sp>
          <p:nvSpPr>
            <p:cNvPr id="19483" name="TextBox 15"/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Differential expression</a:t>
              </a:r>
            </a:p>
          </p:txBody>
        </p:sp>
      </p:grpSp>
      <p:grpSp>
        <p:nvGrpSpPr>
          <p:cNvPr id="19466" name="Group 21"/>
          <p:cNvGrpSpPr>
            <a:grpSpLocks/>
          </p:cNvGrpSpPr>
          <p:nvPr/>
        </p:nvGrpSpPr>
        <p:grpSpPr bwMode="auto">
          <a:xfrm>
            <a:off x="6804025" y="3789363"/>
            <a:ext cx="1655763" cy="1171575"/>
            <a:chOff x="6804248" y="3861048"/>
            <a:chExt cx="1656184" cy="1171873"/>
          </a:xfrm>
        </p:grpSpPr>
        <p:sp>
          <p:nvSpPr>
            <p:cNvPr id="12" name="Rounded Rectangle 11"/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 err="1">
                  <a:solidFill>
                    <a:schemeClr val="tx1"/>
                  </a:solidFill>
                </a:rPr>
                <a:t>CummRbund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481" name="TextBox 17"/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400" b="1"/>
                <a:t>Visualization</a:t>
              </a:r>
            </a:p>
          </p:txBody>
        </p:sp>
      </p:grpSp>
      <p:cxnSp>
        <p:nvCxnSpPr>
          <p:cNvPr id="24" name="Straight Arrow Connector 23"/>
          <p:cNvCxnSpPr>
            <a:stCxn id="3" idx="3"/>
            <a:endCxn id="8" idx="1"/>
          </p:cNvCxnSpPr>
          <p:nvPr/>
        </p:nvCxnSpPr>
        <p:spPr>
          <a:xfrm>
            <a:off x="1619250" y="2852738"/>
            <a:ext cx="296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3"/>
            <a:endCxn id="9" idx="1"/>
          </p:cNvCxnSpPr>
          <p:nvPr/>
        </p:nvCxnSpPr>
        <p:spPr>
          <a:xfrm>
            <a:off x="3284538" y="2852738"/>
            <a:ext cx="279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10" idx="1"/>
          </p:cNvCxnSpPr>
          <p:nvPr/>
        </p:nvCxnSpPr>
        <p:spPr>
          <a:xfrm>
            <a:off x="4932363" y="2852738"/>
            <a:ext cx="2873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3"/>
            <a:endCxn id="11" idx="1"/>
          </p:cNvCxnSpPr>
          <p:nvPr/>
        </p:nvCxnSpPr>
        <p:spPr>
          <a:xfrm>
            <a:off x="6588125" y="2852738"/>
            <a:ext cx="3238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2"/>
            <a:endCxn id="12" idx="0"/>
          </p:cNvCxnSpPr>
          <p:nvPr/>
        </p:nvCxnSpPr>
        <p:spPr>
          <a:xfrm>
            <a:off x="763270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 bwMode="auto">
          <a:xfrm>
            <a:off x="3563938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Gene annotation 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gtf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190817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Reference genome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</a:t>
            </a:r>
            <a:r>
              <a:rPr lang="en-US" sz="1200" dirty="0">
                <a:solidFill>
                  <a:schemeClr val="tx1"/>
                </a:solidFill>
              </a:rPr>
              <a:t> file)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250825" y="3789363"/>
            <a:ext cx="1368425" cy="71913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Raw sequence data</a:t>
            </a:r>
          </a:p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(.</a:t>
            </a:r>
            <a:r>
              <a:rPr lang="en-US" sz="1200" dirty="0" err="1">
                <a:solidFill>
                  <a:schemeClr val="tx1"/>
                </a:solidFill>
              </a:rPr>
              <a:t>fastq</a:t>
            </a:r>
            <a:r>
              <a:rPr lang="en-US" sz="1200" dirty="0">
                <a:solidFill>
                  <a:schemeClr val="tx1"/>
                </a:solidFill>
              </a:rPr>
              <a:t> files)</a:t>
            </a:r>
          </a:p>
        </p:txBody>
      </p:sp>
      <p:cxnSp>
        <p:nvCxnSpPr>
          <p:cNvPr id="37" name="Straight Arrow Connector 36"/>
          <p:cNvCxnSpPr>
            <a:stCxn id="35" idx="0"/>
            <a:endCxn id="3" idx="2"/>
          </p:cNvCxnSpPr>
          <p:nvPr/>
        </p:nvCxnSpPr>
        <p:spPr>
          <a:xfrm flipH="1" flipV="1">
            <a:off x="935038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0"/>
            <a:endCxn id="8" idx="2"/>
          </p:cNvCxnSpPr>
          <p:nvPr/>
        </p:nvCxnSpPr>
        <p:spPr>
          <a:xfrm flipV="1">
            <a:off x="2592388" y="3213100"/>
            <a:ext cx="7937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0"/>
            <a:endCxn id="9" idx="2"/>
          </p:cNvCxnSpPr>
          <p:nvPr/>
        </p:nvCxnSpPr>
        <p:spPr>
          <a:xfrm flipV="1">
            <a:off x="4248150" y="3213100"/>
            <a:ext cx="0" cy="576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78" name="TextBox 3"/>
          <p:cNvSpPr txBox="1">
            <a:spLocks noChangeArrowheads="1"/>
          </p:cNvSpPr>
          <p:nvPr/>
        </p:nvSpPr>
        <p:spPr bwMode="auto">
          <a:xfrm>
            <a:off x="2192338" y="4776788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/>
              <a:t>Inputs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419475" y="1628775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13000"/>
                </a:schemeClr>
              </a:gs>
              <a:gs pos="35000">
                <a:schemeClr val="dk1">
                  <a:tint val="37000"/>
                  <a:satMod val="300000"/>
                  <a:alpha val="13000"/>
                </a:schemeClr>
              </a:gs>
              <a:gs pos="100000">
                <a:schemeClr val="dk1">
                  <a:tint val="15000"/>
                  <a:satMod val="350000"/>
                  <a:alpha val="13000"/>
                </a:schemeClr>
              </a:gs>
            </a:gsLst>
            <a:lin ang="16200000" scaled="1"/>
            <a:tileRect/>
          </a:gradFill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76200" cmpd="sng">
                <a:noFill/>
                <a:prstDash val="dot"/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3928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Break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Learning objectives of the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/>
              <a:t>Module 0: Introduction to </a:t>
            </a:r>
            <a:r>
              <a:rPr lang="en-US"/>
              <a:t>cloud </a:t>
            </a:r>
            <a:r>
              <a:rPr lang="en-US" smtClean="0"/>
              <a:t>computing</a:t>
            </a:r>
            <a:endParaRPr lang="en-US" smtClean="0"/>
          </a:p>
          <a:p>
            <a:pPr>
              <a:defRPr/>
            </a:pPr>
            <a:r>
              <a:rPr lang="en-US" dirty="0" smtClean="0"/>
              <a:t>Module </a:t>
            </a:r>
            <a:r>
              <a:rPr lang="en-US" dirty="0"/>
              <a:t>1: Introduction to RNA sequencing</a:t>
            </a:r>
          </a:p>
          <a:p>
            <a:pPr>
              <a:defRPr/>
            </a:pPr>
            <a:r>
              <a:rPr lang="en-US" dirty="0"/>
              <a:t>Module 2: RNA-</a:t>
            </a:r>
            <a:r>
              <a:rPr lang="en-US" dirty="0" err="1"/>
              <a:t>seq</a:t>
            </a:r>
            <a:r>
              <a:rPr lang="en-US" dirty="0"/>
              <a:t> alignment and visualization</a:t>
            </a:r>
          </a:p>
          <a:p>
            <a:pPr>
              <a:defRPr/>
            </a:pPr>
            <a:r>
              <a:rPr lang="en-US" b="1" dirty="0"/>
              <a:t>Module 3: Expression and Differential Expression</a:t>
            </a:r>
          </a:p>
          <a:p>
            <a:pPr>
              <a:defRPr/>
            </a:pPr>
            <a:r>
              <a:rPr lang="en-US" dirty="0"/>
              <a:t>Module 4: Isoform discovery and alternative expression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Tutorials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ＭＳ Ｐゴシック" charset="0"/>
              </a:rPr>
              <a:t>Provide </a:t>
            </a:r>
            <a:r>
              <a:rPr lang="en-US" dirty="0">
                <a:latin typeface="Calibri" charset="0"/>
                <a:ea typeface="ＭＳ Ｐゴシック" charset="0"/>
              </a:rPr>
              <a:t>a working example of an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analysis </a:t>
            </a:r>
            <a:r>
              <a:rPr lang="en-US" dirty="0" smtClean="0">
                <a:latin typeface="Calibri" charset="0"/>
                <a:ea typeface="ＭＳ Ｐゴシック" charset="0"/>
              </a:rPr>
              <a:t>pipeline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Run in a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reasonable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amount of time with modest computer </a:t>
            </a:r>
            <a:r>
              <a:rPr lang="en-US" altLang="ja-JP" dirty="0" smtClean="0">
                <a:latin typeface="Calibri" charset="0"/>
                <a:ea typeface="ＭＳ Ｐゴシック" charset="0"/>
              </a:rPr>
              <a:t>resources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Self contained, self explanatory, </a:t>
            </a:r>
            <a:r>
              <a:rPr lang="en-US" dirty="0" smtClean="0">
                <a:latin typeface="Calibri" charset="0"/>
                <a:ea typeface="ＭＳ Ｐゴシック" charset="0"/>
              </a:rPr>
              <a:t>portable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404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Module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‘FPKM’ expression estimates vs. ‘raw’ counts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Differential expression methods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Downstream interpretation of expression and differential estimates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multiple testing, clustering,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, classification, pathway analysis, etc.</a:t>
            </a:r>
          </a:p>
        </p:txBody>
      </p:sp>
    </p:spTree>
    <p:extLst>
      <p:ext uri="{BB962C8B-B14F-4D97-AF65-F5344CB8AC3E}">
        <p14:creationId xmlns:p14="http://schemas.microsoft.com/office/powerpoint/2010/main" val="400714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52400" y="-18256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Expression estimation for known genes and transcripts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28384" y="2924696"/>
            <a:ext cx="700955" cy="248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2" name="TextBox 6"/>
          <p:cNvSpPr txBox="1">
            <a:spLocks noChangeArrowheads="1"/>
          </p:cNvSpPr>
          <p:nvPr/>
        </p:nvSpPr>
        <p:spPr bwMode="auto">
          <a:xfrm>
            <a:off x="7884368" y="2492896"/>
            <a:ext cx="915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3’ bias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886700" y="4437112"/>
            <a:ext cx="0" cy="647873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54" name="TextBox 9"/>
          <p:cNvSpPr txBox="1">
            <a:spLocks noChangeArrowheads="1"/>
          </p:cNvSpPr>
          <p:nvPr/>
        </p:nvSpPr>
        <p:spPr bwMode="auto">
          <a:xfrm>
            <a:off x="7812087" y="4437112"/>
            <a:ext cx="13319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Down-</a:t>
            </a:r>
            <a:r>
              <a:rPr lang="en-US" sz="1800" dirty="0"/>
              <a:t>regulated</a:t>
            </a:r>
          </a:p>
        </p:txBody>
      </p:sp>
      <p:pic>
        <p:nvPicPr>
          <p:cNvPr id="3" name="Content Placeholder 2" descr="Screen Shot 2013-05-30 at 8.54.3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5" r="-700"/>
          <a:stretch/>
        </p:blipFill>
        <p:spPr>
          <a:xfrm>
            <a:off x="1322418" y="1600200"/>
            <a:ext cx="6507347" cy="4724400"/>
          </a:xfrm>
        </p:spPr>
      </p:pic>
    </p:spTree>
    <p:extLst>
      <p:ext uri="{BB962C8B-B14F-4D97-AF65-F5344CB8AC3E}">
        <p14:creationId xmlns:p14="http://schemas.microsoft.com/office/powerpoint/2010/main" val="4015758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What is </a:t>
            </a:r>
            <a:r>
              <a:rPr lang="en-US" dirty="0" smtClean="0">
                <a:latin typeface="Calibri" charset="0"/>
                <a:ea typeface="ＭＳ Ｐゴシック" charset="0"/>
              </a:rPr>
              <a:t>FPKM (RPKM)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52400" y="1340768"/>
            <a:ext cx="8839200" cy="4983832"/>
          </a:xfrm>
        </p:spPr>
        <p:txBody>
          <a:bodyPr wrap="square">
            <a:normAutofit fontScale="77500" lnSpcReduction="2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RPKM: Reads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 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FPKM: Fragments Per </a:t>
            </a:r>
            <a:r>
              <a:rPr lang="en-US" dirty="0" err="1">
                <a:latin typeface="Calibri" charset="0"/>
                <a:ea typeface="ＭＳ Ｐゴシック" charset="0"/>
              </a:rPr>
              <a:t>Kilobase</a:t>
            </a:r>
            <a:r>
              <a:rPr lang="en-US" dirty="0">
                <a:latin typeface="Calibri" charset="0"/>
                <a:ea typeface="ＭＳ Ｐゴシック" charset="0"/>
              </a:rPr>
              <a:t> of transcript per Million mapped reads.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In </a:t>
            </a:r>
            <a:r>
              <a:rPr lang="en-US" dirty="0">
                <a:latin typeface="Calibri" charset="0"/>
                <a:ea typeface="ＭＳ Ｐゴシック" charset="0"/>
              </a:rPr>
              <a:t>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the relative expression of a transcript is proportional to the number of </a:t>
            </a:r>
            <a:r>
              <a:rPr lang="en-US" dirty="0" err="1">
                <a:latin typeface="Calibri" charset="0"/>
                <a:ea typeface="ＭＳ Ｐゴシック" charset="0"/>
              </a:rPr>
              <a:t>cDNA</a:t>
            </a:r>
            <a:r>
              <a:rPr lang="en-US" dirty="0">
                <a:latin typeface="Calibri" charset="0"/>
                <a:ea typeface="ＭＳ Ｐゴシック" charset="0"/>
              </a:rPr>
              <a:t> fragments that originate from it</a:t>
            </a:r>
            <a:r>
              <a:rPr lang="en-US" dirty="0" smtClean="0">
                <a:latin typeface="Calibri" charset="0"/>
                <a:ea typeface="ＭＳ Ｐゴシック" charset="0"/>
              </a:rPr>
              <a:t>. However: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 number of fragments is also biased towards larger genes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 total number of fragments is related to total library depth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FPKM/RPKM attempt to normalize for gene size and library depth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nl-NL" dirty="0" smtClean="0">
                <a:latin typeface="Calibri" charset="0"/>
                <a:ea typeface="ＭＳ Ｐゴシック" charset="0"/>
              </a:rPr>
              <a:t>RPKM/FPKM = (10</a:t>
            </a:r>
            <a:r>
              <a:rPr lang="nl-NL" dirty="0">
                <a:latin typeface="Calibri" charset="0"/>
                <a:ea typeface="ＭＳ Ｐゴシック" charset="0"/>
              </a:rPr>
              <a:t>^9 * </a:t>
            </a:r>
            <a:r>
              <a:rPr lang="nl-NL" dirty="0" smtClean="0">
                <a:latin typeface="Calibri" charset="0"/>
                <a:ea typeface="ＭＳ Ｐゴシック" charset="0"/>
              </a:rPr>
              <a:t>C) </a:t>
            </a:r>
            <a:r>
              <a:rPr lang="nl-NL" dirty="0">
                <a:latin typeface="Calibri" charset="0"/>
                <a:ea typeface="ＭＳ Ｐゴシック" charset="0"/>
              </a:rPr>
              <a:t>/ (N * L)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C = number </a:t>
            </a:r>
            <a:r>
              <a:rPr lang="en-US" dirty="0">
                <a:latin typeface="Calibri" charset="0"/>
                <a:ea typeface="ＭＳ Ｐゴシック" charset="0"/>
              </a:rPr>
              <a:t>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reads/fragments for a gene/transcript/exon/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N = </a:t>
            </a:r>
            <a:r>
              <a:rPr lang="en-US" dirty="0">
                <a:latin typeface="Calibri" charset="0"/>
                <a:ea typeface="ＭＳ Ｐゴシック" charset="0"/>
              </a:rPr>
              <a:t>total number of </a:t>
            </a:r>
            <a:r>
              <a:rPr lang="en-US" dirty="0" err="1">
                <a:latin typeface="Calibri" charset="0"/>
                <a:ea typeface="ＭＳ Ｐゴシック" charset="0"/>
              </a:rPr>
              <a:t>mappable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reads/fragments </a:t>
            </a:r>
            <a:r>
              <a:rPr lang="en-US" dirty="0">
                <a:latin typeface="Calibri" charset="0"/>
                <a:ea typeface="ＭＳ Ｐゴシック" charset="0"/>
              </a:rPr>
              <a:t>in the </a:t>
            </a:r>
            <a:r>
              <a:rPr lang="en-US" dirty="0" smtClean="0">
                <a:latin typeface="Calibri" charset="0"/>
                <a:ea typeface="ＭＳ Ｐゴシック" charset="0"/>
              </a:rPr>
              <a:t>library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L = </a:t>
            </a:r>
            <a:r>
              <a:rPr lang="en-US" dirty="0">
                <a:latin typeface="Calibri" charset="0"/>
                <a:ea typeface="ＭＳ Ｐゴシック" charset="0"/>
              </a:rPr>
              <a:t>number of base pairs in the </a:t>
            </a:r>
            <a:r>
              <a:rPr lang="en-US" dirty="0" smtClean="0">
                <a:latin typeface="Calibri" charset="0"/>
                <a:ea typeface="ＭＳ Ｐゴシック" charset="0"/>
              </a:rPr>
              <a:t>gene/transcript/exon/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etc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http://www.biostars.org/p/11378</a:t>
            </a:r>
            <a:r>
              <a:rPr lang="en-US" dirty="0" smtClean="0">
                <a:latin typeface="Calibri" charset="0"/>
                <a:ea typeface="ＭＳ Ｐゴシック" charset="0"/>
                <a:hlinkClick r:id="rId2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http://www.biostars.org/p/68126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 smtClean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138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5040560" cy="1296144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How does cufflinks work?</a:t>
            </a:r>
          </a:p>
        </p:txBody>
      </p:sp>
      <p:pic>
        <p:nvPicPr>
          <p:cNvPr id="2" name="Content Placeholder 1" descr="cufflinks_overview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6" r="-1406"/>
          <a:stretch/>
        </p:blipFill>
        <p:spPr>
          <a:xfrm>
            <a:off x="5220072" y="28622"/>
            <a:ext cx="3679304" cy="6336579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340768"/>
            <a:ext cx="4707632" cy="49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Overlapping </a:t>
            </a:r>
            <a:r>
              <a:rPr lang="en-US" dirty="0"/>
              <a:t>'bundles' of fragment </a:t>
            </a:r>
            <a:r>
              <a:rPr lang="en-US" dirty="0" smtClean="0"/>
              <a:t>alignments are assembled, fragments are connected in an overlap graph, transcript isoforms are inferred from the minimum paths required to cover the graph</a:t>
            </a:r>
          </a:p>
          <a:p>
            <a:r>
              <a:rPr lang="en-US" dirty="0" smtClean="0">
                <a:latin typeface="Calibri" charset="0"/>
                <a:ea typeface="ＭＳ Ｐゴシック" charset="0"/>
              </a:rPr>
              <a:t>Abundance of each isoform is estimated with a maximum likelihood probabilistic model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makes use of information such as fragment length </a:t>
            </a:r>
            <a:r>
              <a:rPr lang="en-US" dirty="0">
                <a:latin typeface="Calibri" charset="0"/>
                <a:ea typeface="ＭＳ Ｐゴシック" charset="0"/>
              </a:rPr>
              <a:t>distribution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http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://cufflinks.cbcb.umd.edu/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howitworks.html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4700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uffdiff_overview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4" r="-3487"/>
          <a:stretch/>
        </p:blipFill>
        <p:spPr>
          <a:xfrm>
            <a:off x="5220072" y="188640"/>
            <a:ext cx="3386920" cy="6110461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512" y="44624"/>
            <a:ext cx="5040560" cy="1296144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How does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r>
              <a:rPr lang="en-US" dirty="0" smtClean="0">
                <a:latin typeface="Calibri" charset="0"/>
                <a:ea typeface="ＭＳ Ｐゴシック" charset="0"/>
              </a:rPr>
              <a:t> work</a:t>
            </a:r>
            <a:r>
              <a:rPr lang="en-US" dirty="0">
                <a:latin typeface="Calibri" charset="0"/>
                <a:ea typeface="ＭＳ Ｐゴシック" charset="0"/>
              </a:rPr>
              <a:t>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" y="1340768"/>
            <a:ext cx="4707632" cy="498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Calibri"/>
                <a:ea typeface="ＭＳ Ｐゴシック" pitchFamily="-28" charset="-128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</a:t>
            </a:r>
            <a:r>
              <a:rPr lang="en-US" dirty="0"/>
              <a:t>variability in fragment count for each gene across replicates is modeled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fragment count for each isoform is estimated in each </a:t>
            </a:r>
            <a:r>
              <a:rPr lang="en-US" dirty="0" smtClean="0"/>
              <a:t>replicate (as before), </a:t>
            </a:r>
            <a:r>
              <a:rPr lang="en-US" dirty="0"/>
              <a:t>along </a:t>
            </a:r>
            <a:r>
              <a:rPr lang="en-US" dirty="0" smtClean="0"/>
              <a:t>with </a:t>
            </a:r>
            <a:r>
              <a:rPr lang="en-US" dirty="0"/>
              <a:t>a measure of uncertainty in this estimate arising from ambiguously mapped </a:t>
            </a:r>
            <a:r>
              <a:rPr lang="en-US" dirty="0" smtClean="0"/>
              <a:t>reads</a:t>
            </a:r>
          </a:p>
          <a:p>
            <a:pPr lvl="1"/>
            <a:r>
              <a:rPr lang="en-US" dirty="0" smtClean="0"/>
              <a:t>transcripts </a:t>
            </a:r>
            <a:r>
              <a:rPr lang="en-US" dirty="0"/>
              <a:t>with more shared exons and few uniquely assigned fragments will have greater uncertainty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algorithm combines estimates of uncertainty and cross-replicate variability under a beta negative binomial model of fragment count variability to estimate count variances for each transcript in each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These </a:t>
            </a:r>
            <a:r>
              <a:rPr lang="en-US" dirty="0"/>
              <a:t>variance estimates are used during statistical testing to report significantly differentially expressed genes and transcripts.</a:t>
            </a:r>
            <a:endParaRPr lang="en-US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23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52400" y="-27384"/>
            <a:ext cx="8839200" cy="1143000"/>
          </a:xfrm>
        </p:spPr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</a:rPr>
              <a:t>Why is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r>
              <a:rPr lang="en-US" dirty="0" smtClean="0">
                <a:latin typeface="Calibri" charset="0"/>
                <a:ea typeface="ＭＳ Ｐゴシック" charset="0"/>
              </a:rPr>
              <a:t> necessary?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  <a:ea typeface="ＭＳ Ｐゴシック" charset="0"/>
              </a:rPr>
              <a:t>Cuffmerge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Allows merge of several </a:t>
            </a:r>
            <a:r>
              <a:rPr lang="en-US" dirty="0">
                <a:latin typeface="Calibri" charset="0"/>
                <a:ea typeface="ＭＳ Ｐゴシック" charset="0"/>
              </a:rPr>
              <a:t>Cufflinks </a:t>
            </a:r>
            <a:r>
              <a:rPr lang="en-US" dirty="0" smtClean="0">
                <a:latin typeface="Calibri" charset="0"/>
                <a:ea typeface="ＭＳ Ｐゴシック" charset="0"/>
              </a:rPr>
              <a:t>assemblies together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Necessary because even with replicates cufflinks will not necessarily assemble the same numbers and structures of transcripts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Filters </a:t>
            </a:r>
            <a:r>
              <a:rPr lang="en-US" dirty="0">
                <a:latin typeface="Calibri" charset="0"/>
                <a:ea typeface="ＭＳ Ｐゴシック" charset="0"/>
              </a:rPr>
              <a:t>a number of </a:t>
            </a:r>
            <a:r>
              <a:rPr lang="en-US" dirty="0" err="1">
                <a:latin typeface="Calibri" charset="0"/>
                <a:ea typeface="ＭＳ Ｐゴシック" charset="0"/>
              </a:rPr>
              <a:t>transfrags</a:t>
            </a:r>
            <a:r>
              <a:rPr lang="en-US" dirty="0">
                <a:latin typeface="Calibri" charset="0"/>
                <a:ea typeface="ＭＳ Ｐゴシック" charset="0"/>
              </a:rPr>
              <a:t> that are probably </a:t>
            </a:r>
            <a:r>
              <a:rPr lang="en-US" dirty="0" smtClean="0">
                <a:latin typeface="Calibri" charset="0"/>
                <a:ea typeface="ＭＳ Ｐゴシック" charset="0"/>
              </a:rPr>
              <a:t>artifacts.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Optional: provide </a:t>
            </a:r>
            <a:r>
              <a:rPr lang="en-US" dirty="0">
                <a:latin typeface="Calibri" charset="0"/>
                <a:ea typeface="ＭＳ Ｐゴシック" charset="0"/>
              </a:rPr>
              <a:t>reference </a:t>
            </a:r>
            <a:r>
              <a:rPr lang="en-US" dirty="0" smtClean="0">
                <a:latin typeface="Calibri" charset="0"/>
                <a:ea typeface="ＭＳ Ｐゴシック" charset="0"/>
              </a:rPr>
              <a:t>GTF to merge </a:t>
            </a:r>
            <a:r>
              <a:rPr lang="en-US" dirty="0">
                <a:latin typeface="Calibri" charset="0"/>
                <a:ea typeface="ＭＳ Ｐゴシック" charset="0"/>
              </a:rPr>
              <a:t>novel isoforms and known isoforms and maximize overall assembly </a:t>
            </a:r>
            <a:r>
              <a:rPr lang="en-US" dirty="0" smtClean="0">
                <a:latin typeface="Calibri" charset="0"/>
                <a:ea typeface="ＭＳ Ｐゴシック" charset="0"/>
              </a:rPr>
              <a:t>quality.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Make </a:t>
            </a:r>
            <a:r>
              <a:rPr lang="en-US" dirty="0">
                <a:latin typeface="Calibri" charset="0"/>
                <a:ea typeface="ＭＳ Ｐゴシック" charset="0"/>
              </a:rPr>
              <a:t>an assembly GTF file suitable for use with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Cuffdiff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Compare apples to apples</a:t>
            </a:r>
          </a:p>
        </p:txBody>
      </p:sp>
    </p:spTree>
    <p:extLst>
      <p:ext uri="{BB962C8B-B14F-4D97-AF65-F5344CB8AC3E}">
        <p14:creationId xmlns:p14="http://schemas.microsoft.com/office/powerpoint/2010/main" val="3148951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9822</TotalTime>
  <Words>1330</Words>
  <Application>Microsoft Macintosh PowerPoint</Application>
  <PresentationFormat>On-screen Show (4:3)</PresentationFormat>
  <Paragraphs>177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Advanced Sequencing Technologies &amp; Applications</vt:lpstr>
      <vt:lpstr>PowerPoint Presentation</vt:lpstr>
      <vt:lpstr>Learning objectives of the course</vt:lpstr>
      <vt:lpstr>Learning Objectives of Module</vt:lpstr>
      <vt:lpstr>Expression estimation for known genes and transcripts</vt:lpstr>
      <vt:lpstr>What is FPKM (RPKM)</vt:lpstr>
      <vt:lpstr>How does cufflinks work?</vt:lpstr>
      <vt:lpstr>How does cuffdiff work?</vt:lpstr>
      <vt:lpstr>Why is cuffmerge necessary?</vt:lpstr>
      <vt:lpstr>What do we get from cummeRbund?</vt:lpstr>
      <vt:lpstr>What do we get from cummeRbund?</vt:lpstr>
      <vt:lpstr>Alternatives to FPKM</vt:lpstr>
      <vt:lpstr>‘FPKM’ expression estimates vs. ‘raw’ counts</vt:lpstr>
      <vt:lpstr>Alternative differential expression methods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PowerPoint Presentation</vt:lpstr>
      <vt:lpstr>Bowtie/Tophat/Cufflinks/Cuffdiff  RNA-seq Pipeline</vt:lpstr>
      <vt:lpstr>Bowtie/Tophat/Cufflinks/Cuffdiff  RNA-seq Pipeline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Malachi Griffith</cp:lastModifiedBy>
  <cp:revision>641</cp:revision>
  <dcterms:created xsi:type="dcterms:W3CDTF">2011-11-14T19:50:16Z</dcterms:created>
  <dcterms:modified xsi:type="dcterms:W3CDTF">2014-11-16T02:10:50Z</dcterms:modified>
</cp:coreProperties>
</file>