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12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9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7C8C39-31A5-BB46-9991-A41ACE8D4E18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na-seqblog.com/data-analysis/splicing-junction/methods-to-study-splicing-from-rna-seq/" TargetMode="External"/><Relationship Id="rId4" Type="http://schemas.openxmlformats.org/officeDocument/2006/relationships/hyperlink" Target="http://arxiv.org/ftp/arxiv/papers/1304/1304.5952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62728/" TargetMode="External"/><Relationship Id="rId4" Type="http://schemas.openxmlformats.org/officeDocument/2006/relationships/hyperlink" Target="http://www.biostars.org/p/65617/" TargetMode="External"/><Relationship Id="rId5" Type="http://schemas.openxmlformats.org/officeDocument/2006/relationships/hyperlink" Target="http://www.biostars.org/p/11695/" TargetMode="External"/><Relationship Id="rId6" Type="http://schemas.openxmlformats.org/officeDocument/2006/relationships/hyperlink" Target="http://www.biostars.org/p/50365/" TargetMode="External"/><Relationship Id="rId7" Type="http://schemas.openxmlformats.org/officeDocument/2006/relationships/hyperlink" Target="http://www.biostars.org/p/13525/" TargetMode="External"/><Relationship Id="rId8" Type="http://schemas.openxmlformats.org/officeDocument/2006/relationships/hyperlink" Target="http://www.biostars.org/p/8979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68966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2411413" y="1268413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3544194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1506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1493838" y="1152525"/>
            <a:ext cx="6181725" cy="4724400"/>
          </a:xfrm>
        </p:spPr>
      </p:pic>
    </p:spTree>
    <p:extLst>
      <p:ext uri="{BB962C8B-B14F-4D97-AF65-F5344CB8AC3E}">
        <p14:creationId xmlns:p14="http://schemas.microsoft.com/office/powerpoint/2010/main" val="109527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Cufflinks alternative splicing tests</a:t>
            </a:r>
          </a:p>
        </p:txBody>
      </p:sp>
      <p:pic>
        <p:nvPicPr>
          <p:cNvPr id="22530" name="Content Placeholder 3" descr="Cufflinks Alternative Splicing Test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r="-928"/>
          <a:stretch>
            <a:fillRect/>
          </a:stretch>
        </p:blipFill>
        <p:spPr>
          <a:xfrm>
            <a:off x="2254250" y="1081088"/>
            <a:ext cx="6180138" cy="4724400"/>
          </a:xfrm>
        </p:spPr>
      </p:pic>
      <p:sp>
        <p:nvSpPr>
          <p:cNvPr id="5" name="Rounded Rectangle 4"/>
          <p:cNvSpPr/>
          <p:nvPr/>
        </p:nvSpPr>
        <p:spPr>
          <a:xfrm>
            <a:off x="2470150" y="5805488"/>
            <a:ext cx="1511300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splicing.diff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55771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promoters.diff</a:t>
            </a:r>
            <a:endParaRPr lang="en-US" sz="1600" dirty="0"/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250825" y="5732463"/>
            <a:ext cx="1873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Relevant Cuffdiff output file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59563" y="5805488"/>
            <a:ext cx="1512887" cy="5032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err="1"/>
              <a:t>cds.diff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17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(Module 4)</a:t>
            </a:r>
          </a:p>
        </p:txBody>
      </p:sp>
    </p:spTree>
    <p:extLst>
      <p:ext uri="{BB962C8B-B14F-4D97-AF65-F5344CB8AC3E}">
        <p14:creationId xmlns:p14="http://schemas.microsoft.com/office/powerpoint/2010/main" val="180907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578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24579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608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4580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24606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24581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24604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24582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4602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24583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24600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24584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598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596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32048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3"/>
          <p:cNvSpPr txBox="1">
            <a:spLocks noChangeArrowheads="1"/>
          </p:cNvSpPr>
          <p:nvPr/>
        </p:nvSpPr>
        <p:spPr bwMode="auto">
          <a:xfrm>
            <a:off x="3521075" y="1844675"/>
            <a:ext cx="49387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Module 4 – Rerun Cufflinks in alternative ‘modes’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42926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603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250825" y="25733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3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25605" name="Group 16"/>
          <p:cNvGrpSpPr>
            <a:grpSpLocks/>
          </p:cNvGrpSpPr>
          <p:nvPr/>
        </p:nvGrpSpPr>
        <p:grpSpPr bwMode="auto">
          <a:xfrm>
            <a:off x="1916113" y="24669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2562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3419475" y="24669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2562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5076825" y="24669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562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sp>
        <p:nvSpPr>
          <p:cNvPr id="11" name="Rounded Rectangle 10"/>
          <p:cNvSpPr/>
          <p:nvPr/>
        </p:nvSpPr>
        <p:spPr bwMode="auto">
          <a:xfrm>
            <a:off x="6911975" y="3141663"/>
            <a:ext cx="1439863" cy="7191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Cuffdiff</a:t>
            </a:r>
            <a:endParaRPr lang="en-US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(A:B comparison)</a:t>
            </a:r>
          </a:p>
        </p:txBody>
      </p:sp>
      <p:sp>
        <p:nvSpPr>
          <p:cNvPr id="25609" name="TextBox 15"/>
          <p:cNvSpPr txBox="1">
            <a:spLocks noChangeArrowheads="1"/>
          </p:cNvSpPr>
          <p:nvPr/>
        </p:nvSpPr>
        <p:spPr bwMode="auto">
          <a:xfrm>
            <a:off x="6804025" y="2466975"/>
            <a:ext cx="165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400" b="1"/>
              <a:t>Alternative expression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6948488" y="4437063"/>
            <a:ext cx="1366837" cy="7191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CummRbund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35004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35004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35004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35004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44370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8608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8608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22" name="TextBox 3"/>
          <p:cNvSpPr txBox="1">
            <a:spLocks noChangeArrowheads="1"/>
          </p:cNvSpPr>
          <p:nvPr/>
        </p:nvSpPr>
        <p:spPr bwMode="auto">
          <a:xfrm>
            <a:off x="2192338" y="54244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48038" y="2276475"/>
            <a:ext cx="5184775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333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What if I don’t have a reference genome for my species?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Have you considered sequencing the genome of your species?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If that is not practical or you simply prefer a transcript discovery approach that does not rely on prior knowledge of the genome or transcriptome there are some tools available ...</a:t>
            </a:r>
          </a:p>
          <a:p>
            <a:pPr lvl="1">
              <a:defRPr/>
            </a:pPr>
            <a:r>
              <a:rPr lang="en-US" dirty="0" smtClean="0"/>
              <a:t>Unfortunately de novo transcriptome assembly is beyond the scope of this workshop</a:t>
            </a:r>
          </a:p>
          <a:p>
            <a:pPr lvl="1">
              <a:defRPr/>
            </a:pPr>
            <a:r>
              <a:rPr lang="en-US" dirty="0" smtClean="0"/>
              <a:t>The good news is that the skills you learn here will help you figure out how to install and run those tools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6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395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6456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4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Isoform discovery and alternative expression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Module 0: Introduction to cloud </a:t>
            </a:r>
            <a:r>
              <a:rPr lang="en-US" dirty="0" smtClean="0"/>
              <a:t>computing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/>
              <a:t>1: Introduction to RNA sequencing</a:t>
            </a:r>
          </a:p>
          <a:p>
            <a:pPr>
              <a:defRPr/>
            </a:pPr>
            <a:r>
              <a:rPr lang="en-US" dirty="0"/>
              <a:t>Module 2: RNA-</a:t>
            </a:r>
            <a:r>
              <a:rPr lang="en-US" dirty="0" err="1"/>
              <a:t>seq</a:t>
            </a:r>
            <a:r>
              <a:rPr lang="en-US" dirty="0"/>
              <a:t> alignment and visualization</a:t>
            </a:r>
          </a:p>
          <a:p>
            <a:pPr>
              <a:defRPr/>
            </a:pPr>
            <a:r>
              <a:rPr lang="en-US" dirty="0"/>
              <a:t>Module 3: Expression and Differential Expression</a:t>
            </a:r>
          </a:p>
          <a:p>
            <a:pPr>
              <a:defRPr/>
            </a:pPr>
            <a:r>
              <a:rPr lang="en-US" b="1" dirty="0"/>
              <a:t>Module 4: Isoform discovery and alternative expression</a:t>
            </a:r>
          </a:p>
          <a:p>
            <a:pPr marL="0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0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115888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Explore use of Cufflinks in reference annotation based transcript (RABT) assembly mode and ‘de novo’ assembly mode. 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</a:rPr>
              <a:t>Both modes require a reference genome sequence...</a:t>
            </a:r>
          </a:p>
        </p:txBody>
      </p:sp>
    </p:spTree>
    <p:extLst>
      <p:ext uri="{BB962C8B-B14F-4D97-AF65-F5344CB8AC3E}">
        <p14:creationId xmlns:p14="http://schemas.microsoft.com/office/powerpoint/2010/main" val="2159428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15362" name="Content Placeholder 3" descr="Figure1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56" r="-1012"/>
          <a:stretch>
            <a:fillRect/>
          </a:stretch>
        </p:blipFill>
        <p:spPr>
          <a:xfrm>
            <a:off x="2411413" y="1193800"/>
            <a:ext cx="4248150" cy="5130800"/>
          </a:xfrm>
        </p:spPr>
      </p:pic>
    </p:spTree>
    <p:extLst>
      <p:ext uri="{BB962C8B-B14F-4D97-AF65-F5344CB8AC3E}">
        <p14:creationId xmlns:p14="http://schemas.microsoft.com/office/powerpoint/2010/main" val="5120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2263775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533400" y="5876925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3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4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91705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7244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Best approach to predict novel and alternative splicing events from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2"/>
              </a:rPr>
              <a:t>http://www.biostars.org/p/68966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3"/>
              </a:rPr>
              <a:t>http://www.biostars.org/p/62728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Alternative splicing </a:t>
            </a:r>
            <a:r>
              <a:rPr lang="en-US" dirty="0" smtClean="0"/>
              <a:t>detection</a:t>
            </a:r>
          </a:p>
          <a:p>
            <a:pPr lvl="1">
              <a:defRPr/>
            </a:pPr>
            <a:r>
              <a:rPr lang="en-US" dirty="0">
                <a:hlinkClick r:id="rId4"/>
              </a:rPr>
              <a:t>http://www.biostars.org/p/65617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>
              <a:defRPr/>
            </a:pPr>
            <a:r>
              <a:rPr lang="en-US" dirty="0">
                <a:hlinkClick r:id="rId5"/>
              </a:rPr>
              <a:t>http://www.biostars.org/p/11695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/>
              <a:t>Identifying genes that express different isoforms in cancer </a:t>
            </a:r>
            <a:r>
              <a:rPr lang="en-US" dirty="0" err="1"/>
              <a:t>vs</a:t>
            </a:r>
            <a:r>
              <a:rPr lang="en-US" dirty="0"/>
              <a:t> normal RNA-seq data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http://www.biostars.org/p/50365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Cufflinks </a:t>
            </a:r>
            <a:r>
              <a:rPr lang="en-US" dirty="0"/>
              <a:t>/ </a:t>
            </a:r>
            <a:r>
              <a:rPr lang="en-US" dirty="0" err="1"/>
              <a:t>Cuffdiff</a:t>
            </a:r>
            <a:r>
              <a:rPr lang="en-US" dirty="0"/>
              <a:t> Output - How are tests different</a:t>
            </a:r>
            <a:r>
              <a:rPr lang="en-US" dirty="0" smtClean="0"/>
              <a:t>?</a:t>
            </a:r>
          </a:p>
          <a:p>
            <a:pPr lvl="1">
              <a:defRPr/>
            </a:pPr>
            <a:r>
              <a:rPr lang="en-US" dirty="0">
                <a:hlinkClick r:id="rId7"/>
              </a:rPr>
              <a:t>http://www.biostars.org/p/13525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>
              <a:defRPr/>
            </a:pPr>
            <a:r>
              <a:rPr lang="en-US" dirty="0" err="1"/>
              <a:t>Visualisation</a:t>
            </a:r>
            <a:r>
              <a:rPr lang="en-US" dirty="0"/>
              <a:t> of Alternative splicing events using RNA-seq </a:t>
            </a:r>
            <a:r>
              <a:rPr lang="en-US" dirty="0" smtClean="0"/>
              <a:t>data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http://www.biostars.org/p/8979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67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1277938" y="1341438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37716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900113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293635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665</Words>
  <Application>Microsoft Macintosh PowerPoint</Application>
  <PresentationFormat>On-screen Show (4:3)</PresentationFormat>
  <Paragraphs>101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Review of gene expression</vt:lpstr>
      <vt:lpstr>Methods to study splicing by RNA-seq</vt:lpstr>
      <vt:lpstr>Useful resources and discussion</vt:lpstr>
      <vt:lpstr>Types of alternative expression - part 1</vt:lpstr>
      <vt:lpstr>Types of alternative expression – part 2</vt:lpstr>
      <vt:lpstr>Sequencing methods for studying alternative isoforms</vt:lpstr>
      <vt:lpstr>Cufflinks alternative splicing tests</vt:lpstr>
      <vt:lpstr>Cufflinks alternative splicing tests</vt:lpstr>
      <vt:lpstr>PowerPoint Presentation</vt:lpstr>
      <vt:lpstr>Bowtie/Tophat/Cufflinks/Cuffdiff  RNA-seq Pipeline</vt:lpstr>
      <vt:lpstr>Bowtie/Tophat/Cufflinks/Cuffdiff  RNA-seq Pipeline</vt:lpstr>
      <vt:lpstr>What if I don’t have a reference genome for my species?</vt:lpstr>
      <vt:lpstr>Methods to study splicing by RNA-seq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641</cp:revision>
  <dcterms:created xsi:type="dcterms:W3CDTF">2011-11-14T19:50:16Z</dcterms:created>
  <dcterms:modified xsi:type="dcterms:W3CDTF">2014-11-16T02:11:36Z</dcterms:modified>
</cp:coreProperties>
</file>