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7" r:id="rId27"/>
    <p:sldId id="512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B649652F-6DAC-7E4F-B2F1-0E77866C6DF8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D222D71-7333-464C-9A6F-C900643A1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5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CE4F972-C012-B046-84F9-ED83526B073E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6AC04E3-9C3D-CB43-982C-C612D9F24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47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183E1-3D03-AA4D-B1B0-8663466EA307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72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4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8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0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8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7BE39862-6E64-784B-97F4-0996A1EE7262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289A0245-F736-EF4F-BF09-5C3C5DDDC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701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/SAM1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card.sourceforge.net/explain-flags.html" TargetMode="Externa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nome.ucsc.edu/FAQ/FAQformat.html%23format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2752/" TargetMode="External"/><Relationship Id="rId3" Type="http://schemas.openxmlformats.org/officeDocument/2006/relationships/hyperlink" Target="http://www.biostars.org/p/71300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0478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hyperlink" Target="http://wwwdev.ebi.ac.uk/fg/hts_mapper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4059238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TopHat is a ‘splice-aware’ RNA-seq read aligner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a reference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Breaks reads into pieces, </a:t>
            </a:r>
            <a:r>
              <a:rPr lang="en-US" dirty="0">
                <a:latin typeface="Calibri" charset="0"/>
                <a:ea typeface="ＭＳ Ｐゴシック" charset="0"/>
              </a:rPr>
              <a:t>u</a:t>
            </a:r>
            <a:r>
              <a:rPr lang="en-US" dirty="0" smtClean="0">
                <a:latin typeface="Calibri" charset="0"/>
                <a:ea typeface="ＭＳ Ｐゴシック" charset="0"/>
              </a:rPr>
              <a:t>ses ‘bowtie’ aligner to first align these pieces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Then extends alignments from these seeds and resolves exon edges (splice junctions)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0483" name="Picture 3" descr="TopHat Alignment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268413"/>
            <a:ext cx="3633788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5508625" y="5949950"/>
            <a:ext cx="2151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Trapnell et al. 2009</a:t>
            </a:r>
          </a:p>
        </p:txBody>
      </p:sp>
    </p:spTree>
    <p:extLst>
      <p:ext uri="{BB962C8B-B14F-4D97-AF65-F5344CB8AC3E}">
        <p14:creationId xmlns:p14="http://schemas.microsoft.com/office/powerpoint/2010/main" val="292048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allow ‘multi-mapped’ 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Depends on the application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*DNA* analysis it is common to use a mapper to randomly select alignments from a series of equally good alignments</a:t>
            </a:r>
          </a:p>
          <a:p>
            <a:pPr>
              <a:defRPr/>
            </a:pPr>
            <a:r>
              <a:rPr lang="en-US" dirty="0" smtClean="0"/>
              <a:t>In *RNA* analysis this is less common</a:t>
            </a:r>
          </a:p>
          <a:p>
            <a:pPr lvl="1">
              <a:defRPr/>
            </a:pPr>
            <a:r>
              <a:rPr lang="en-US" dirty="0" smtClean="0"/>
              <a:t>Perhaps disallow multi-mapped reads if you are variant calling</a:t>
            </a:r>
          </a:p>
          <a:p>
            <a:pPr lvl="1">
              <a:defRPr/>
            </a:pPr>
            <a:r>
              <a:rPr lang="en-US" dirty="0" smtClean="0"/>
              <a:t>Definitely should allow multi-mapped reads for expression analysis with TopHat/Cufflinks</a:t>
            </a:r>
          </a:p>
          <a:p>
            <a:pPr lvl="1">
              <a:defRPr/>
            </a:pPr>
            <a:r>
              <a:rPr lang="en-US" dirty="0" smtClean="0"/>
              <a:t>Definitely should allow multi-mapped reads for gene fusion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0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is the output of bowtie/tophat?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 SAM/BAM file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SAM stands for Sequence Alignment/Map format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BAM is the binary version of a SAM file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Remember, compressed files require special handling compared to plain text </a:t>
            </a:r>
            <a:r>
              <a:rPr lang="en-US" dirty="0" smtClean="0">
                <a:latin typeface="Calibri" charset="0"/>
                <a:ea typeface="ＭＳ Ｐゴシック" charset="0"/>
              </a:rPr>
              <a:t>files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How can I convert BAM to SAM?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http://www.biostars.org/p/1701/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2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323850" y="3206750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49400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250825" y="1196975"/>
            <a:ext cx="4656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246063" y="2852738"/>
            <a:ext cx="6196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5811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http://samtools.sourceforge.net/SAM1.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SAM format consists of two sections: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Header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source of data, reference sequence, method of alignment, etc.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Alignment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the read, quality of the read, and nature alignment of the read to a region of the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Compressed using lossless BGZF format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Other BAM compression strategies are a subject of research.  See ‘CRAM’ format for example</a:t>
            </a:r>
          </a:p>
          <a:p>
            <a:pPr>
              <a:defRPr/>
            </a:pPr>
            <a:r>
              <a:rPr lang="en-US" dirty="0" smtClean="0"/>
              <a:t>BAM files are usually ‘indexed’</a:t>
            </a:r>
          </a:p>
          <a:p>
            <a:pPr lvl="1">
              <a:defRPr/>
            </a:pPr>
            <a:r>
              <a:rPr lang="en-US" dirty="0" smtClean="0"/>
              <a:t>A ‘.bai’ file will be found beside the ‘.bam’ file </a:t>
            </a:r>
          </a:p>
          <a:p>
            <a:pPr lvl="1">
              <a:defRPr/>
            </a:pPr>
            <a:r>
              <a:rPr lang="en-US" dirty="0" smtClean="0"/>
              <a:t>Indexing </a:t>
            </a:r>
            <a:r>
              <a:rPr lang="en-US" dirty="0"/>
              <a:t>aims to achieve fast retrieval of alignments overlapping a </a:t>
            </a:r>
            <a:r>
              <a:rPr lang="en-US" dirty="0" smtClean="0"/>
              <a:t>specified </a:t>
            </a:r>
            <a:r>
              <a:rPr lang="en-US" dirty="0"/>
              <a:t>region without </a:t>
            </a:r>
            <a:r>
              <a:rPr lang="en-US" dirty="0" smtClean="0"/>
              <a:t>going through </a:t>
            </a:r>
            <a:r>
              <a:rPr lang="en-US" dirty="0"/>
              <a:t>the whole alignments. BAM must be sorted by the reference ID and then the </a:t>
            </a:r>
            <a:r>
              <a:rPr lang="en-US" dirty="0" smtClean="0"/>
              <a:t>leftmost coordinate </a:t>
            </a:r>
            <a:r>
              <a:rPr lang="en-US" dirty="0"/>
              <a:t>before </a:t>
            </a:r>
            <a:r>
              <a:rPr lang="en-US" dirty="0" smtClean="0"/>
              <a:t>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5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58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Used to describe source of data, reference sequence, method of alignment, etc.</a:t>
            </a:r>
          </a:p>
          <a:p>
            <a:pPr>
              <a:defRPr/>
            </a:pPr>
            <a:r>
              <a:rPr lang="en-US" dirty="0" smtClean="0"/>
              <a:t>Each section begins </a:t>
            </a:r>
            <a:r>
              <a:rPr lang="en-US" dirty="0"/>
              <a:t>with character </a:t>
            </a:r>
            <a:r>
              <a:rPr lang="en-US" dirty="0" smtClean="0"/>
              <a:t>‘@’ </a:t>
            </a:r>
            <a:r>
              <a:rPr lang="en-US" dirty="0"/>
              <a:t>followed by a two-letter record type code</a:t>
            </a:r>
            <a:r>
              <a:rPr lang="en-US" dirty="0" smtClean="0"/>
              <a:t>.  These are followed by two-letter tags and values </a:t>
            </a:r>
          </a:p>
          <a:p>
            <a:pPr lvl="1">
              <a:defRPr/>
            </a:pPr>
            <a:r>
              <a:rPr lang="en-US" dirty="0" smtClean="0"/>
              <a:t>@HD  The header line</a:t>
            </a:r>
          </a:p>
          <a:p>
            <a:pPr lvl="2">
              <a:defRPr/>
            </a:pPr>
            <a:r>
              <a:rPr lang="en-US" dirty="0" smtClean="0"/>
              <a:t>VN: format version</a:t>
            </a:r>
          </a:p>
          <a:p>
            <a:pPr lvl="2">
              <a:defRPr/>
            </a:pPr>
            <a:r>
              <a:rPr lang="en-US" dirty="0" smtClean="0"/>
              <a:t>SO: Sorting order of alignments</a:t>
            </a:r>
          </a:p>
          <a:p>
            <a:pPr lvl="1">
              <a:defRPr/>
            </a:pPr>
            <a:r>
              <a:rPr lang="en-US" dirty="0" smtClean="0"/>
              <a:t>@SQ  Reference sequence dictionary</a:t>
            </a:r>
          </a:p>
          <a:p>
            <a:pPr lvl="2">
              <a:defRPr/>
            </a:pPr>
            <a:r>
              <a:rPr lang="en-US" dirty="0" smtClean="0"/>
              <a:t>SN: reference sequence name</a:t>
            </a:r>
          </a:p>
          <a:p>
            <a:pPr lvl="2">
              <a:defRPr/>
            </a:pPr>
            <a:r>
              <a:rPr lang="en-US" dirty="0" smtClean="0"/>
              <a:t>LN: reference sequence length</a:t>
            </a:r>
          </a:p>
          <a:p>
            <a:pPr lvl="2">
              <a:defRPr/>
            </a:pPr>
            <a:r>
              <a:rPr lang="en-US" dirty="0" smtClean="0"/>
              <a:t>SP: species</a:t>
            </a:r>
          </a:p>
          <a:p>
            <a:pPr lvl="1">
              <a:defRPr/>
            </a:pPr>
            <a:r>
              <a:rPr lang="en-US" dirty="0" smtClean="0"/>
              <a:t>@RG  Read group</a:t>
            </a:r>
          </a:p>
          <a:p>
            <a:pPr lvl="2">
              <a:defRPr/>
            </a:pPr>
            <a:r>
              <a:rPr lang="en-US" dirty="0" smtClean="0"/>
              <a:t>ID: read group identifier</a:t>
            </a:r>
          </a:p>
          <a:p>
            <a:pPr lvl="2">
              <a:defRPr/>
            </a:pPr>
            <a:r>
              <a:rPr lang="en-US" dirty="0" smtClean="0"/>
              <a:t>CN: name of sequencing center</a:t>
            </a:r>
          </a:p>
          <a:p>
            <a:pPr lvl="2">
              <a:defRPr/>
            </a:pPr>
            <a:r>
              <a:rPr lang="en-US" dirty="0" smtClean="0"/>
              <a:t>SM: sample name</a:t>
            </a:r>
          </a:p>
          <a:p>
            <a:pPr lvl="1">
              <a:defRPr/>
            </a:pPr>
            <a:r>
              <a:rPr lang="en-US" dirty="0" smtClean="0"/>
              <a:t>@PG  Program</a:t>
            </a:r>
          </a:p>
          <a:p>
            <a:pPr lvl="2">
              <a:defRPr/>
            </a:pPr>
            <a:r>
              <a:rPr lang="en-US" dirty="0" smtClean="0"/>
              <a:t>PN: program name</a:t>
            </a:r>
          </a:p>
          <a:p>
            <a:pPr lvl="2">
              <a:defRPr/>
            </a:pPr>
            <a:r>
              <a:rPr lang="en-US" dirty="0" smtClean="0"/>
              <a:t>VN: program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5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062413"/>
            <a:ext cx="8839200" cy="2103437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4300" b="1" dirty="0" smtClean="0">
                <a:latin typeface="Courier New"/>
                <a:cs typeface="Courier New"/>
              </a:rPr>
              <a:t>Example values</a:t>
            </a:r>
          </a:p>
          <a:p>
            <a:pPr marL="514350" indent="-514350">
              <a:buFont typeface="Wingdings" charset="2"/>
              <a:buAutoNum type="arabicPlain"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QNAME  e.g.  HWI</a:t>
            </a:r>
            <a:r>
              <a:rPr lang="en-US" dirty="0">
                <a:latin typeface="Courier New"/>
                <a:cs typeface="Courier New"/>
              </a:rPr>
              <a:t>-ST495_129147882:1:2302:10269:</a:t>
            </a:r>
            <a:r>
              <a:rPr lang="en-US" dirty="0" smtClean="0">
                <a:latin typeface="Courier New"/>
                <a:cs typeface="Courier New"/>
              </a:rPr>
              <a:t>12362 (QNAME)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QUAL   e.g.  CCCFFFFFHHHHHJJIJFIJJJJJJJJJJJHIJJJJJJJIJJJJJGGHIJHIJJJJJJJJJGHGGIJJJJJJIJEEHHHHFFFFCDCDDDDDDDB</a:t>
            </a:r>
            <a:r>
              <a:rPr lang="en-US" dirty="0">
                <a:latin typeface="Courier New"/>
                <a:cs typeface="Courier New"/>
              </a:rPr>
              <a:t>@</a:t>
            </a:r>
            <a:r>
              <a:rPr lang="en-US" dirty="0" smtClean="0">
                <a:latin typeface="Courier New"/>
                <a:cs typeface="Courier New"/>
              </a:rPr>
              <a:t>ACDD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63625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11188" y="1541463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11188" y="2406650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9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52513"/>
            <a:ext cx="8839200" cy="17986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>
                <a:hlinkClick r:id="rId2"/>
              </a:rPr>
              <a:t>http://picard.sourceforge.net/explain-</a:t>
            </a:r>
            <a:r>
              <a:rPr lang="en-US" dirty="0" smtClean="0">
                <a:hlinkClick r:id="rId2"/>
              </a:rPr>
              <a:t>flags.html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11 bitwise flags describing the alignment</a:t>
            </a:r>
          </a:p>
          <a:p>
            <a:pPr>
              <a:defRPr/>
            </a:pPr>
            <a:r>
              <a:rPr lang="en-US" dirty="0" smtClean="0"/>
              <a:t>These flags are stored as a binary string of length 11 instead of 11 columns of data</a:t>
            </a:r>
          </a:p>
          <a:p>
            <a:pPr>
              <a:defRPr/>
            </a:pPr>
            <a:r>
              <a:rPr lang="en-US" dirty="0" smtClean="0"/>
              <a:t>Value of ‘1’ indicates the flag is set.  e.g. 00100000000</a:t>
            </a:r>
          </a:p>
          <a:p>
            <a:pPr>
              <a:defRPr/>
            </a:pPr>
            <a:r>
              <a:rPr lang="en-US" dirty="0" smtClean="0"/>
              <a:t>All combinations can be represented as a number from 0 to 2047 (i.e. 2</a:t>
            </a:r>
            <a:r>
              <a:rPr lang="en-US" baseline="30000" dirty="0" smtClean="0"/>
              <a:t>11</a:t>
            </a:r>
            <a:r>
              <a:rPr lang="en-US" dirty="0" smtClean="0"/>
              <a:t>-1).  This number is used in the BAM/SAM file.  You can specify ‘required’ or ‘filter’ flags in samtools view using the ‘-f’ and ‘-F’ options respectively  </a:t>
            </a:r>
            <a:endParaRPr lang="en-US" dirty="0"/>
          </a:p>
        </p:txBody>
      </p:sp>
      <p:pic>
        <p:nvPicPr>
          <p:cNvPr id="27651" name="Picture 3" descr="SAM-BAM FLA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5250"/>
            <a:ext cx="64801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50825" y="5846763"/>
            <a:ext cx="842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Note that to maximize confusion, each bit is described in the SAM specification using its hexadecimal representation (i.e., '0x10' = 16 and '0x40' = 64).</a:t>
            </a:r>
          </a:p>
        </p:txBody>
      </p:sp>
    </p:spTree>
    <p:extLst>
      <p:ext uri="{BB962C8B-B14F-4D97-AF65-F5344CB8AC3E}">
        <p14:creationId xmlns:p14="http://schemas.microsoft.com/office/powerpoint/2010/main" val="353573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10001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4508500"/>
            <a:ext cx="8839200" cy="17287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The CIGAR string is a sequence of </a:t>
            </a:r>
            <a:r>
              <a:rPr lang="en-US" dirty="0" smtClean="0"/>
              <a:t>base </a:t>
            </a:r>
            <a:r>
              <a:rPr lang="en-US" dirty="0"/>
              <a:t>lengths and </a:t>
            </a:r>
            <a:r>
              <a:rPr lang="en-US" dirty="0" smtClean="0"/>
              <a:t>associated ‘operations’ that are </a:t>
            </a:r>
            <a:r>
              <a:rPr lang="en-US" dirty="0"/>
              <a:t>used to </a:t>
            </a:r>
            <a:r>
              <a:rPr lang="en-US" dirty="0" smtClean="0"/>
              <a:t>indicate which </a:t>
            </a:r>
            <a:r>
              <a:rPr lang="en-US" dirty="0"/>
              <a:t>bases align </a:t>
            </a:r>
            <a:r>
              <a:rPr lang="en-US" dirty="0" smtClean="0"/>
              <a:t>to the reference (</a:t>
            </a:r>
            <a:r>
              <a:rPr lang="en-US" dirty="0"/>
              <a:t>either a </a:t>
            </a:r>
            <a:r>
              <a:rPr lang="en-US" dirty="0" smtClean="0"/>
              <a:t>match or mismatch), </a:t>
            </a:r>
            <a:r>
              <a:rPr lang="en-US" dirty="0"/>
              <a:t>are </a:t>
            </a:r>
            <a:r>
              <a:rPr lang="en-US" dirty="0" smtClean="0"/>
              <a:t>deleted, are inserted, represent introns, etc.</a:t>
            </a:r>
          </a:p>
          <a:p>
            <a:pPr>
              <a:defRPr/>
            </a:pPr>
            <a:r>
              <a:rPr lang="en-US" dirty="0"/>
              <a:t>e.g. </a:t>
            </a:r>
            <a:r>
              <a:rPr lang="en-US" dirty="0" smtClean="0"/>
              <a:t>81M859N19M</a:t>
            </a:r>
          </a:p>
          <a:p>
            <a:pPr lvl="1">
              <a:defRPr/>
            </a:pPr>
            <a:r>
              <a:rPr lang="en-US" dirty="0" smtClean="0"/>
              <a:t>A 100 bp read consists of:  81 bases of alignment to reference, 859 bases skipped (an intron), 19 bases of alignment</a:t>
            </a:r>
            <a:endParaRPr lang="en-US" dirty="0"/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57300"/>
            <a:ext cx="8208962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40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4211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</a:t>
            </a:r>
            <a:r>
              <a:rPr lang="en-US" dirty="0" smtClean="0">
                <a:latin typeface="Calibri" charset="0"/>
                <a:ea typeface="ＭＳ Ｐゴシック" charset="0"/>
              </a:rPr>
              <a:t>the </a:t>
            </a:r>
            <a:r>
              <a:rPr lang="en-US" dirty="0">
                <a:latin typeface="Calibri" charset="0"/>
                <a:ea typeface="ＭＳ Ｐゴシック" charset="0"/>
              </a:rPr>
              <a:t>exons of a gene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</a:t>
            </a:r>
            <a:r>
              <a:rPr lang="en-US" dirty="0" smtClean="0">
                <a:latin typeface="Calibri" charset="0"/>
                <a:ea typeface="ＭＳ Ｐゴシック" charset="0"/>
              </a:rPr>
              <a:t>position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Coordinates in BED format are 0 based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9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RNA-seq alignment and visualization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picard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bedops</a:t>
            </a:r>
          </a:p>
        </p:txBody>
      </p:sp>
    </p:spTree>
    <p:extLst>
      <p:ext uri="{BB962C8B-B14F-4D97-AF65-F5344CB8AC3E}">
        <p14:creationId xmlns:p14="http://schemas.microsoft.com/office/powerpoint/2010/main" val="290850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In fusion detection we are interested in read pairs that map to different chromosomes…</a:t>
            </a:r>
          </a:p>
        </p:txBody>
      </p:sp>
    </p:spTree>
    <p:extLst>
      <p:ext uri="{BB962C8B-B14F-4D97-AF65-F5344CB8AC3E}">
        <p14:creationId xmlns:p14="http://schemas.microsoft.com/office/powerpoint/2010/main" val="200947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Visualization of RNA-seq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827088" y="1700213"/>
            <a:ext cx="7815262" cy="4176712"/>
          </a:xfrm>
        </p:spPr>
      </p:pic>
      <p:cxnSp>
        <p:nvCxnSpPr>
          <p:cNvPr id="4" name="Straight Arrow Connector 3"/>
          <p:cNvCxnSpPr/>
          <p:nvPr/>
        </p:nvCxnSpPr>
        <p:spPr>
          <a:xfrm>
            <a:off x="1763713" y="1484313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1357313" y="12080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27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4859338" y="1341438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24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1619250" y="6021388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34925" y="4508500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538163" y="4149725"/>
            <a:ext cx="577850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34925" y="3079750"/>
            <a:ext cx="852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461963" y="2719388"/>
            <a:ext cx="65405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732588" y="3141663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6481763" y="3644900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779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3132138" y="5013325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spliced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763713" y="2636838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1331913" y="3111500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84888" y="1557338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6357938" y="1341438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516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7740650" y="119697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667625" y="3429000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73437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8118475" y="3500438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79914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256698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278467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517525" y="1352550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427038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16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98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3)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46050" y="2205038"/>
            <a:ext cx="3240088" cy="208756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5085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891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50825" y="27892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7922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1916113" y="26828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Bowtie/TopHat alignment (genome)</a:t>
              </a:r>
            </a:p>
          </p:txBody>
        </p:sp>
        <p:sp>
          <p:nvSpPr>
            <p:cNvPr id="37920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419475" y="26828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37918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5076825" y="26828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(cuffmerge)</a:t>
              </a:r>
            </a:p>
          </p:txBody>
        </p:sp>
        <p:sp>
          <p:nvSpPr>
            <p:cNvPr id="37916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37896" name="Group 20"/>
          <p:cNvGrpSpPr>
            <a:grpSpLocks/>
          </p:cNvGrpSpPr>
          <p:nvPr/>
        </p:nvGrpSpPr>
        <p:grpSpPr bwMode="auto">
          <a:xfrm>
            <a:off x="6804025" y="26828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Cuffdiff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37914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6804025" y="46529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CummRbund</a:t>
              </a:r>
            </a:p>
          </p:txBody>
        </p:sp>
        <p:sp>
          <p:nvSpPr>
            <p:cNvPr id="37912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7163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7163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7163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7163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40767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9" name="TextBox 3"/>
          <p:cNvSpPr txBox="1">
            <a:spLocks noChangeArrowheads="1"/>
          </p:cNvSpPr>
          <p:nvPr/>
        </p:nvSpPr>
        <p:spPr bwMode="auto">
          <a:xfrm>
            <a:off x="2192338" y="56403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910" name="TextBox 3"/>
          <p:cNvSpPr txBox="1">
            <a:spLocks noChangeArrowheads="1"/>
          </p:cNvSpPr>
          <p:nvPr/>
        </p:nvSpPr>
        <p:spPr bwMode="auto">
          <a:xfrm>
            <a:off x="1228725" y="184467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7682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1: </a:t>
            </a:r>
            <a:r>
              <a:rPr lang="en-US" dirty="0"/>
              <a:t>Introduction to cloud </a:t>
            </a:r>
            <a:r>
              <a:rPr lang="en-US" dirty="0" smtClean="0"/>
              <a:t>computing</a:t>
            </a:r>
          </a:p>
          <a:p>
            <a:pPr>
              <a:defRPr/>
            </a:pPr>
            <a:r>
              <a:rPr lang="en-US" dirty="0" smtClean="0"/>
              <a:t>Module </a:t>
            </a:r>
            <a:r>
              <a:rPr lang="en-US" dirty="0"/>
              <a:t>2</a:t>
            </a:r>
            <a:r>
              <a:rPr lang="en-US" dirty="0" smtClean="0"/>
              <a:t>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3: </a:t>
            </a:r>
            <a:r>
              <a:rPr lang="en-US" b="1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5: </a:t>
            </a:r>
            <a:r>
              <a:rPr lang="en-US" dirty="0"/>
              <a:t>Isoform discovery and alternative </a:t>
            </a:r>
            <a:r>
              <a:rPr lang="en-US" dirty="0" smtClean="0"/>
              <a:t>expression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RNA-seq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4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RNA-seq alignment challenges and common questions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Alignment strategies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Bowtie/TopHat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Introduction to the BAM and BED formats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Basic manipulation of BAMs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Visualization of RNA-seq alignments in IGV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377940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RNA-seq alignment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Computational cost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100’s of millions of reads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Introns!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Spliced vs. unspliced alignments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Can I just align my data once using one approach and be done with it?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Unfortunately probably not</a:t>
            </a:r>
          </a:p>
          <a:p>
            <a:pPr lvl="1"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/>
              <a:t>Is </a:t>
            </a:r>
            <a:r>
              <a:rPr lang="en-US" dirty="0" smtClean="0"/>
              <a:t>TopHat </a:t>
            </a:r>
            <a:r>
              <a:rPr lang="en-US" dirty="0"/>
              <a:t>the only mapper to consider for RNA-seq data?</a:t>
            </a:r>
          </a:p>
          <a:p>
            <a:pPr lvl="1">
              <a:defRPr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://www.biostars.org/p/60478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30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Three RNA-seq mapping strategies</a:t>
            </a:r>
          </a:p>
        </p:txBody>
      </p:sp>
      <p:pic>
        <p:nvPicPr>
          <p:cNvPr id="16386" name="Content Placeholder 3" descr="AlignmentStrategi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38033" r="1949" b="34047"/>
          <a:stretch>
            <a:fillRect/>
          </a:stretch>
        </p:blipFill>
        <p:spPr>
          <a:xfrm>
            <a:off x="2916238" y="3970338"/>
            <a:ext cx="3240087" cy="2051050"/>
          </a:xfrm>
        </p:spPr>
      </p:pic>
      <p:pic>
        <p:nvPicPr>
          <p:cNvPr id="16387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4387" r="2649" b="70277"/>
          <a:stretch>
            <a:fillRect/>
          </a:stretch>
        </p:blipFill>
        <p:spPr bwMode="auto">
          <a:xfrm>
            <a:off x="827088" y="1660525"/>
            <a:ext cx="2665412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16388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" t="71445" r="-2202"/>
          <a:stretch>
            <a:fillRect/>
          </a:stretch>
        </p:blipFill>
        <p:spPr bwMode="auto">
          <a:xfrm>
            <a:off x="5508625" y="1581150"/>
            <a:ext cx="2754313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4643438" y="6021388"/>
            <a:ext cx="428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Diagrams from Cloonan &amp; Grimmond, Nature Methods 2010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755650" y="1239838"/>
            <a:ext cx="2716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De novo assembly</a:t>
            </a:r>
          </a:p>
        </p:txBody>
      </p:sp>
      <p:sp>
        <p:nvSpPr>
          <p:cNvPr id="16391" name="TextBox 10"/>
          <p:cNvSpPr txBox="1">
            <a:spLocks noChangeArrowheads="1"/>
          </p:cNvSpPr>
          <p:nvPr/>
        </p:nvSpPr>
        <p:spPr bwMode="auto">
          <a:xfrm>
            <a:off x="5070475" y="1196975"/>
            <a:ext cx="317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transcriptome</a:t>
            </a:r>
          </a:p>
        </p:txBody>
      </p:sp>
      <p:sp>
        <p:nvSpPr>
          <p:cNvPr id="16392" name="TextBox 11"/>
          <p:cNvSpPr txBox="1">
            <a:spLocks noChangeArrowheads="1"/>
          </p:cNvSpPr>
          <p:nvPr/>
        </p:nvSpPr>
        <p:spPr bwMode="auto">
          <a:xfrm>
            <a:off x="2420938" y="3573463"/>
            <a:ext cx="3806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173978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alignment strategy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De novo assembly</a:t>
            </a:r>
          </a:p>
          <a:p>
            <a:pPr lvl="1">
              <a:defRPr/>
            </a:pPr>
            <a:r>
              <a:rPr lang="en-US" dirty="0" smtClean="0"/>
              <a:t>If a reference genome does not exist for the species being studied</a:t>
            </a:r>
          </a:p>
          <a:p>
            <a:pPr lvl="1">
              <a:defRPr/>
            </a:pPr>
            <a:r>
              <a:rPr lang="en-US" dirty="0" smtClean="0"/>
              <a:t>If complex polymorphisms/mutations/haplotypes might be missed by comparing to the reference genome</a:t>
            </a:r>
          </a:p>
          <a:p>
            <a:pPr>
              <a:defRPr/>
            </a:pPr>
            <a:r>
              <a:rPr lang="en-US" dirty="0" smtClean="0"/>
              <a:t>Align to transcriptome</a:t>
            </a:r>
          </a:p>
          <a:p>
            <a:pPr lvl="1">
              <a:defRPr/>
            </a:pPr>
            <a:r>
              <a:rPr lang="en-US" dirty="0" smtClean="0"/>
              <a:t>If you have short reads (&lt; 50bp)</a:t>
            </a:r>
          </a:p>
          <a:p>
            <a:pPr>
              <a:defRPr/>
            </a:pPr>
            <a:r>
              <a:rPr lang="en-US" dirty="0" smtClean="0"/>
              <a:t>Align to reference genome</a:t>
            </a:r>
          </a:p>
          <a:p>
            <a:pPr lvl="1">
              <a:defRPr/>
            </a:pPr>
            <a:r>
              <a:rPr lang="en-US" dirty="0" smtClean="0"/>
              <a:t>All other cases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strategy involves different alignment/assembly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9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read aligner should I use?</a:t>
            </a:r>
          </a:p>
        </p:txBody>
      </p:sp>
      <p:pic>
        <p:nvPicPr>
          <p:cNvPr id="18434" name="Content Placeholder 5" descr="mappers_timelin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5" t="12167" r="5742" b="2191"/>
          <a:stretch>
            <a:fillRect/>
          </a:stretch>
        </p:blipFill>
        <p:spPr>
          <a:xfrm>
            <a:off x="1763713" y="1196975"/>
            <a:ext cx="5472112" cy="4718050"/>
          </a:xfrm>
        </p:spPr>
      </p:pic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2536825" y="5949950"/>
            <a:ext cx="3979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hlinkClick r:id="rId3"/>
              </a:rPr>
              <a:t>http://wwwdev.ebi.ac.uk/fg/hts_mappers/</a:t>
            </a: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7524750" y="3933825"/>
            <a:ext cx="110807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RNA</a:t>
            </a:r>
          </a:p>
          <a:p>
            <a:pPr>
              <a:defRPr/>
            </a:pPr>
            <a:r>
              <a:rPr lang="en-US" sz="1600" dirty="0">
                <a:solidFill>
                  <a:srgbClr val="E652DA"/>
                </a:solidFill>
              </a:rPr>
              <a:t>Bisulfite</a:t>
            </a:r>
          </a:p>
          <a:p>
            <a:pPr>
              <a:defRPr/>
            </a:pPr>
            <a:r>
              <a:rPr lang="en-US" sz="1600" dirty="0">
                <a:solidFill>
                  <a:srgbClr val="0000FF"/>
                </a:solidFill>
              </a:rPr>
              <a:t>DNA</a:t>
            </a:r>
          </a:p>
          <a:p>
            <a:pPr>
              <a:defRPr/>
            </a:pPr>
            <a:r>
              <a:rPr lang="en-US" sz="1600" dirty="0">
                <a:solidFill>
                  <a:srgbClr val="20FF38"/>
                </a:solidFill>
              </a:rPr>
              <a:t>microRNA</a:t>
            </a:r>
          </a:p>
        </p:txBody>
      </p:sp>
    </p:spTree>
    <p:extLst>
      <p:ext uri="{BB962C8B-B14F-4D97-AF65-F5344CB8AC3E}">
        <p14:creationId xmlns:p14="http://schemas.microsoft.com/office/powerpoint/2010/main" val="39502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use a splice-aware or unspliced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RNA-seq reads may span large introns</a:t>
            </a:r>
          </a:p>
          <a:p>
            <a:pPr>
              <a:defRPr/>
            </a:pPr>
            <a:r>
              <a:rPr lang="en-US" dirty="0" smtClean="0"/>
              <a:t>The fragments being sequenced in RNA-seq represent mRNA and therefore the introns are removed</a:t>
            </a:r>
          </a:p>
          <a:p>
            <a:pPr>
              <a:defRPr/>
            </a:pPr>
            <a:r>
              <a:rPr lang="en-US" dirty="0" smtClean="0"/>
              <a:t>But we are usually aligning these reads back to the reference genome</a:t>
            </a:r>
          </a:p>
          <a:p>
            <a:pPr>
              <a:defRPr/>
            </a:pPr>
            <a:r>
              <a:rPr lang="en-US" dirty="0" smtClean="0"/>
              <a:t>Unless your reads are short (&lt;50bp) you should use a splice-aware aligner</a:t>
            </a:r>
          </a:p>
          <a:p>
            <a:pPr lvl="1">
              <a:defRPr/>
            </a:pPr>
            <a:r>
              <a:rPr lang="en-US" dirty="0" smtClean="0"/>
              <a:t>TopHat, STAR, MapSplice, etc. </a:t>
            </a:r>
            <a:endParaRPr lang="en-US" dirty="0"/>
          </a:p>
        </p:txBody>
      </p:sp>
      <p:pic>
        <p:nvPicPr>
          <p:cNvPr id="19459" name="Picture 5" descr="Fig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74"/>
          <a:stretch>
            <a:fillRect/>
          </a:stretch>
        </p:blipFill>
        <p:spPr bwMode="auto">
          <a:xfrm>
            <a:off x="4643438" y="1844675"/>
            <a:ext cx="4014787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14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9823</TotalTime>
  <Words>1628</Words>
  <Application>Microsoft Macintosh PowerPoint</Application>
  <PresentationFormat>On-screen Show (4:3)</PresentationFormat>
  <Paragraphs>225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</vt:lpstr>
      <vt:lpstr>RNA-seq alignment challenges</vt:lpstr>
      <vt:lpstr>Three RNA-seq mapping strategies</vt:lpstr>
      <vt:lpstr>Which alignment strategy is best?</vt:lpstr>
      <vt:lpstr>Which read aligner should I use?</vt:lpstr>
      <vt:lpstr>Should I use a splice-aware or unspliced mapper</vt:lpstr>
      <vt:lpstr>Bowtie/TopHat</vt:lpstr>
      <vt:lpstr>Should I allow ‘multi-mapped’ reads?</vt:lpstr>
      <vt:lpstr>What is the output of bowtie/tophat?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Introduction to the BED format</vt:lpstr>
      <vt:lpstr>Manipulation of SAM/BAM and BED files</vt:lpstr>
      <vt:lpstr>How should I sort my SAM/BAM file?</vt:lpstr>
      <vt:lpstr>Visualization of RNA-seq alignments in IGV browser</vt:lpstr>
      <vt:lpstr>Alternative viewers to IGV</vt:lpstr>
      <vt:lpstr>BAM read counting and variant allele expression status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642</cp:revision>
  <dcterms:created xsi:type="dcterms:W3CDTF">2011-11-14T19:50:16Z</dcterms:created>
  <dcterms:modified xsi:type="dcterms:W3CDTF">2014-11-16T07:23:39Z</dcterms:modified>
</cp:coreProperties>
</file>