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1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E34AB73-670E-CA49-B210-1B4E0C24A9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819A1F-E21B-B542-BD80-6E8C6F36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025BB54-FB62-5D44-A55D-DD767AB6C2A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2A8FBAC-5635-C448-8DF1-3E16B585C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7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CD60CC-0DC3-B549-BBD5-A581194295D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890DF43E-4B83-2049-829A-40EE8AA59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>
                <a:latin typeface="Chalkboard"/>
                <a:cs typeface="Chalkboard"/>
              </a:rPr>
              <a:t>Some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tools</a:t>
            </a:r>
            <a:r>
              <a:rPr lang="pl-PL" dirty="0">
                <a:latin typeface="Chalkboard"/>
                <a:cs typeface="Chalkboard"/>
              </a:rPr>
              <a:t> (data) </a:t>
            </a:r>
            <a:r>
              <a:rPr lang="pl-PL" dirty="0" err="1">
                <a:latin typeface="Chalkboard"/>
                <a:cs typeface="Chalkboard"/>
              </a:rPr>
              <a:t>are</a:t>
            </a:r>
            <a:r>
              <a:rPr lang="pl-PL" dirty="0">
                <a:latin typeface="Chalkboard"/>
                <a:cs typeface="Chalkboard"/>
              </a:rPr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>
                <a:latin typeface="Chalkboard"/>
                <a:cs typeface="Chalkboard"/>
              </a:rPr>
              <a:t>on </a:t>
            </a:r>
            <a:r>
              <a:rPr lang="pl-PL" dirty="0" err="1">
                <a:latin typeface="Chalkboard"/>
                <a:cs typeface="Chalkboard"/>
              </a:rPr>
              <a:t>your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computer</a:t>
            </a:r>
            <a:endParaRPr lang="pl-PL" dirty="0">
              <a:latin typeface="Chalkboard"/>
              <a:cs typeface="Chalkboard"/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>
                <a:latin typeface="Chalkboard"/>
                <a:cs typeface="Chalkboard"/>
              </a:rPr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>
                <a:latin typeface="Chalkboard"/>
                <a:cs typeface="Chalkboard"/>
              </a:rPr>
              <a:t>on the </a:t>
            </a:r>
            <a:r>
              <a:rPr lang="pl-PL" dirty="0" err="1">
                <a:latin typeface="Chalkboard"/>
                <a:cs typeface="Chalkboard"/>
              </a:rPr>
              <a:t>cloud</a:t>
            </a:r>
            <a:r>
              <a:rPr lang="pl-PL" dirty="0">
                <a:latin typeface="Chalkboard"/>
                <a:cs typeface="Chalkboard"/>
              </a:rPr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>
                <a:latin typeface="Chalkboard"/>
                <a:cs typeface="Chalkboard"/>
              </a:rPr>
              <a:t>You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will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become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efficient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at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traversing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these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various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spaces</a:t>
            </a:r>
            <a:r>
              <a:rPr lang="pl-PL" dirty="0">
                <a:latin typeface="Chalkboard"/>
                <a:cs typeface="Chalkboard"/>
              </a:rPr>
              <a:t>, and </a:t>
            </a:r>
            <a:r>
              <a:rPr lang="pl-PL" dirty="0" err="1">
                <a:latin typeface="Chalkboard"/>
                <a:cs typeface="Chalkboard"/>
              </a:rPr>
              <a:t>finding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resources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you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need</a:t>
            </a:r>
            <a:r>
              <a:rPr lang="pl-PL" dirty="0">
                <a:latin typeface="Chalkboard"/>
                <a:cs typeface="Chalkboard"/>
              </a:rPr>
              <a:t>, and </a:t>
            </a:r>
            <a:r>
              <a:rPr lang="pl-PL" dirty="0" err="1">
                <a:latin typeface="Chalkboard"/>
                <a:cs typeface="Chalkboard"/>
              </a:rPr>
              <a:t>using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what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is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best</a:t>
            </a:r>
            <a:r>
              <a:rPr lang="pl-PL" dirty="0">
                <a:latin typeface="Chalkboard"/>
                <a:cs typeface="Chalkboard"/>
              </a:rPr>
              <a:t> for </a:t>
            </a:r>
            <a:r>
              <a:rPr lang="pl-PL" dirty="0" err="1">
                <a:latin typeface="Chalkboard"/>
                <a:cs typeface="Chalkboard"/>
              </a:rPr>
              <a:t>you</a:t>
            </a:r>
            <a:r>
              <a:rPr lang="pl-PL" dirty="0">
                <a:latin typeface="Chalkboard"/>
                <a:cs typeface="Chalkboard"/>
              </a:rPr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>
                <a:latin typeface="Chalkboard"/>
                <a:cs typeface="Chalkboard"/>
              </a:rPr>
              <a:t>There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 smtClean="0">
                <a:latin typeface="Chalkboard"/>
                <a:cs typeface="Chalkboard"/>
              </a:rPr>
              <a:t>are</a:t>
            </a:r>
            <a:r>
              <a:rPr lang="pl-PL" dirty="0" smtClean="0">
                <a:latin typeface="Chalkboard"/>
                <a:cs typeface="Chalkboard"/>
              </a:rPr>
              <a:t> </a:t>
            </a:r>
            <a:r>
              <a:rPr lang="pl-PL" dirty="0" err="1" smtClean="0">
                <a:latin typeface="Chalkboard"/>
                <a:cs typeface="Chalkboard"/>
              </a:rPr>
              <a:t>different</a:t>
            </a:r>
            <a:r>
              <a:rPr lang="pl-PL" dirty="0" smtClean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ways</a:t>
            </a:r>
            <a:r>
              <a:rPr lang="pl-PL" dirty="0">
                <a:latin typeface="Chalkboard"/>
                <a:cs typeface="Chalkboard"/>
              </a:rPr>
              <a:t> of </a:t>
            </a:r>
            <a:r>
              <a:rPr lang="pl-PL" dirty="0" err="1">
                <a:latin typeface="Chalkboard"/>
                <a:cs typeface="Chalkboard"/>
              </a:rPr>
              <a:t>using</a:t>
            </a:r>
            <a:r>
              <a:rPr lang="pl-PL" dirty="0">
                <a:latin typeface="Chalkboard"/>
                <a:cs typeface="Chalkboard"/>
              </a:rPr>
              <a:t> the </a:t>
            </a:r>
            <a:r>
              <a:rPr lang="pl-PL" dirty="0" err="1">
                <a:latin typeface="Chalkboard"/>
                <a:cs typeface="Chalkboard"/>
              </a:rPr>
              <a:t>cloud</a:t>
            </a:r>
            <a:r>
              <a:rPr lang="pl-PL" dirty="0">
                <a:latin typeface="Chalkboard"/>
                <a:cs typeface="Chalkboard"/>
              </a:rPr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>
                <a:latin typeface="Chalkboard"/>
                <a:cs typeface="Chalkboard"/>
              </a:rPr>
              <a:t>Command</a:t>
            </a:r>
            <a:r>
              <a:rPr lang="pl-PL" dirty="0" smtClean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line</a:t>
            </a:r>
            <a:r>
              <a:rPr lang="pl-PL" dirty="0">
                <a:latin typeface="Chalkboard"/>
                <a:cs typeface="Chalkboard"/>
              </a:rPr>
              <a:t> (</a:t>
            </a:r>
            <a:r>
              <a:rPr lang="pl-PL" dirty="0" err="1">
                <a:latin typeface="Chalkboard"/>
                <a:cs typeface="Chalkboard"/>
              </a:rPr>
              <a:t>like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your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own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very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err="1" smtClean="0">
                <a:latin typeface="Chalkboard"/>
                <a:cs typeface="Chalkboard"/>
              </a:rPr>
              <a:t>powerful</a:t>
            </a:r>
            <a:r>
              <a:rPr lang="pl-PL" dirty="0" smtClean="0">
                <a:latin typeface="Chalkboard"/>
                <a:cs typeface="Chalkboard"/>
              </a:rPr>
              <a:t> Unix </a:t>
            </a:r>
            <a:r>
              <a:rPr lang="pl-PL" dirty="0" err="1">
                <a:latin typeface="Chalkboard"/>
                <a:cs typeface="Chalkboard"/>
              </a:rPr>
              <a:t>box</a:t>
            </a:r>
            <a:r>
              <a:rPr lang="pl-PL" dirty="0">
                <a:latin typeface="Chalkboard"/>
                <a:cs typeface="Chalkboard"/>
              </a:rPr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>
                <a:latin typeface="Chalkboard"/>
                <a:cs typeface="Chalkboard"/>
              </a:rPr>
              <a:t>With </a:t>
            </a:r>
            <a:r>
              <a:rPr lang="pl-PL" dirty="0">
                <a:latin typeface="Chalkboard"/>
                <a:cs typeface="Chalkboard"/>
              </a:rPr>
              <a:t>a web-</a:t>
            </a:r>
            <a:r>
              <a:rPr lang="pl-PL" dirty="0" err="1">
                <a:latin typeface="Chalkboard"/>
                <a:cs typeface="Chalkboard"/>
              </a:rPr>
              <a:t>browser</a:t>
            </a:r>
            <a:r>
              <a:rPr lang="pl-PL" dirty="0">
                <a:latin typeface="Chalkboard"/>
                <a:cs typeface="Chalkboard"/>
              </a:rPr>
              <a:t> </a:t>
            </a:r>
            <a:r>
              <a:rPr lang="pl-PL" dirty="0" smtClean="0">
                <a:latin typeface="Chalkboard"/>
                <a:cs typeface="Chalkboard"/>
              </a:rPr>
              <a:t>(</a:t>
            </a:r>
            <a:r>
              <a:rPr lang="pl-PL" dirty="0" err="1" smtClean="0">
                <a:latin typeface="Chalkboard"/>
                <a:cs typeface="Chalkboard"/>
              </a:rPr>
              <a:t>e.g</a:t>
            </a:r>
            <a:r>
              <a:rPr lang="pl-PL" dirty="0" smtClean="0">
                <a:latin typeface="Chalkboard"/>
                <a:cs typeface="Chalkboard"/>
              </a:rPr>
              <a:t>. </a:t>
            </a:r>
            <a:r>
              <a:rPr lang="pl-PL" dirty="0" err="1" smtClean="0">
                <a:latin typeface="Chalkboard"/>
                <a:cs typeface="Chalkboard"/>
              </a:rPr>
              <a:t>Galaxy</a:t>
            </a:r>
            <a:r>
              <a:rPr lang="pl-PL" dirty="0">
                <a:latin typeface="Chalkboard"/>
                <a:cs typeface="Chalkboard"/>
              </a:rPr>
              <a:t>): not </a:t>
            </a:r>
            <a:r>
              <a:rPr lang="pl-PL" dirty="0" smtClean="0">
                <a:latin typeface="Chalkboard"/>
                <a:cs typeface="Chalkboard"/>
              </a:rPr>
              <a:t>in </a:t>
            </a:r>
            <a:r>
              <a:rPr lang="pl-PL" dirty="0" err="1" smtClean="0">
                <a:latin typeface="Chalkboard"/>
                <a:cs typeface="Chalkboard"/>
              </a:rPr>
              <a:t>this</a:t>
            </a:r>
            <a:r>
              <a:rPr lang="pl-PL" dirty="0" smtClean="0">
                <a:latin typeface="Chalkboard"/>
                <a:cs typeface="Chalkboard"/>
              </a:rPr>
              <a:t> </a:t>
            </a:r>
            <a:r>
              <a:rPr lang="pl-PL" dirty="0" err="1">
                <a:latin typeface="Chalkboard"/>
                <a:cs typeface="Chalkboard"/>
              </a:rPr>
              <a:t>workshop</a:t>
            </a:r>
            <a:endParaRPr lang="pl-PL" dirty="0">
              <a:latin typeface="Chalkboard"/>
              <a:cs typeface="Chalkboard"/>
            </a:endParaRPr>
          </a:p>
          <a:p>
            <a:pPr lvl="1">
              <a:defRPr/>
            </a:pPr>
            <a:endParaRPr lang="en-US" dirty="0">
              <a:latin typeface="Chalkboard"/>
              <a:cs typeface="Chalkboard"/>
            </a:endParaRPr>
          </a:p>
          <a:p>
            <a:pPr>
              <a:defRPr/>
            </a:pP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03611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Loaded data files to an S3 bucket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We brought up an Ubuntu (Linux) instance, and loaded a whole bunch of software for NGS analysis.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We then cloned this, and made separate instances for everybody in the class. 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226099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BW wiki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94000"/>
            <a:ext cx="6804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halkboard" charset="0"/>
              <a:cs typeface="Chalkboard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halkboard" charset="0"/>
                <a:cs typeface="Chalkboard" charset="0"/>
              </a:rPr>
              <a:t>http://bioinformatics.ca/workshop_wiki/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halkboard" charset="0"/>
                <a:cs typeface="Chalkboard" charset="0"/>
              </a:rPr>
              <a:t>	Login: FirstnameLastname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halkboard" charset="0"/>
                <a:cs typeface="Chalkboard" charset="0"/>
              </a:rPr>
              <a:t>	Password: guest</a:t>
            </a:r>
          </a:p>
        </p:txBody>
      </p:sp>
      <p:sp>
        <p:nvSpPr>
          <p:cNvPr id="7" name="Frame 6"/>
          <p:cNvSpPr/>
          <p:nvPr/>
        </p:nvSpPr>
        <p:spPr>
          <a:xfrm>
            <a:off x="1403350" y="4221163"/>
            <a:ext cx="4032250" cy="360362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1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Screen Shot 2014-05-23 at 9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ame 4"/>
          <p:cNvSpPr/>
          <p:nvPr/>
        </p:nvSpPr>
        <p:spPr>
          <a:xfrm>
            <a:off x="1619250" y="2492375"/>
            <a:ext cx="2952750" cy="1081088"/>
          </a:xfrm>
          <a:prstGeom prst="frame">
            <a:avLst/>
          </a:prstGeom>
          <a:solidFill>
            <a:srgbClr val="800000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Macintosh users</a:t>
            </a:r>
          </a:p>
        </p:txBody>
      </p:sp>
      <p:pic>
        <p:nvPicPr>
          <p:cNvPr id="24578" name="Picture 1" descr="apple_ipa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36957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9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3" descr="Termin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5175"/>
            <a:ext cx="327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 descr="Terminal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44577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nut 10"/>
          <p:cNvSpPr/>
          <p:nvPr/>
        </p:nvSpPr>
        <p:spPr>
          <a:xfrm>
            <a:off x="1042988" y="4725988"/>
            <a:ext cx="1223962" cy="935037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44575" y="1844675"/>
            <a:ext cx="1223963" cy="935038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300788" y="908050"/>
            <a:ext cx="1223962" cy="936625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5606" name="Picture 6" descr="Terminal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440237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Opening a ‘terminal session’</a:t>
            </a:r>
          </a:p>
        </p:txBody>
      </p:sp>
    </p:spTree>
    <p:extLst>
      <p:ext uri="{BB962C8B-B14F-4D97-AF65-F5344CB8AC3E}">
        <p14:creationId xmlns:p14="http://schemas.microsoft.com/office/powerpoint/2010/main" val="419627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Terminal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44563"/>
            <a:ext cx="5551488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Creating a working directory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78733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login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0645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1" descr="Terminal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>
            <a:fillRect/>
          </a:stretch>
        </p:blipFill>
        <p:spPr bwMode="auto">
          <a:xfrm>
            <a:off x="211138" y="4111625"/>
            <a:ext cx="67373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011-06-12_15-04-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8" y="3357563"/>
            <a:ext cx="1827212" cy="232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3"/>
          <p:cNvSpPr/>
          <p:nvPr/>
        </p:nvSpPr>
        <p:spPr>
          <a:xfrm>
            <a:off x="3635375" y="3132138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27575"/>
              <a:gd name="adj4" fmla="val 163796"/>
              <a:gd name="adj5" fmla="val -73084"/>
              <a:gd name="adj6" fmla="val 184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On Mac:</a:t>
            </a:r>
            <a:br>
              <a:rPr lang="en-US" dirty="0"/>
            </a:br>
            <a:r>
              <a:rPr lang="en-US" dirty="0"/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Obtaining your AWS ‘key’ file from the wiki</a:t>
            </a:r>
          </a:p>
        </p:txBody>
      </p:sp>
    </p:spTree>
    <p:extLst>
      <p:ext uri="{BB962C8B-B14F-4D97-AF65-F5344CB8AC3E}">
        <p14:creationId xmlns:p14="http://schemas.microsoft.com/office/powerpoint/2010/main" val="147006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Terminal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84225"/>
            <a:ext cx="62642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Viewing the ‘key’ file once downloaded</a:t>
            </a:r>
          </a:p>
        </p:txBody>
      </p:sp>
    </p:spTree>
    <p:extLst>
      <p:ext uri="{BB962C8B-B14F-4D97-AF65-F5344CB8AC3E}">
        <p14:creationId xmlns:p14="http://schemas.microsoft.com/office/powerpoint/2010/main" val="86842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Chalkboard"/>
                <a:cs typeface="Chalkboard"/>
              </a:rPr>
              <a:t>l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dirty="0" smtClean="0">
                <a:latin typeface="Chalkboard"/>
                <a:cs typeface="Chalkboard"/>
              </a:rPr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Courier New"/>
                <a:cs typeface="Courier New"/>
              </a:rPr>
              <a:t>drwx</a:t>
            </a:r>
            <a:r>
              <a:rPr lang="en-US" sz="1800" dirty="0">
                <a:latin typeface="Courier New"/>
                <a:cs typeface="Courier New"/>
              </a:rPr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rw</a:t>
            </a:r>
            <a:r>
              <a:rPr lang="en-US" sz="1800" dirty="0">
                <a:latin typeface="Courier New"/>
                <a:cs typeface="Courier New"/>
              </a:rPr>
              <a:t>-r--r--@  1 francis  staff  1696 22 May 21:31 </a:t>
            </a:r>
            <a:r>
              <a:rPr lang="en-US" sz="1800" dirty="0" err="1" smtClean="0">
                <a:latin typeface="Courier New"/>
                <a:cs typeface="Courier New"/>
              </a:rPr>
              <a:t>CBWRNA.pem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halkboard"/>
                <a:cs typeface="Chalkboard"/>
              </a:rPr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halkboard"/>
                <a:cs typeface="Chalkboard"/>
              </a:rPr>
              <a:t>were used (6 is always 4+2, 5 is 4+1, 4 is by itself, 0 is none of them </a:t>
            </a:r>
            <a:r>
              <a:rPr lang="en-US" sz="1800" dirty="0" err="1" smtClean="0">
                <a:latin typeface="Chalkboard"/>
                <a:cs typeface="Chalkboard"/>
              </a:rPr>
              <a:t>etc</a:t>
            </a:r>
            <a:r>
              <a:rPr lang="en-US" sz="1800" dirty="0" smtClean="0">
                <a:latin typeface="Chalkboard"/>
                <a:cs typeface="Chalkboard"/>
              </a:rPr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halkboard"/>
                <a:cs typeface="Chalkboard"/>
              </a:rPr>
              <a:t>So, when you have: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cs typeface="Courier New"/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halkboard"/>
                <a:cs typeface="Chalkboard"/>
              </a:rPr>
              <a:t>It is “</a:t>
            </a:r>
            <a:r>
              <a:rPr lang="en-US" sz="1800" dirty="0" err="1" smtClean="0">
                <a:latin typeface="Chalkboard"/>
                <a:cs typeface="Chalkboard"/>
              </a:rPr>
              <a:t>rw</a:t>
            </a:r>
            <a:r>
              <a:rPr lang="en-US" sz="1800" dirty="0" smtClean="0">
                <a:latin typeface="Chalkboard"/>
                <a:cs typeface="Chalkboard"/>
              </a:rPr>
              <a:t>” for the the file owner </a:t>
            </a:r>
            <a:r>
              <a:rPr lang="en-US" sz="1800" b="1" dirty="0" smtClean="0">
                <a:latin typeface="Chalkboard"/>
                <a:cs typeface="Chalkboard"/>
              </a:rPr>
              <a:t>only</a:t>
            </a:r>
            <a:r>
              <a:rPr lang="en-US" sz="1800" dirty="0" smtClean="0">
                <a:latin typeface="Chalkboard"/>
                <a:cs typeface="Chalkboard"/>
              </a:rPr>
              <a:t> </a:t>
            </a:r>
            <a:endParaRPr lang="en-US" sz="1800" dirty="0">
              <a:latin typeface="Chalkboard"/>
              <a:cs typeface="Chalkboard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Changing file permissions of your ‘key’ file</a:t>
            </a:r>
          </a:p>
        </p:txBody>
      </p:sp>
    </p:spTree>
    <p:extLst>
      <p:ext uri="{BB962C8B-B14F-4D97-AF65-F5344CB8AC3E}">
        <p14:creationId xmlns:p14="http://schemas.microsoft.com/office/powerpoint/2010/main" val="8458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0</a:t>
            </a:r>
          </a:p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1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18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log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980362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Logging in to AWS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00113" y="5084763"/>
            <a:ext cx="6477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3713" y="5084763"/>
            <a:ext cx="12239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5084763"/>
            <a:ext cx="27352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399088" y="4129088"/>
            <a:ext cx="262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Use your assigned student #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25975" y="4292600"/>
            <a:ext cx="809625" cy="438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logi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70075"/>
            <a:ext cx="86058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Copying files from AWS to your computer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188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875" y="3429000"/>
            <a:ext cx="23764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31913" y="3429000"/>
            <a:ext cx="10795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2363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8350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76825" y="3429000"/>
            <a:ext cx="31670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750" y="4941888"/>
            <a:ext cx="25193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http://www.colocationamerica.com/picts/articles/window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998663"/>
            <a:ext cx="28670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2"/>
          <p:cNvSpPr txBox="1">
            <a:spLocks/>
          </p:cNvSpPr>
          <p:nvPr/>
        </p:nvSpPr>
        <p:spPr bwMode="auto">
          <a:xfrm>
            <a:off x="304800" y="-17463"/>
            <a:ext cx="88392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b="1">
                <a:latin typeface="Chalkboard" charset="0"/>
                <a:cs typeface="Chalkboard" charset="0"/>
              </a:rPr>
              <a:t>Windows users</a:t>
            </a:r>
          </a:p>
        </p:txBody>
      </p:sp>
    </p:spTree>
    <p:extLst>
      <p:ext uri="{BB962C8B-B14F-4D97-AF65-F5344CB8AC3E}">
        <p14:creationId xmlns:p14="http://schemas.microsoft.com/office/powerpoint/2010/main" val="7141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8107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2276475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531100" y="1835150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1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23850" y="2355850"/>
            <a:ext cx="12430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Use your assigned student # </a:t>
            </a:r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1331913" y="2390775"/>
            <a:ext cx="2478087" cy="396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798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420323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8063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111375"/>
            <a:ext cx="16002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827463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838200" y="3387725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2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7531100" y="1671638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3</a:t>
            </a:r>
          </a:p>
        </p:txBody>
      </p:sp>
      <p:sp>
        <p:nvSpPr>
          <p:cNvPr id="348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163096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3662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914400" y="4221163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419600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4746625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4191000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526338" y="3751263"/>
            <a:ext cx="671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5</a:t>
            </a:r>
          </a:p>
        </p:txBody>
      </p:sp>
      <p:sp>
        <p:nvSpPr>
          <p:cNvPr id="35847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233760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052513"/>
            <a:ext cx="5535613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7543800" y="2735263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188" y="3268663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3895725"/>
            <a:ext cx="7620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7543800" y="3455988"/>
            <a:ext cx="671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/>
              <a:t>7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301625" y="6073775"/>
            <a:ext cx="405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From now on, just double-click CBW to login.</a:t>
            </a:r>
          </a:p>
        </p:txBody>
      </p:sp>
      <p:cxnSp>
        <p:nvCxnSpPr>
          <p:cNvPr id="8" name="Straight Arrow Connector 7"/>
          <p:cNvCxnSpPr>
            <a:stCxn id="36870" idx="0"/>
          </p:cNvCxnSpPr>
          <p:nvPr/>
        </p:nvCxnSpPr>
        <p:spPr>
          <a:xfrm flipV="1">
            <a:off x="2328863" y="3933825"/>
            <a:ext cx="1666875" cy="2139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317350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Your laptop is ready for the workshop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If it is not, you know where to get the information you need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You know how to use the wiki for this workshop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You know where all of the lectures are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You have read all of the pre-lecture material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If not, you know where the papers are, and you are a speed reader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You know how to login to AWS</a:t>
            </a: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Learning Objectives of Module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Introduction to cloud computing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Use of the wiki in this workshop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348372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1990</a:t>
            </a:r>
            <a:endParaRPr lang="en-US" sz="1100" b="1"/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312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1992</a:t>
            </a:r>
            <a:endParaRPr lang="en-US" sz="1100" b="1"/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3127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1994</a:t>
            </a:r>
            <a:endParaRPr lang="en-US" sz="1100" b="1"/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1996</a:t>
            </a:r>
            <a:endParaRPr lang="en-US" sz="1100" b="1"/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1998</a:t>
            </a:r>
            <a:endParaRPr lang="en-US" sz="1100" b="1"/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2000</a:t>
            </a:r>
            <a:endParaRPr lang="en-US" sz="1100" b="1"/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2003</a:t>
            </a:r>
            <a:endParaRPr lang="en-US" sz="1100" b="1"/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2004</a:t>
            </a:r>
            <a:endParaRPr lang="en-US" sz="1100" b="1"/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3127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2006</a:t>
            </a:r>
            <a:endParaRPr lang="en-US" sz="1100" b="1"/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2008</a:t>
            </a:r>
            <a:endParaRPr lang="en-US" sz="1100" b="1"/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2010</a:t>
            </a:r>
            <a:endParaRPr lang="en-US" sz="1100" b="1"/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314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2012</a:t>
            </a:r>
            <a:endParaRPr lang="en-US" sz="1100" b="1"/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0</a:t>
            </a:r>
            <a:endParaRPr lang="en-US" sz="1100" b="1"/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</a:t>
            </a:r>
            <a:endParaRPr lang="en-US" sz="1100" b="1"/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57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10</a:t>
            </a:r>
            <a:endParaRPr lang="en-US" sz="1100" b="1"/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349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100</a:t>
            </a:r>
            <a:endParaRPr lang="en-US" sz="1100" b="1"/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524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1,000</a:t>
            </a:r>
            <a:endParaRPr lang="en-US" sz="1100" b="1"/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4318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10,000</a:t>
            </a:r>
            <a:endParaRPr lang="en-US" sz="1100" b="1"/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5095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100,000</a:t>
            </a:r>
            <a:endParaRPr lang="en-US" sz="1100" b="1"/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62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1,000,000</a:t>
            </a:r>
            <a:endParaRPr lang="en-US" sz="1100" b="1"/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77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571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34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524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4318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5095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6270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7064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842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901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Pre-</a:t>
              </a:r>
              <a:r>
                <a:rPr lang="en-US" sz="1300" dirty="0" err="1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nextgen</a:t>
              </a:r>
              <a:r>
                <a:rPr lang="en-US" sz="1300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bp</a:t>
              </a:r>
              <a:r>
                <a:rPr lang="en-US" sz="1300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omic Sans MS" pitchFamily="32" charset="0"/>
                  <a:ea typeface="ヒラギノ角ゴ ProN W3" pitchFamily="32" charset="-128"/>
                  <a:cs typeface="ヒラギノ角ゴ ProN W3" pitchFamily="32" charset="-128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152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>
                  <a:latin typeface="Comic Sans MS" pitchFamily="-110" charset="0"/>
                  <a:ea typeface="ヒラギノ角ゴ ProN W3" pitchFamily="-110" charset="-128"/>
                  <a:cs typeface="ヒラギノ角ゴ ProN W3" pitchFamily="-110" charset="-128"/>
                  <a:sym typeface="Arial" pitchFamily="-110" charset="0"/>
                </a:rPr>
                <a:t>Nextgen sequencing (bp/$)</a:t>
              </a:r>
            </a:p>
            <a:p>
              <a:pPr>
                <a:defRPr/>
              </a:pPr>
              <a:r>
                <a:rPr lang="en-US" sz="1100" i="1">
                  <a:latin typeface="Comic Sans MS" pitchFamily="-110" charset="0"/>
                  <a:ea typeface="ヒラギノ角ゴ ProN W3" pitchFamily="-110" charset="-128"/>
                  <a:cs typeface="ヒラギノ角ゴ ProN W3" pitchFamily="-110" charset="-128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1A1A1A"/>
                </a:solidFill>
                <a:latin typeface="Comic Sans MS" charset="0"/>
                <a:cs typeface="Calibri" charset="0"/>
              </a:rPr>
              <a:t>Disk Capacity vs Sequencing Capacity, 1990-2012</a:t>
            </a:r>
            <a:endParaRPr lang="en-US" b="1">
              <a:latin typeface="Comic Sans M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71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sz="3200">
                <a:latin typeface="Chalkboard" charset="0"/>
                <a:ea typeface="ＭＳ Ｐゴシック" charset="0"/>
                <a:cs typeface="Chalkboard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We'll hit the $1000 genome during 2013-?, then need to think about the $100 genome. </a:t>
            </a:r>
          </a:p>
          <a:p>
            <a:pPr marL="457200" indent="-457200" eaLnBrk="1"/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The doubling time of CPU speed is ~18 months. </a:t>
            </a:r>
          </a:p>
          <a:p>
            <a:pPr marL="457200" indent="-457200" eaLnBrk="1"/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>
              <a:latin typeface="Chalkboard" charset="0"/>
              <a:ea typeface="ＭＳ Ｐゴシック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latin typeface="Chalkboard" charset="0"/>
                <a:ea typeface="ＭＳ Ｐゴシック" charset="0"/>
                <a:cs typeface="Chalkboard" charset="0"/>
              </a:rPr>
              <a:t>Lots of data</a:t>
            </a:r>
          </a:p>
          <a:p>
            <a:pPr marL="571500" indent="-571500"/>
            <a:r>
              <a:rPr lang="en-US" sz="3600">
                <a:latin typeface="Chalkboard" charset="0"/>
                <a:ea typeface="ＭＳ Ｐゴシック" charset="0"/>
                <a:cs typeface="Chalkboard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latin typeface="Chalkboard" charset="0"/>
                <a:ea typeface="ＭＳ Ｐゴシック" charset="0"/>
                <a:cs typeface="Chalkboard" charset="0"/>
              </a:rPr>
              <a:t>Where do they go?</a:t>
            </a:r>
          </a:p>
          <a:p>
            <a:pPr marL="571500" indent="-571500"/>
            <a:r>
              <a:rPr lang="en-US" sz="3600">
                <a:latin typeface="Chalkboard" charset="0"/>
                <a:ea typeface="ＭＳ Ｐゴシック" charset="0"/>
                <a:cs typeface="Chalkboard" charset="0"/>
              </a:rPr>
              <a:t>Write more grants?</a:t>
            </a:r>
          </a:p>
          <a:p>
            <a:pPr marL="571500" indent="-571500"/>
            <a:r>
              <a:rPr lang="en-US" sz="3600">
                <a:latin typeface="Chalkboard" charset="0"/>
                <a:ea typeface="ＭＳ Ｐゴシック" charset="0"/>
                <a:cs typeface="Chalkboard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71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halkboard" charset="0"/>
              <a:cs typeface="Chalkboard" charset="0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halkboard" charset="0"/>
              <a:cs typeface="Chalkboard" charset="0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halkboard" charset="0"/>
              <a:cs typeface="Chalkboard" charset="0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halkboard" charset="0"/>
                <a:cs typeface="Chalkboard" charset="0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halkboard" charset="0"/>
                <a:cs typeface="Chalkboard" charset="0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halkboard" charset="0"/>
                <a:cs typeface="Chalkboard" charset="0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halkboard" charset="0"/>
                <a:cs typeface="Chalkboard" charset="0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halkboard" charset="0"/>
                <a:cs typeface="Chalkboard" charset="0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halkboard" charset="0"/>
              <a:cs typeface="Chalkboard" charset="0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halkboard" charset="0"/>
              <a:cs typeface="Chalkboard" charset="0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528763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halkboard" charset="0"/>
                <a:cs typeface="Chalkboard" charset="0"/>
              </a:rPr>
              <a:t>http://goo.gl/7PVAl</a:t>
            </a:r>
            <a:endParaRPr lang="en-US" sz="1200">
              <a:latin typeface="Chalkboard" charset="0"/>
              <a:cs typeface="Chalkboard" charset="0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86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latin typeface="Chalkboard" charset="0"/>
                <a:ea typeface="ＭＳ Ｐゴシック" charset="0"/>
                <a:cs typeface="Chalkboard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Not cheap! 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Getting files to and from there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Not the best solution for everybody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Standardization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PHI: personal health information &amp; security concerns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latin typeface="Chalkboard" charset="0"/>
                <a:ea typeface="ＭＳ Ｐゴシック" charset="0"/>
                <a:cs typeface="Chalkboard" charset="0"/>
                <a:hlinkClick r:id="rId2"/>
              </a:rPr>
              <a:t>http://www.biostars.org/p/70204/</a:t>
            </a:r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3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latin typeface="Chalkboard" charset="0"/>
                <a:ea typeface="ＭＳ Ｐゴシック" charset="0"/>
                <a:cs typeface="Chalkboard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At the CBW: we received a grant from Amazon, so supported by ‘AWS in Education grant award.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There are better ways of transferring large files, and now AWS makes it free to upload files.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A number of datasets exist on AWS (e.g. 1000 genome data).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Many useful bioinformatics AMI’s (Amazon Machine Images) exist on AWS: e.g. cloudbiolinux &amp; CloudMan (Galaxy)</a:t>
            </a:r>
          </a:p>
          <a:p>
            <a:r>
              <a:rPr lang="en-US">
                <a:latin typeface="Chalkboard" charset="0"/>
                <a:ea typeface="ＭＳ Ｐゴシック" charset="0"/>
                <a:cs typeface="Chalkboard" charset="0"/>
              </a:rPr>
              <a:t>Many flavors of cloud available, not just AWS </a:t>
            </a: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  <a:p>
            <a:endParaRPr lang="en-US">
              <a:latin typeface="Chalkboard" charset="0"/>
              <a:ea typeface="ＭＳ Ｐゴシック" charset="0"/>
              <a:cs typeface="Chalkboard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993</Words>
  <Application>Microsoft Macintosh PowerPoint</Application>
  <PresentationFormat>On-screen Show (4:3)</PresentationFormat>
  <Paragraphs>158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Module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For this workshop: all on Wiki!</vt:lpstr>
      <vt:lpstr>PowerPoint Presentation</vt:lpstr>
      <vt:lpstr>Macintosh users</vt:lpstr>
      <vt:lpstr>Opening a ‘terminal session’</vt:lpstr>
      <vt:lpstr>Creating a working directory on your laptop</vt:lpstr>
      <vt:lpstr>Obtaining your AWS ‘key’ file from the wiki</vt:lpstr>
      <vt:lpstr>Viewing the ‘key’ file once downloaded</vt:lpstr>
      <vt:lpstr>Changing file permissions of your ‘key’ file</vt:lpstr>
      <vt:lpstr>Logging in to AWS</vt:lpstr>
      <vt:lpstr>Copying files from AWS to your computer</vt:lpstr>
      <vt:lpstr>PowerPoint Presentation</vt:lpstr>
      <vt:lpstr>PuTTY configuration for windows users</vt:lpstr>
      <vt:lpstr>PuTTY configuration for windows users</vt:lpstr>
      <vt:lpstr>PuTTY configuration for windows users</vt:lpstr>
      <vt:lpstr>PuTTY configuration for windows users</vt:lpstr>
      <vt:lpstr>So, at this point: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641</cp:revision>
  <dcterms:created xsi:type="dcterms:W3CDTF">2011-11-14T19:50:16Z</dcterms:created>
  <dcterms:modified xsi:type="dcterms:W3CDTF">2014-11-15T21:58:32Z</dcterms:modified>
</cp:coreProperties>
</file>