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12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B649652F-6DAC-7E4F-B2F1-0E77866C6DF8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D222D71-7333-464C-9A6F-C900643A1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CE4F972-C012-B046-84F9-ED83526B073E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6AC04E3-9C3D-CB43-982C-C612D9F24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7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183E1-3D03-AA4D-B1B0-8663466EA307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2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7BE39862-6E64-784B-97F4-0996A1EE7262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289A0245-F736-EF4F-BF09-5C3C5DDDC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701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card.sourceforge.net/explain-flags.html" TargetMode="Externa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e.ucsc.edu/FAQ/FAQformat.html%23format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2752/" TargetMode="External"/><Relationship Id="rId3" Type="http://schemas.openxmlformats.org/officeDocument/2006/relationships/hyperlink" Target="http://www.biostars.org/p/71300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0478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hyperlink" Target="http://wwwdev.ebi.ac.uk/fg/hts_mappe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059238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TopHat is a ‘splice-aware’ RNA-seq read aligner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a reference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Breaks reads into pieces, </a:t>
            </a:r>
            <a:r>
              <a:rPr lang="en-US" dirty="0">
                <a:latin typeface="Calibri" charset="0"/>
                <a:ea typeface="ＭＳ Ｐゴシック" charset="0"/>
              </a:rPr>
              <a:t>u</a:t>
            </a:r>
            <a:r>
              <a:rPr lang="en-US" dirty="0" smtClean="0">
                <a:latin typeface="Calibri" charset="0"/>
                <a:ea typeface="ＭＳ Ｐゴシック" charset="0"/>
              </a:rPr>
              <a:t>ses ‘bowtie’ aligner to first align these pieces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Then extends alignments from these seeds and resolves exon edges (splice junctions)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0483" name="Picture 3" descr="TopHat Alignmen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63378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508625" y="5949950"/>
            <a:ext cx="2151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Trapnell et al. 2009</a:t>
            </a:r>
          </a:p>
        </p:txBody>
      </p:sp>
    </p:spTree>
    <p:extLst>
      <p:ext uri="{BB962C8B-B14F-4D97-AF65-F5344CB8AC3E}">
        <p14:creationId xmlns:p14="http://schemas.microsoft.com/office/powerpoint/2010/main" val="29204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allow ‘multi-mapped’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Depends on the application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*DNA* analysis it is common to use a mapper to randomly select alignments from a series of equally good alignments</a:t>
            </a:r>
          </a:p>
          <a:p>
            <a:pPr>
              <a:defRPr/>
            </a:pPr>
            <a:r>
              <a:rPr lang="en-US" dirty="0" smtClean="0"/>
              <a:t>In *RNA* analysis this is less common</a:t>
            </a:r>
          </a:p>
          <a:p>
            <a:pPr lvl="1">
              <a:defRPr/>
            </a:pPr>
            <a:r>
              <a:rPr lang="en-US" dirty="0" smtClean="0"/>
              <a:t>Perhaps disallow multi-mapped reads if you are variant calling</a:t>
            </a:r>
          </a:p>
          <a:p>
            <a:pPr lvl="1">
              <a:defRPr/>
            </a:pPr>
            <a:r>
              <a:rPr lang="en-US" dirty="0" smtClean="0"/>
              <a:t>Definitely should allow multi-mapped reads for expression analysis with TopHat/Cufflinks</a:t>
            </a:r>
          </a:p>
          <a:p>
            <a:pPr lvl="1">
              <a:defRPr/>
            </a:pPr>
            <a:r>
              <a:rPr lang="en-US" dirty="0" smtClean="0"/>
              <a:t>Definitely should allow multi-mapped reads for gene fusion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0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is the output of bowtie/tophat?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 SAM/BAM file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SAM stands for Sequence Alignment/Map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the binary version of a SAM file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Remember, compressed files require special handling compared to plain text </a:t>
            </a:r>
            <a:r>
              <a:rPr lang="en-US" dirty="0" smtClean="0">
                <a:latin typeface="Calibri" charset="0"/>
                <a:ea typeface="ＭＳ Ｐゴシック" charset="0"/>
              </a:rPr>
              <a:t>files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How can I convert BAM to SAM?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http://www.biostars.org/p/1701/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2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23850" y="3206750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49400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46063" y="2852738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5811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 smtClean="0"/>
              <a:t>BAM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alignments overlapping a </a:t>
            </a:r>
            <a:r>
              <a:rPr lang="en-US" dirty="0" smtClean="0"/>
              <a:t>specified </a:t>
            </a:r>
            <a:r>
              <a:rPr lang="en-US" dirty="0"/>
              <a:t>region without </a:t>
            </a:r>
            <a:r>
              <a:rPr lang="en-US" dirty="0" smtClean="0"/>
              <a:t>going through </a:t>
            </a:r>
            <a:r>
              <a:rPr lang="en-US" dirty="0"/>
              <a:t>the whole alignments. BAM must be sorted by the reference ID and then the </a:t>
            </a:r>
            <a:r>
              <a:rPr lang="en-US" dirty="0" smtClean="0"/>
              <a:t>leftmost coordinate </a:t>
            </a:r>
            <a:r>
              <a:rPr lang="en-US" dirty="0"/>
              <a:t>before </a:t>
            </a:r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5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62413"/>
            <a:ext cx="8839200" cy="2103437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4300" b="1" dirty="0" smtClean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QNAME  e.g.  HWI</a:t>
            </a:r>
            <a:r>
              <a:rPr lang="en-US" dirty="0">
                <a:latin typeface="Courier New"/>
                <a:cs typeface="Courier New"/>
              </a:rPr>
              <a:t>-ST495_129147882:1:2302:10269:</a:t>
            </a:r>
            <a:r>
              <a:rPr lang="en-US" dirty="0" smtClean="0">
                <a:latin typeface="Courier New"/>
                <a:cs typeface="Courier New"/>
              </a:rPr>
              <a:t>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ACDD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11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11188" y="2406650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9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2513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http://picard.sourceforge.net/explain-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11 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0 to 2047 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pic>
        <p:nvPicPr>
          <p:cNvPr id="27651" name="Picture 3" descr="SAM-BAM FLA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5250"/>
            <a:ext cx="64801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0825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</p:spTree>
    <p:extLst>
      <p:ext uri="{BB962C8B-B14F-4D97-AF65-F5344CB8AC3E}">
        <p14:creationId xmlns:p14="http://schemas.microsoft.com/office/powerpoint/2010/main" val="353573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10001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57300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40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421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</a:t>
            </a:r>
            <a:r>
              <a:rPr lang="en-US" dirty="0" smtClean="0">
                <a:latin typeface="Calibri" charset="0"/>
                <a:ea typeface="ＭＳ Ｐゴシック" charset="0"/>
              </a:rPr>
              <a:t>the </a:t>
            </a:r>
            <a:r>
              <a:rPr lang="en-US" dirty="0">
                <a:latin typeface="Calibri" charset="0"/>
                <a:ea typeface="ＭＳ Ｐゴシック" charset="0"/>
              </a:rPr>
              <a:t>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</a:t>
            </a:r>
            <a:r>
              <a:rPr lang="en-US" dirty="0" smtClean="0">
                <a:latin typeface="Calibri" charset="0"/>
                <a:ea typeface="ＭＳ Ｐゴシック" charset="0"/>
              </a:rPr>
              <a:t>position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Coordinates in BED format are 0 based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9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alignment and visualization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29085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200947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827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1763713" y="1484313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357313" y="12080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4859338" y="1341438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4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1619250" y="6021388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34925" y="4508500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538163" y="4149725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34925" y="30797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461963" y="2719388"/>
            <a:ext cx="65405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32588" y="3141663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6481763" y="3644900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79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3132138" y="501332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3713" y="2636838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1331913" y="31115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888" y="1557338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6357938" y="13414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16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7740650" y="119697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67625" y="3429000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73437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118475" y="3500438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79914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56698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278467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517525" y="1352550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7038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16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9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(Module 2)</a:t>
            </a:r>
          </a:p>
        </p:txBody>
      </p:sp>
    </p:spTree>
    <p:extLst>
      <p:ext uri="{BB962C8B-B14F-4D97-AF65-F5344CB8AC3E}">
        <p14:creationId xmlns:p14="http://schemas.microsoft.com/office/powerpoint/2010/main" val="13061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6867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6896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6894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6869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6892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6870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6890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6871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6888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6872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6886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84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8820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2205038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91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844675"/>
            <a:ext cx="1073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407682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Module 1: Introduction to RNA sequencing</a:t>
            </a:r>
          </a:p>
          <a:p>
            <a:pPr>
              <a:defRPr/>
            </a:pPr>
            <a:r>
              <a:rPr lang="en-US" b="1" dirty="0"/>
              <a:t>Module 2: RNA-seq alignment and visualization</a:t>
            </a:r>
          </a:p>
          <a:p>
            <a:pPr>
              <a:defRPr/>
            </a:pPr>
            <a:r>
              <a:rPr lang="en-US" dirty="0"/>
              <a:t>Module 3: Expression and Differential Expression</a:t>
            </a:r>
          </a:p>
          <a:p>
            <a:pPr>
              <a:defRPr/>
            </a:pPr>
            <a:r>
              <a:rPr lang="en-US" dirty="0"/>
              <a:t>Module 4: Isoform discovery and alternative </a:t>
            </a:r>
            <a:r>
              <a:rPr lang="en-US" dirty="0" smtClean="0"/>
              <a:t>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RNA-seq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4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 and common questions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Alignment strategies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Basic manipulation of BAMs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377940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Computational cost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100’s of millions of reads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Introns!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Spliced vs. unspliced alignments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Can I just align my data once using one approach and be done with it?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Unfortunately probably not</a:t>
            </a:r>
          </a:p>
          <a:p>
            <a:pPr lvl="1"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Is </a:t>
            </a:r>
            <a:r>
              <a:rPr lang="en-US" dirty="0" smtClean="0"/>
              <a:t>TopHat </a:t>
            </a:r>
            <a:r>
              <a:rPr lang="en-US" dirty="0"/>
              <a:t>the only mapper to consider for RNA-seq data?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://www.biostars.org/p/60478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30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RNA-seq mapping strategies</a:t>
            </a:r>
          </a:p>
        </p:txBody>
      </p:sp>
      <p:pic>
        <p:nvPicPr>
          <p:cNvPr id="16386" name="Content Placeholder 3" descr="AlignmentStrategi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8033" r="1949" b="34047"/>
          <a:stretch>
            <a:fillRect/>
          </a:stretch>
        </p:blipFill>
        <p:spPr>
          <a:xfrm>
            <a:off x="2916238" y="3970338"/>
            <a:ext cx="3240087" cy="2051050"/>
          </a:xfrm>
        </p:spPr>
      </p:pic>
      <p:pic>
        <p:nvPicPr>
          <p:cNvPr id="16387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387" r="2649" b="70277"/>
          <a:stretch>
            <a:fillRect/>
          </a:stretch>
        </p:blipFill>
        <p:spPr bwMode="auto">
          <a:xfrm>
            <a:off x="827088" y="1660525"/>
            <a:ext cx="26654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6388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71445" r="-2202"/>
          <a:stretch>
            <a:fillRect/>
          </a:stretch>
        </p:blipFill>
        <p:spPr bwMode="auto">
          <a:xfrm>
            <a:off x="5508625" y="1581150"/>
            <a:ext cx="275431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643438" y="6021388"/>
            <a:ext cx="428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Diagrams from Cloonan &amp; Grimmond, Nature Methods 2010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55650" y="123983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 novo assembly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5070475" y="119697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transcriptome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2420938" y="3573463"/>
            <a:ext cx="380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7397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alignment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 novo assembly</a:t>
            </a:r>
          </a:p>
          <a:p>
            <a:pPr lvl="1">
              <a:defRPr/>
            </a:pPr>
            <a:r>
              <a:rPr lang="en-US" dirty="0" smtClean="0"/>
              <a:t>If a reference genome does not exist for the species being studied</a:t>
            </a:r>
          </a:p>
          <a:p>
            <a:pPr lvl="1">
              <a:defRPr/>
            </a:pPr>
            <a:r>
              <a:rPr lang="en-US" dirty="0" smtClean="0"/>
              <a:t>If complex polymorphisms/mutations/haplotypes might be missed by comparing to the reference genome</a:t>
            </a:r>
          </a:p>
          <a:p>
            <a:pPr>
              <a:defRPr/>
            </a:pPr>
            <a:r>
              <a:rPr lang="en-US" dirty="0" smtClean="0"/>
              <a:t>Align to transcriptome</a:t>
            </a:r>
          </a:p>
          <a:p>
            <a:pPr lvl="1">
              <a:defRPr/>
            </a:pPr>
            <a:r>
              <a:rPr lang="en-US" dirty="0" smtClean="0"/>
              <a:t>If you have short reads (&lt; 50bp)</a:t>
            </a:r>
          </a:p>
          <a:p>
            <a:pPr>
              <a:defRPr/>
            </a:pPr>
            <a:r>
              <a:rPr lang="en-US" dirty="0" smtClean="0"/>
              <a:t>Align to reference genome</a:t>
            </a:r>
          </a:p>
          <a:p>
            <a:pPr lvl="1">
              <a:defRPr/>
            </a:pPr>
            <a:r>
              <a:rPr lang="en-US" dirty="0" smtClean="0"/>
              <a:t>All other cases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strategy involves different alignment/assembly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read aligner should I use?</a:t>
            </a:r>
          </a:p>
        </p:txBody>
      </p:sp>
      <p:pic>
        <p:nvPicPr>
          <p:cNvPr id="18434" name="Content Placeholder 5" descr="mappers_timelin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12167" r="5742" b="2191"/>
          <a:stretch>
            <a:fillRect/>
          </a:stretch>
        </p:blipFill>
        <p:spPr>
          <a:xfrm>
            <a:off x="1763713" y="1196975"/>
            <a:ext cx="5472112" cy="4718050"/>
          </a:xfrm>
        </p:spPr>
      </p:pic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2536825" y="5949950"/>
            <a:ext cx="397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hlinkClick r:id="rId3"/>
              </a:rPr>
              <a:t>http://wwwdev.ebi.ac.uk/fg/hts_mappers/</a:t>
            </a: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7524750" y="3933825"/>
            <a:ext cx="110807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RNA</a:t>
            </a:r>
          </a:p>
          <a:p>
            <a:pPr>
              <a:defRPr/>
            </a:pPr>
            <a:r>
              <a:rPr lang="en-US" sz="1600" dirty="0">
                <a:solidFill>
                  <a:srgbClr val="E652DA"/>
                </a:solidFill>
              </a:rPr>
              <a:t>Bisulfite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</a:rPr>
              <a:t>DNA</a:t>
            </a:r>
          </a:p>
          <a:p>
            <a:pPr>
              <a:defRPr/>
            </a:pPr>
            <a:r>
              <a:rPr lang="en-US" sz="1600" dirty="0">
                <a:solidFill>
                  <a:srgbClr val="20FF38"/>
                </a:solidFill>
              </a:rPr>
              <a:t>microRNA</a:t>
            </a:r>
          </a:p>
        </p:txBody>
      </p:sp>
    </p:spTree>
    <p:extLst>
      <p:ext uri="{BB962C8B-B14F-4D97-AF65-F5344CB8AC3E}">
        <p14:creationId xmlns:p14="http://schemas.microsoft.com/office/powerpoint/2010/main" val="39502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use a splice-aware or unspliced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RNA-seq reads may span large introns</a:t>
            </a:r>
          </a:p>
          <a:p>
            <a:pPr>
              <a:defRPr/>
            </a:pPr>
            <a:r>
              <a:rPr lang="en-US" dirty="0" smtClean="0"/>
              <a:t>The fragments being sequenced in RNA-seq represent mRNA and therefore the introns are removed</a:t>
            </a:r>
          </a:p>
          <a:p>
            <a:pPr>
              <a:defRPr/>
            </a:pPr>
            <a:r>
              <a:rPr lang="en-US" dirty="0" smtClean="0"/>
              <a:t>But we are usually aligning these reads back to the reference genome</a:t>
            </a:r>
          </a:p>
          <a:p>
            <a:pPr>
              <a:defRPr/>
            </a:pPr>
            <a:r>
              <a:rPr lang="en-US" dirty="0" smtClean="0"/>
              <a:t>Unless your reads are short (&lt;50bp) you should use a splice-aware aligner</a:t>
            </a:r>
          </a:p>
          <a:p>
            <a:pPr lvl="1">
              <a:defRPr/>
            </a:pPr>
            <a:r>
              <a:rPr lang="en-US" dirty="0" smtClean="0"/>
              <a:t>TopHat, STAR, MapSplice, etc. </a:t>
            </a:r>
            <a:endParaRPr lang="en-US" dirty="0"/>
          </a:p>
        </p:txBody>
      </p:sp>
      <p:pic>
        <p:nvPicPr>
          <p:cNvPr id="19459" name="Picture 5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74"/>
          <a:stretch>
            <a:fillRect/>
          </a:stretch>
        </p:blipFill>
        <p:spPr bwMode="auto">
          <a:xfrm>
            <a:off x="4643438" y="1844675"/>
            <a:ext cx="40147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14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1689</Words>
  <Application>Microsoft Macintosh PowerPoint</Application>
  <PresentationFormat>On-screen Show (4:3)</PresentationFormat>
  <Paragraphs>245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ＭＳ Ｐゴシック</vt:lpstr>
      <vt:lpstr>Calibri</vt:lpstr>
      <vt:lpstr>Segoe UI</vt:lpstr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RNA-seq alignment challenges</vt:lpstr>
      <vt:lpstr>Three RNA-seq mapping strategies</vt:lpstr>
      <vt:lpstr>Which alignment strategy is best?</vt:lpstr>
      <vt:lpstr>Which read aligner should I use?</vt:lpstr>
      <vt:lpstr>Should I use a splice-aware or unspliced mapper</vt:lpstr>
      <vt:lpstr>Bowtie/TopHat</vt:lpstr>
      <vt:lpstr>Should I allow ‘multi-mapped’ reads?</vt:lpstr>
      <vt:lpstr>What is the output of bowtie/tophat?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  <vt:lpstr>Visualization of RNA-seq alignments in IGV browser</vt:lpstr>
      <vt:lpstr>Alternative viewers to IGV</vt:lpstr>
      <vt:lpstr>BAM read counting and variant allele expression status</vt:lpstr>
      <vt:lpstr>PowerPoint Presentation</vt:lpstr>
      <vt:lpstr>Bowtie/Tophat/Cufflinks/Cuffdiff  RNA-seq Pipeline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640</cp:revision>
  <dcterms:created xsi:type="dcterms:W3CDTF">2011-11-14T19:50:16Z</dcterms:created>
  <dcterms:modified xsi:type="dcterms:W3CDTF">2014-11-15T22:07:06Z</dcterms:modified>
</cp:coreProperties>
</file>