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990346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680" y="1401445"/>
            <a:ext cx="1916430" cy="1686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41170" y="318135"/>
            <a:ext cx="33762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400">
                <a:solidFill>
                  <a:schemeClr val="tx1"/>
                </a:solidFill>
                <a:effectLst/>
              </a:rPr>
              <a:t>24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路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控制板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861060"/>
            <a:ext cx="228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快速上手指南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42925" y="1339215"/>
            <a:ext cx="326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第一步：上电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542925" y="3088005"/>
            <a:ext cx="333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第二步：打开上位机软件</a:t>
            </a:r>
            <a:r>
              <a:rPr lang="en-US" altLang="zh-CN" b="1"/>
              <a:t>zide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542925" y="3422650"/>
            <a:ext cx="5732780" cy="762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</a:rPr>
              <a:t>1. 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在电脑上打开上位机软件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zide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（资料中获取）。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</a:rPr>
              <a:t>2. </a:t>
            </a:r>
            <a:r>
              <a:rPr lang="zh-CN" sz="1000" spc="40">
                <a:solidFill>
                  <a:schemeClr val="tx1"/>
                </a:solidFill>
                <a:uFillTx/>
              </a:rPr>
              <a:t>打开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zide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软件后，会自动连接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24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路控制板，显示为绿色的【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HID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已连接】。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</a:rPr>
              <a:t>    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endParaRPr lang="zh-CN" altLang="en-US" sz="1000" spc="40">
              <a:solidFill>
                <a:schemeClr val="tx1"/>
              </a:solidFill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2925" y="5125720"/>
            <a:ext cx="288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第三步：控制总线</a:t>
            </a:r>
            <a:r>
              <a:rPr lang="zh-CN" altLang="en-US" b="1"/>
              <a:t>舵机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541655" y="1728470"/>
            <a:ext cx="3884295" cy="1252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1000"/>
              <a:t>1. 24</a:t>
            </a:r>
            <a:r>
              <a:rPr lang="zh-CN" altLang="en-US" sz="1000"/>
              <a:t>路控制板连接电源</a:t>
            </a:r>
            <a:endParaRPr lang="zh-CN" altLang="en-US" sz="1000"/>
          </a:p>
          <a:p>
            <a:pPr>
              <a:lnSpc>
                <a:spcPct val="150000"/>
              </a:lnSpc>
            </a:pPr>
            <a:r>
              <a:rPr lang="en-US" altLang="zh-CN" sz="1000"/>
              <a:t>   </a:t>
            </a:r>
            <a:r>
              <a:rPr lang="zh-CN" altLang="en-US" sz="1000"/>
              <a:t>供电范围</a:t>
            </a:r>
            <a:r>
              <a:rPr lang="en-US" altLang="zh-CN" sz="1000"/>
              <a:t>5-12V</a:t>
            </a:r>
            <a:r>
              <a:rPr lang="zh-CN" altLang="en-US" sz="1000"/>
              <a:t>，根据实际需求选择合适</a:t>
            </a:r>
            <a:r>
              <a:rPr lang="zh-CN" altLang="en-US" sz="1000"/>
              <a:t>电压，</a:t>
            </a:r>
            <a:r>
              <a:rPr lang="en-US" altLang="zh-CN" sz="1000"/>
              <a:t>-</a:t>
            </a:r>
            <a:r>
              <a:rPr lang="zh-CN" altLang="en-US" sz="1000"/>
              <a:t>接负极，</a:t>
            </a:r>
            <a:r>
              <a:rPr lang="en-US" altLang="zh-CN" sz="1000"/>
              <a:t>+</a:t>
            </a:r>
            <a:r>
              <a:rPr lang="zh-CN" altLang="en-US" sz="1000"/>
              <a:t>接正极。</a:t>
            </a:r>
            <a:endParaRPr lang="zh-CN" altLang="en-US" sz="1000"/>
          </a:p>
          <a:p>
            <a:pPr>
              <a:lnSpc>
                <a:spcPct val="150000"/>
              </a:lnSpc>
            </a:pPr>
            <a:r>
              <a:rPr lang="en-US" altLang="zh-CN" sz="1000"/>
              <a:t>2. </a:t>
            </a:r>
            <a:r>
              <a:rPr lang="zh-CN" altLang="en-US" sz="1000"/>
              <a:t>打开控制板电源开关。</a:t>
            </a:r>
            <a:endParaRPr lang="zh-CN" altLang="en-US" sz="1000"/>
          </a:p>
          <a:p>
            <a:pPr>
              <a:lnSpc>
                <a:spcPct val="15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</a:t>
            </a:r>
            <a:r>
              <a:rPr lang="zh-CN" altLang="en-US" sz="1000"/>
              <a:t>此时电源指示灯红色长亮，工作指示灯绿色慢</a:t>
            </a:r>
            <a:r>
              <a:rPr lang="zh-CN" altLang="en-US" sz="1000"/>
              <a:t>闪。</a:t>
            </a:r>
            <a:endParaRPr lang="zh-CN" altLang="en-US" sz="1000"/>
          </a:p>
          <a:p>
            <a:pPr>
              <a:lnSpc>
                <a:spcPct val="150000"/>
              </a:lnSpc>
            </a:pPr>
            <a:r>
              <a:rPr lang="en-US" altLang="zh-CN" sz="1000"/>
              <a:t>3. </a:t>
            </a:r>
            <a:r>
              <a:rPr lang="zh-CN" altLang="en-US" sz="1000"/>
              <a:t>使用数据线将</a:t>
            </a:r>
            <a:r>
              <a:rPr lang="en-US" altLang="zh-CN" sz="1000"/>
              <a:t>24</a:t>
            </a:r>
            <a:r>
              <a:rPr lang="zh-CN" altLang="en-US" sz="1000"/>
              <a:t>路控制板连接</a:t>
            </a:r>
            <a:r>
              <a:rPr lang="zh-CN" altLang="en-US" sz="1000"/>
              <a:t>电脑。</a:t>
            </a:r>
            <a:endParaRPr lang="zh-CN" altLang="en-US" sz="1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rcRect b="65718"/>
          <a:stretch>
            <a:fillRect/>
          </a:stretch>
        </p:blipFill>
        <p:spPr>
          <a:xfrm>
            <a:off x="668655" y="3976370"/>
            <a:ext cx="5545455" cy="10858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42925" y="5494020"/>
            <a:ext cx="1939925" cy="1644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1000"/>
              <a:t>1. </a:t>
            </a:r>
            <a:r>
              <a:rPr lang="zh-CN" altLang="en-US" sz="1000"/>
              <a:t>接线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</a:t>
            </a:r>
            <a:r>
              <a:rPr lang="zh-CN" altLang="en-US" sz="1000"/>
              <a:t>使用一根总线将总线舵机（接其中任一总线</a:t>
            </a:r>
            <a:r>
              <a:rPr lang="zh-CN" altLang="en-US" sz="1000"/>
              <a:t>接口）接到控制板上任一白色总线</a:t>
            </a:r>
            <a:r>
              <a:rPr lang="zh-CN" altLang="en-US" sz="1000"/>
              <a:t>接口。</a:t>
            </a:r>
            <a:endParaRPr lang="zh-CN" altLang="en-US" sz="1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85" y="5589270"/>
            <a:ext cx="3726815" cy="244094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42925" y="8048625"/>
            <a:ext cx="3883025" cy="1537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1000"/>
              <a:t>2. </a:t>
            </a:r>
            <a:r>
              <a:rPr lang="zh-CN" altLang="en-US" sz="1000"/>
              <a:t>控制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zh-CN" altLang="en-US" sz="1000" spc="50">
                <a:solidFill>
                  <a:schemeClr val="tx1"/>
                </a:solidFill>
                <a:uFillTx/>
              </a:rPr>
              <a:t> 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   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比如连接的这个总线舵机的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ID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已改为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000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，则可以通过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ID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为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000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的滑块来控制舵机转动。</a:t>
            </a:r>
            <a:endParaRPr lang="zh-CN" altLang="en-US" sz="1000" spc="5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1000" spc="5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其中，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值范围为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0500-2500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，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1500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为复位（即中位），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Time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为运行时间。</a:t>
            </a:r>
            <a:endParaRPr lang="zh-CN" altLang="en-US" sz="1000" spc="5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1000" spc="5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注：总线舵机</a:t>
            </a:r>
            <a:r>
              <a:rPr lang="en-US" altLang="zh-CN" sz="1000" spc="50">
                <a:solidFill>
                  <a:schemeClr val="tx1"/>
                </a:solidFill>
                <a:uFillTx/>
              </a:rPr>
              <a:t>ID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号的修改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请查看资料中的【总线执行设备的应用】</a:t>
            </a:r>
            <a:r>
              <a:rPr lang="zh-CN" altLang="en-US" sz="1000" spc="50">
                <a:solidFill>
                  <a:schemeClr val="tx1"/>
                </a:solidFill>
                <a:uFillTx/>
              </a:rPr>
              <a:t>一课。</a:t>
            </a:r>
            <a:endParaRPr lang="zh-CN" altLang="en-US" sz="1000" spc="50">
              <a:solidFill>
                <a:schemeClr val="tx1"/>
              </a:solidFill>
              <a:uFillTx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70" y="8331200"/>
            <a:ext cx="1590040" cy="12553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615" y="186055"/>
            <a:ext cx="974090" cy="1215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41655" y="294005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第四步：控制</a:t>
            </a:r>
            <a:r>
              <a:rPr lang="en-US" altLang="zh-CN" b="1"/>
              <a:t>PWM</a:t>
            </a:r>
            <a:r>
              <a:rPr lang="zh-CN" altLang="en-US" b="1"/>
              <a:t>舵机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541655" y="7846695"/>
            <a:ext cx="288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注意事项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541655" y="662305"/>
            <a:ext cx="5732780" cy="1709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1000"/>
              <a:t>1. </a:t>
            </a:r>
            <a:r>
              <a:rPr lang="zh-CN" altLang="en-US" sz="1000"/>
              <a:t>接线</a:t>
            </a:r>
            <a:endParaRPr lang="zh-CN" altLang="en-US" sz="1000"/>
          </a:p>
          <a:p>
            <a:pPr>
              <a:lnSpc>
                <a:spcPct val="150000"/>
              </a:lnSpc>
            </a:pPr>
            <a:r>
              <a:rPr lang="zh-CN" altLang="en-US" sz="1000" spc="40">
                <a:solidFill>
                  <a:schemeClr val="tx1"/>
                </a:solidFill>
                <a:uFillTx/>
              </a:rPr>
              <a:t> 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   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接口黑色针脚为负极，红色针脚为正极，白色针脚为信号脚。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以本店的两种线颜色不同的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舵机为例，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</a:rPr>
              <a:t> 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（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1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）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舵机线颜色为黑红白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</a:rPr>
              <a:t>            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黑线接黑色针脚，红线接红色针脚，白线接白色针脚。</a:t>
            </a:r>
            <a:r>
              <a:rPr lang="en-US" altLang="zh-CN" sz="1000" spc="40">
                <a:solidFill>
                  <a:schemeClr val="tx1"/>
                </a:solidFill>
                <a:uFillTx/>
                <a:sym typeface="+mn-ea"/>
              </a:rPr>
              <a:t> </a:t>
            </a:r>
            <a:endParaRPr lang="en-US" altLang="zh-CN" sz="1000" spc="40">
              <a:solidFill>
                <a:schemeClr val="tx1"/>
              </a:solidFill>
              <a:uFillTx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  <a:sym typeface="+mn-ea"/>
              </a:rPr>
              <a:t> </a:t>
            </a:r>
            <a:r>
              <a:rPr lang="zh-CN" altLang="en-US" sz="1000" spc="40">
                <a:solidFill>
                  <a:schemeClr val="tx1"/>
                </a:solidFill>
                <a:uFillTx/>
                <a:sym typeface="+mn-ea"/>
              </a:rPr>
              <a:t>（</a:t>
            </a:r>
            <a:r>
              <a:rPr lang="en-US" altLang="zh-CN" sz="1000" spc="40">
                <a:solidFill>
                  <a:schemeClr val="tx1"/>
                </a:solidFill>
                <a:uFillTx/>
                <a:sym typeface="+mn-ea"/>
              </a:rPr>
              <a:t>2</a:t>
            </a:r>
            <a:r>
              <a:rPr lang="zh-CN" altLang="en-US" sz="1000" spc="40">
                <a:solidFill>
                  <a:schemeClr val="tx1"/>
                </a:solidFill>
                <a:uFillTx/>
                <a:sym typeface="+mn-ea"/>
              </a:rPr>
              <a:t>）</a:t>
            </a:r>
            <a:r>
              <a:rPr lang="en-US" altLang="zh-CN" sz="1000" spc="40">
                <a:solidFill>
                  <a:schemeClr val="tx1"/>
                </a:solidFill>
                <a:uFillTx/>
                <a:sym typeface="+mn-ea"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  <a:sym typeface="+mn-ea"/>
              </a:rPr>
              <a:t>舵机线颜色为橙红棕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  <a:sym typeface="+mn-ea"/>
              </a:rPr>
              <a:t>            </a:t>
            </a:r>
            <a:r>
              <a:rPr lang="zh-CN" altLang="en-US" sz="1000" spc="40">
                <a:solidFill>
                  <a:schemeClr val="tx1"/>
                </a:solidFill>
                <a:uFillTx/>
                <a:sym typeface="+mn-ea"/>
              </a:rPr>
              <a:t>橙线接白色针脚，红线接红色针脚，棕线接黑色针脚。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endParaRPr lang="zh-CN" altLang="en-US" sz="1000" spc="40">
              <a:solidFill>
                <a:schemeClr val="tx1"/>
              </a:solidFill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 t="15818"/>
          <a:stretch>
            <a:fillRect/>
          </a:stretch>
        </p:blipFill>
        <p:spPr>
          <a:xfrm>
            <a:off x="636905" y="2391410"/>
            <a:ext cx="5567680" cy="37782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1655" y="6189980"/>
            <a:ext cx="3918585" cy="156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1000"/>
              <a:t>2. </a:t>
            </a:r>
            <a:r>
              <a:rPr lang="zh-CN" altLang="en-US" sz="1000"/>
              <a:t>控制</a:t>
            </a:r>
            <a:endParaRPr lang="zh-CN" altLang="en-US" sz="1000"/>
          </a:p>
          <a:p>
            <a:pPr>
              <a:lnSpc>
                <a:spcPct val="140000"/>
              </a:lnSpc>
            </a:pPr>
            <a:r>
              <a:rPr lang="zh-CN" altLang="en-US" sz="1000" spc="40">
                <a:solidFill>
                  <a:schemeClr val="tx1"/>
                </a:solidFill>
                <a:uFillTx/>
              </a:rPr>
              <a:t> 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   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比如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舵机接在标有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0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的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接口处，则可以通过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ID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为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000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的滑块来控制舵机转动；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zh-CN" altLang="en-US" sz="1000" spc="40">
                <a:solidFill>
                  <a:schemeClr val="tx1"/>
                </a:solidFill>
                <a:uFillTx/>
              </a:rPr>
              <a:t> 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   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比如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舵机接在标有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23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的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接口处，则可以通过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ID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为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023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的滑块来控制舵机转动，以此类推。</a:t>
            </a:r>
            <a:endParaRPr lang="zh-CN" altLang="en-US" sz="1000" spc="40">
              <a:solidFill>
                <a:schemeClr val="tx1"/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1000" spc="40">
                <a:solidFill>
                  <a:schemeClr val="tx1"/>
                </a:solidFill>
                <a:uFillTx/>
              </a:rPr>
              <a:t>    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其中，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PWM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值范围为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0500-2500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，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1500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为复位（即中位），</a:t>
            </a:r>
            <a:r>
              <a:rPr lang="en-US" altLang="zh-CN" sz="1000" spc="40">
                <a:solidFill>
                  <a:schemeClr val="tx1"/>
                </a:solidFill>
                <a:uFillTx/>
              </a:rPr>
              <a:t>Time</a:t>
            </a:r>
            <a:r>
              <a:rPr lang="zh-CN" altLang="en-US" sz="1000" spc="40">
                <a:solidFill>
                  <a:schemeClr val="tx1"/>
                </a:solidFill>
                <a:uFillTx/>
              </a:rPr>
              <a:t>为运行时间。</a:t>
            </a:r>
            <a:endParaRPr lang="zh-CN" altLang="en-US" sz="1000" spc="40">
              <a:solidFill>
                <a:schemeClr val="tx1"/>
              </a:solidFill>
              <a:uFillTx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45" y="6502400"/>
            <a:ext cx="1590040" cy="12553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1020" y="8169275"/>
            <a:ext cx="5780405" cy="1356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 sz="1200" spc="40">
                <a:uFillTx/>
                <a:sym typeface="+mn-ea"/>
              </a:rPr>
              <a:t>       </a:t>
            </a:r>
            <a:r>
              <a:rPr lang="zh-CN" altLang="en-US" sz="1200" spc="40">
                <a:uFillTx/>
                <a:sym typeface="+mn-ea"/>
              </a:rPr>
              <a:t>如果</a:t>
            </a:r>
            <a:r>
              <a:rPr lang="en-US" altLang="zh-CN" sz="1200" spc="40">
                <a:uFillTx/>
                <a:sym typeface="+mn-ea"/>
              </a:rPr>
              <a:t>zide</a:t>
            </a:r>
            <a:r>
              <a:rPr lang="zh-CN" altLang="en-US" sz="1200" spc="40">
                <a:uFillTx/>
                <a:sym typeface="+mn-ea"/>
              </a:rPr>
              <a:t>闪退，可以将</a:t>
            </a:r>
            <a:r>
              <a:rPr lang="en-US" altLang="zh-CN" sz="1200" spc="40">
                <a:uFillTx/>
                <a:sym typeface="+mn-ea"/>
              </a:rPr>
              <a:t>zide</a:t>
            </a:r>
            <a:r>
              <a:rPr lang="zh-CN" altLang="en-US" sz="1200" spc="40">
                <a:uFillTx/>
                <a:sym typeface="+mn-ea"/>
              </a:rPr>
              <a:t>同级目录下的</a:t>
            </a:r>
            <a:r>
              <a:rPr lang="en-US" altLang="zh-CN" sz="1200" spc="40">
                <a:uFillTx/>
                <a:sym typeface="+mn-ea"/>
              </a:rPr>
              <a:t>config.ini</a:t>
            </a:r>
            <a:r>
              <a:rPr lang="zh-CN" altLang="en-US" sz="1200" spc="40">
                <a:uFillTx/>
                <a:sym typeface="+mn-ea"/>
              </a:rPr>
              <a:t>删掉，再重新打开</a:t>
            </a:r>
            <a:r>
              <a:rPr lang="en-US" altLang="zh-CN" sz="1200" spc="40">
                <a:uFillTx/>
                <a:sym typeface="+mn-ea"/>
              </a:rPr>
              <a:t>zide</a:t>
            </a:r>
            <a:r>
              <a:rPr lang="zh-CN" altLang="en-US" sz="1200" spc="40">
                <a:uFillTx/>
                <a:sym typeface="+mn-ea"/>
              </a:rPr>
              <a:t>即可。</a:t>
            </a:r>
            <a:endParaRPr lang="zh-CN" altLang="en-US" sz="1200" spc="40">
              <a:uFillTx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200">
                <a:sym typeface="+mn-ea"/>
              </a:rPr>
              <a:t>        </a:t>
            </a:r>
            <a:r>
              <a:rPr lang="zh-CN" altLang="en-US" sz="1200">
                <a:sym typeface="+mn-ea"/>
              </a:rPr>
              <a:t>产品拿到手先试一下上电是否正常，如果有舵机，可以尝试控制舵机，保证硬件到手是完好的再继续使用，如有问题，请立即联系客服处理。</a:t>
            </a:r>
            <a:endParaRPr lang="zh-CN" altLang="en-US" sz="120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    </a:t>
            </a:r>
            <a:r>
              <a:rPr lang="zh-CN" altLang="en-US" sz="1200">
                <a:sym typeface="+mn-ea"/>
              </a:rPr>
              <a:t>控制设备时注意供电要满足设备所需供电范围，</a:t>
            </a:r>
            <a:r>
              <a:rPr lang="en-US" altLang="zh-CN" sz="1200">
                <a:sym typeface="+mn-ea"/>
              </a:rPr>
              <a:t>24</a:t>
            </a:r>
            <a:r>
              <a:rPr lang="zh-CN" altLang="en-US" sz="1200">
                <a:sym typeface="+mn-ea"/>
              </a:rPr>
              <a:t>路控制板的更多更详细的用法请查看资料中的文档和视频教程。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演示</Application>
  <PresentationFormat>宽屏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JiangLiu</dc:creator>
  <cp:lastModifiedBy>自强</cp:lastModifiedBy>
  <cp:revision>34</cp:revision>
  <dcterms:created xsi:type="dcterms:W3CDTF">2023-08-09T12:44:00Z</dcterms:created>
  <dcterms:modified xsi:type="dcterms:W3CDTF">2025-03-05T08:26:10Z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