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526" r:id="rId3"/>
    <p:sldId id="257" r:id="rId4"/>
    <p:sldId id="525" r:id="rId5"/>
    <p:sldId id="271" r:id="rId6"/>
    <p:sldId id="524" r:id="rId7"/>
    <p:sldId id="554" r:id="rId8"/>
    <p:sldId id="557" r:id="rId9"/>
    <p:sldId id="560" r:id="rId10"/>
    <p:sldId id="484" r:id="rId11"/>
    <p:sldId id="486" r:id="rId12"/>
    <p:sldId id="487" r:id="rId13"/>
    <p:sldId id="489" r:id="rId14"/>
    <p:sldId id="562" r:id="rId15"/>
    <p:sldId id="563" r:id="rId16"/>
    <p:sldId id="556" r:id="rId17"/>
    <p:sldId id="488" r:id="rId18"/>
    <p:sldId id="558" r:id="rId19"/>
    <p:sldId id="561" r:id="rId20"/>
    <p:sldId id="490" r:id="rId21"/>
    <p:sldId id="492" r:id="rId22"/>
    <p:sldId id="493" r:id="rId23"/>
    <p:sldId id="494" r:id="rId24"/>
    <p:sldId id="528" r:id="rId25"/>
    <p:sldId id="497" r:id="rId26"/>
    <p:sldId id="509" r:id="rId27"/>
    <p:sldId id="508" r:id="rId28"/>
    <p:sldId id="559" r:id="rId29"/>
    <p:sldId id="507" r:id="rId30"/>
    <p:sldId id="511" r:id="rId31"/>
    <p:sldId id="518" r:id="rId32"/>
    <p:sldId id="512" r:id="rId33"/>
    <p:sldId id="529" r:id="rId34"/>
    <p:sldId id="515" r:id="rId35"/>
    <p:sldId id="516" r:id="rId36"/>
    <p:sldId id="530" r:id="rId37"/>
    <p:sldId id="555" r:id="rId38"/>
    <p:sldId id="265" r:id="rId39"/>
  </p:sldIdLst>
  <p:sldSz cx="12192000" cy="6858000"/>
  <p:notesSz cx="6797675" cy="9928225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6">
          <p15:clr>
            <a:srgbClr val="A4A3A4"/>
          </p15:clr>
        </p15:guide>
        <p15:guide id="2" pos="3872">
          <p15:clr>
            <a:srgbClr val="A4A3A4"/>
          </p15:clr>
        </p15:guide>
        <p15:guide id="3" orient="horz" pos="2149">
          <p15:clr>
            <a:srgbClr val="A4A3A4"/>
          </p15:clr>
        </p15:guide>
        <p15:guide id="4" orient="horz" pos="465">
          <p15:clr>
            <a:srgbClr val="A4A3A4"/>
          </p15:clr>
        </p15:guide>
        <p15:guide id="5" orient="horz" pos="692">
          <p15:clr>
            <a:srgbClr val="A4A3A4"/>
          </p15:clr>
        </p15:guide>
        <p15:guide id="6" orient="horz" pos="1873">
          <p15:clr>
            <a:srgbClr val="A4A3A4"/>
          </p15:clr>
        </p15:guide>
        <p15:guide id="7" pos="3786">
          <p15:clr>
            <a:srgbClr val="A4A3A4"/>
          </p15:clr>
        </p15:guide>
        <p15:guide id="8" orient="horz" pos="3990">
          <p15:clr>
            <a:srgbClr val="A4A3A4"/>
          </p15:clr>
        </p15:guide>
        <p15:guide id="9" orient="horz" pos="1162">
          <p15:clr>
            <a:srgbClr val="A4A3A4"/>
          </p15:clr>
        </p15:guide>
        <p15:guide id="10" pos="729">
          <p15:clr>
            <a:srgbClr val="A4A3A4"/>
          </p15:clr>
        </p15:guide>
        <p15:guide id="11" orient="horz" pos="140">
          <p15:clr>
            <a:srgbClr val="A4A3A4"/>
          </p15:clr>
        </p15:guide>
        <p15:guide id="12" orient="horz" pos="3762">
          <p15:clr>
            <a:srgbClr val="A4A3A4"/>
          </p15:clr>
        </p15:guide>
        <p15:guide id="13" orient="horz" pos="1736">
          <p15:clr>
            <a:srgbClr val="A4A3A4"/>
          </p15:clr>
        </p15:guide>
        <p15:guide id="14" orient="horz" pos="4322">
          <p15:clr>
            <a:srgbClr val="A4A3A4"/>
          </p15:clr>
        </p15:guide>
        <p15:guide id="15" orient="horz" pos="3630">
          <p15:clr>
            <a:srgbClr val="A4A3A4"/>
          </p15:clr>
        </p15:guide>
        <p15:guide id="16" orient="horz" pos="4207">
          <p15:clr>
            <a:srgbClr val="A4A3A4"/>
          </p15:clr>
        </p15:guide>
        <p15:guide id="17" orient="horz" pos="204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e" initials="y" lastIdx="2" clrIdx="0"/>
  <p:cmAuthor id="1" name="丁 泓" initials="丁" lastIdx="1" clrIdx="1">
    <p:extLst>
      <p:ext uri="{19B8F6BF-5375-455C-9EA6-DF929625EA0E}">
        <p15:presenceInfo xmlns:p15="http://schemas.microsoft.com/office/powerpoint/2012/main" userId="c05ce001b86872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870C"/>
    <a:srgbClr val="F2A01A"/>
    <a:srgbClr val="544000"/>
    <a:srgbClr val="F4B183"/>
    <a:srgbClr val="9DC3E6"/>
    <a:srgbClr val="0000CC"/>
    <a:srgbClr val="660066"/>
    <a:srgbClr val="FF00FF"/>
    <a:srgbClr val="000099"/>
    <a:srgbClr val="073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5833" autoAdjust="0"/>
  </p:normalViewPr>
  <p:slideViewPr>
    <p:cSldViewPr snapToGrid="0">
      <p:cViewPr varScale="1">
        <p:scale>
          <a:sx n="100" d="100"/>
          <a:sy n="100" d="100"/>
        </p:scale>
        <p:origin x="69" y="453"/>
      </p:cViewPr>
      <p:guideLst>
        <p:guide pos="296"/>
        <p:guide pos="3872"/>
        <p:guide orient="horz" pos="2149"/>
        <p:guide orient="horz" pos="465"/>
        <p:guide orient="horz" pos="692"/>
        <p:guide orient="horz" pos="1873"/>
        <p:guide pos="3786"/>
        <p:guide orient="horz" pos="3990"/>
        <p:guide orient="horz" pos="1162"/>
        <p:guide pos="729"/>
        <p:guide orient="horz" pos="140"/>
        <p:guide orient="horz" pos="3762"/>
        <p:guide orient="horz" pos="1736"/>
        <p:guide orient="horz" pos="4322"/>
        <p:guide orient="horz" pos="3630"/>
        <p:guide orient="horz" pos="4207"/>
        <p:guide orient="horz" pos="2045"/>
      </p:guideLst>
    </p:cSldViewPr>
  </p:slideViewPr>
  <p:outlineViewPr>
    <p:cViewPr>
      <p:scale>
        <a:sx n="33" d="100"/>
        <a:sy n="33" d="100"/>
      </p:scale>
      <p:origin x="0" y="531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85" d="100"/>
        <a:sy n="185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F73E-C501-412A-B617-6544BFD1E5E6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F01A5-02AE-4A37-AA7E-B9598B596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6238B-1FF1-4D15-88BC-5BD66189E3C6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E963-FD79-4312-89E0-9733E3DEFF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3996" y="6496573"/>
            <a:ext cx="2743201" cy="365125"/>
          </a:xfrm>
        </p:spPr>
        <p:txBody>
          <a:bodyPr/>
          <a:lstStyle>
            <a:lvl1pPr>
              <a:defRPr sz="1080"/>
            </a:lvl1pPr>
          </a:lstStyle>
          <a:p>
            <a:fld id="{D5C4777D-6203-4169-A3DC-71C26B65D3A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415735" y="1163974"/>
            <a:ext cx="7788276" cy="158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486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英特尔创新大师杯</a:t>
            </a:r>
            <a:endParaRPr kumimoji="1" lang="en-US" altLang="zh-CN" sz="4860" b="0" i="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algn="l"/>
            <a:r>
              <a:rPr kumimoji="1" lang="zh-CN" altLang="en-US" sz="4860" b="0" i="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深度学习挑战赛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6411" y="116254"/>
            <a:ext cx="2445849" cy="642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-1734"/>
            <a:ext cx="12226467" cy="68597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9742" y="189838"/>
            <a:ext cx="4484763" cy="307619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771725" y="3939703"/>
            <a:ext cx="3230372" cy="100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935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决赛答辩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9742" y="189838"/>
            <a:ext cx="4484763" cy="30761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4777D-6203-4169-A3DC-71C26B65D3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184150"/>
            <a:ext cx="220133" cy="5873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35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0071" y="733426"/>
            <a:ext cx="1208193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2" y="2220692"/>
            <a:ext cx="12192000" cy="377371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9317" y="4935159"/>
            <a:ext cx="2985770" cy="1086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团队名称：</a:t>
            </a:r>
            <a:r>
              <a:rPr kumimoji="1" lang="en-US" altLang="zh-CN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gpushare.com-</a:t>
            </a:r>
            <a:r>
              <a:rPr kumimoji="1" lang="zh-CN" altLang="en-US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比赛</a:t>
            </a:r>
            <a:endParaRPr kumimoji="1" lang="en-US" altLang="zh-CN" sz="1620" b="1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团队成员：丁泓、万凡琦</a:t>
            </a:r>
            <a:endParaRPr kumimoji="1" lang="en-US" altLang="zh-CN" sz="1620" b="1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endParaRPr kumimoji="1" lang="en-US" altLang="zh-CN" sz="1620" b="1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kumimoji="1" lang="zh-CN" altLang="en-US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日期：</a:t>
            </a:r>
            <a:r>
              <a:rPr kumimoji="1" lang="en-US" altLang="zh-CN" sz="1620" b="1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2022.06.16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1"/>
            <a:ext cx="10661192" cy="4375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领域数据后训练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电商搜索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数据，提高模型对当前领域任务的适配程度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基于预训练模型，使用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N-gram Mask Language Model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继续训练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召回任务微调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给定搜索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，使其与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 document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的语义距离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缩小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，同时与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  document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的语义距离</a:t>
            </a:r>
            <a:r>
              <a:rPr lang="zh-CN" altLang="en-US" sz="220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扩大</a:t>
            </a:r>
            <a:endParaRPr lang="en-US" altLang="zh-CN" sz="2200" b="1" spc="-6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Simcse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，构建正负样本，使用对比学习损失优化模型</a:t>
            </a:r>
          </a:p>
        </p:txBody>
      </p:sp>
      <p:sp>
        <p:nvSpPr>
          <p:cNvPr id="9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6868996" y="102833"/>
            <a:ext cx="168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339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数据介绍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来源：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赛题数据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、官方提供的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Multi-CPR E-commerce 数据</a:t>
            </a:r>
            <a:endParaRPr lang="zh-CN" altLang="en-US" sz="2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预处理：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中文简写、英文小写转换</a:t>
            </a: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领域数据后训练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3273425"/>
            <a:ext cx="9970135" cy="154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1"/>
            <a:ext cx="10661192" cy="37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训练过程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训练目标：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N-gram MLM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在原始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Whole Word MLM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的基础上，使用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短语级别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Mask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方式，融入更高层次的语义信息</a:t>
            </a: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预训练模型：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Chinese-roberta-wwm-ext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Mask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方式为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Whole Word MLM</a:t>
            </a:r>
            <a:endParaRPr lang="zh-CN" altLang="en-US" sz="22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领域数据后训练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4149725"/>
            <a:ext cx="9951720" cy="154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04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数据构造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正样本：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负样本：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in-batch-negative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query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corpus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中采样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召回任务微调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4523105"/>
            <a:ext cx="9969500" cy="192659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51FB6D-1ADB-5004-16D7-2EA68D8299E8}"/>
              </a:ext>
            </a:extLst>
          </p:cNvPr>
          <p:cNvSpPr/>
          <p:nvPr/>
        </p:nvSpPr>
        <p:spPr>
          <a:xfrm>
            <a:off x="1981200" y="4922520"/>
            <a:ext cx="1066800" cy="3505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47017B-33D2-10DE-4BF3-6BDBD1F2FFD4}"/>
              </a:ext>
            </a:extLst>
          </p:cNvPr>
          <p:cNvSpPr/>
          <p:nvPr/>
        </p:nvSpPr>
        <p:spPr>
          <a:xfrm>
            <a:off x="3086100" y="4922520"/>
            <a:ext cx="5463540" cy="350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5C8D1-62F8-7722-4B46-362960FA7598}"/>
              </a:ext>
            </a:extLst>
          </p:cNvPr>
          <p:cNvSpPr/>
          <p:nvPr/>
        </p:nvSpPr>
        <p:spPr>
          <a:xfrm>
            <a:off x="3086100" y="5311140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2ABB99-9BB4-2104-93CA-454132116ABA}"/>
              </a:ext>
            </a:extLst>
          </p:cNvPr>
          <p:cNvSpPr/>
          <p:nvPr/>
        </p:nvSpPr>
        <p:spPr>
          <a:xfrm>
            <a:off x="3086100" y="6089785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B55D9-8CC5-1E4C-3644-2BAD6CD998D1}"/>
              </a:ext>
            </a:extLst>
          </p:cNvPr>
          <p:cNvSpPr/>
          <p:nvPr/>
        </p:nvSpPr>
        <p:spPr>
          <a:xfrm>
            <a:off x="8587740" y="4929370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C9AFD-61A1-4970-2B48-E271D39FD494}"/>
              </a:ext>
            </a:extLst>
          </p:cNvPr>
          <p:cNvSpPr/>
          <p:nvPr/>
        </p:nvSpPr>
        <p:spPr>
          <a:xfrm>
            <a:off x="8583295" y="5319148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44319B-C932-8B5C-BD31-C90C5B762FF1}"/>
              </a:ext>
            </a:extLst>
          </p:cNvPr>
          <p:cNvSpPr/>
          <p:nvPr/>
        </p:nvSpPr>
        <p:spPr>
          <a:xfrm>
            <a:off x="8583295" y="6089785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04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数据构造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正样本：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负样本：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in-batch-negative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query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corpus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中采样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召回任务微调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4523105"/>
            <a:ext cx="9969500" cy="192659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51FB6D-1ADB-5004-16D7-2EA68D8299E8}"/>
              </a:ext>
            </a:extLst>
          </p:cNvPr>
          <p:cNvSpPr/>
          <p:nvPr/>
        </p:nvSpPr>
        <p:spPr>
          <a:xfrm>
            <a:off x="1985645" y="5307841"/>
            <a:ext cx="1066800" cy="3505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47017B-33D2-10DE-4BF3-6BDBD1F2FFD4}"/>
              </a:ext>
            </a:extLst>
          </p:cNvPr>
          <p:cNvSpPr/>
          <p:nvPr/>
        </p:nvSpPr>
        <p:spPr>
          <a:xfrm>
            <a:off x="3086100" y="4922520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5C8D1-62F8-7722-4B46-362960FA7598}"/>
              </a:ext>
            </a:extLst>
          </p:cNvPr>
          <p:cNvSpPr/>
          <p:nvPr/>
        </p:nvSpPr>
        <p:spPr>
          <a:xfrm>
            <a:off x="3086100" y="5311140"/>
            <a:ext cx="5463540" cy="350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2ABB99-9BB4-2104-93CA-454132116ABA}"/>
              </a:ext>
            </a:extLst>
          </p:cNvPr>
          <p:cNvSpPr/>
          <p:nvPr/>
        </p:nvSpPr>
        <p:spPr>
          <a:xfrm>
            <a:off x="3086100" y="6089785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B55D9-8CC5-1E4C-3644-2BAD6CD998D1}"/>
              </a:ext>
            </a:extLst>
          </p:cNvPr>
          <p:cNvSpPr/>
          <p:nvPr/>
        </p:nvSpPr>
        <p:spPr>
          <a:xfrm>
            <a:off x="8587740" y="4929370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C9AFD-61A1-4970-2B48-E271D39FD494}"/>
              </a:ext>
            </a:extLst>
          </p:cNvPr>
          <p:cNvSpPr/>
          <p:nvPr/>
        </p:nvSpPr>
        <p:spPr>
          <a:xfrm>
            <a:off x="8583295" y="5319148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44319B-C932-8B5C-BD31-C90C5B762FF1}"/>
              </a:ext>
            </a:extLst>
          </p:cNvPr>
          <p:cNvSpPr/>
          <p:nvPr/>
        </p:nvSpPr>
        <p:spPr>
          <a:xfrm>
            <a:off x="8583295" y="6089785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04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数据构造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正样本：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负样本：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in-batch-negative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query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random-negative</a:t>
            </a:r>
            <a:r>
              <a:rPr lang="zh-CN" alt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corpus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中采样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非标注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召回任务微调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4523105"/>
            <a:ext cx="9969500" cy="192659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51FB6D-1ADB-5004-16D7-2EA68D8299E8}"/>
              </a:ext>
            </a:extLst>
          </p:cNvPr>
          <p:cNvSpPr/>
          <p:nvPr/>
        </p:nvSpPr>
        <p:spPr>
          <a:xfrm>
            <a:off x="1985645" y="6089785"/>
            <a:ext cx="1066800" cy="3505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47017B-33D2-10DE-4BF3-6BDBD1F2FFD4}"/>
              </a:ext>
            </a:extLst>
          </p:cNvPr>
          <p:cNvSpPr/>
          <p:nvPr/>
        </p:nvSpPr>
        <p:spPr>
          <a:xfrm>
            <a:off x="3086100" y="4922520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5C8D1-62F8-7722-4B46-362960FA7598}"/>
              </a:ext>
            </a:extLst>
          </p:cNvPr>
          <p:cNvSpPr/>
          <p:nvPr/>
        </p:nvSpPr>
        <p:spPr>
          <a:xfrm>
            <a:off x="3086100" y="5311140"/>
            <a:ext cx="5463540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2ABB99-9BB4-2104-93CA-454132116ABA}"/>
              </a:ext>
            </a:extLst>
          </p:cNvPr>
          <p:cNvSpPr/>
          <p:nvPr/>
        </p:nvSpPr>
        <p:spPr>
          <a:xfrm>
            <a:off x="3086100" y="6089785"/>
            <a:ext cx="5463540" cy="350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B55D9-8CC5-1E4C-3644-2BAD6CD998D1}"/>
              </a:ext>
            </a:extLst>
          </p:cNvPr>
          <p:cNvSpPr/>
          <p:nvPr/>
        </p:nvSpPr>
        <p:spPr>
          <a:xfrm>
            <a:off x="8587740" y="4929370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C9AFD-61A1-4970-2B48-E271D39FD494}"/>
              </a:ext>
            </a:extLst>
          </p:cNvPr>
          <p:cNvSpPr/>
          <p:nvPr/>
        </p:nvSpPr>
        <p:spPr>
          <a:xfrm>
            <a:off x="8583295" y="5319148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44319B-C932-8B5C-BD31-C90C5B762FF1}"/>
              </a:ext>
            </a:extLst>
          </p:cNvPr>
          <p:cNvSpPr/>
          <p:nvPr/>
        </p:nvSpPr>
        <p:spPr>
          <a:xfrm>
            <a:off x="8583295" y="6089785"/>
            <a:ext cx="2651124" cy="3505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536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模型结构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 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 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altLang="en-US" sz="2200" b="1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同一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编码器</a:t>
            </a: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召回任务微调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65" y="2078355"/>
            <a:ext cx="7492365" cy="352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872355"/>
            <a:ext cx="10661192" cy="584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训练过程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与对应的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d+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d-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句子编码向量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分别计算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正负样本匹配分数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infoNCE Loss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，并使用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FGM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对抗训练提升模型鲁棒性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05130" lvl="1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召回任务微调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088765"/>
            <a:ext cx="8375650" cy="63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40" y="2449830"/>
            <a:ext cx="8375650" cy="880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190" y="5396230"/>
            <a:ext cx="8489315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2912" y="1563163"/>
            <a:ext cx="2770310" cy="1421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03b-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291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方法简介</a:t>
            </a:r>
            <a:endParaRPr lang="en-US" altLang="zh-CN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精排模型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精排模型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9DF4B01-30F3-9451-EE7F-E68FA8053BA9}"/>
              </a:ext>
            </a:extLst>
          </p:cNvPr>
          <p:cNvSpPr/>
          <p:nvPr/>
        </p:nvSpPr>
        <p:spPr>
          <a:xfrm>
            <a:off x="1387278" y="3674573"/>
            <a:ext cx="1970843" cy="967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后训练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EE0600-A475-04E8-0BCF-620FCAE109C7}"/>
              </a:ext>
            </a:extLst>
          </p:cNvPr>
          <p:cNvSpPr/>
          <p:nvPr/>
        </p:nvSpPr>
        <p:spPr>
          <a:xfrm>
            <a:off x="5689499" y="3675356"/>
            <a:ext cx="1970843" cy="967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微调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76931E-CC0E-27D8-3F06-B73530CC53F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15752" y="4656208"/>
            <a:ext cx="0" cy="3226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6A65A5-9D20-702A-E3C1-1594B6753DF9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47037" y="4656208"/>
            <a:ext cx="1" cy="3226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96E92B0-5E57-E1AA-F7A1-85E3B75D00FF}"/>
              </a:ext>
            </a:extLst>
          </p:cNvPr>
          <p:cNvSpPr/>
          <p:nvPr/>
        </p:nvSpPr>
        <p:spPr>
          <a:xfrm>
            <a:off x="1085438" y="4978846"/>
            <a:ext cx="1260627" cy="4690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赛题数据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D8C073-1D90-FDE3-4F6C-9570B6F09072}"/>
              </a:ext>
            </a:extLst>
          </p:cNvPr>
          <p:cNvSpPr/>
          <p:nvPr/>
        </p:nvSpPr>
        <p:spPr>
          <a:xfrm>
            <a:off x="2516724" y="4978846"/>
            <a:ext cx="1260627" cy="4690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CPR </a:t>
            </a:r>
            <a:r>
              <a:rPr lang="zh-CN" altLang="en-US" dirty="0"/>
              <a:t>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89C185-86FA-93EB-DE1D-E1C345EDDA12}"/>
              </a:ext>
            </a:extLst>
          </p:cNvPr>
          <p:cNvSpPr/>
          <p:nvPr/>
        </p:nvSpPr>
        <p:spPr>
          <a:xfrm>
            <a:off x="1742385" y="2771270"/>
            <a:ext cx="1260627" cy="469037"/>
          </a:xfrm>
          <a:prstGeom prst="rect">
            <a:avLst/>
          </a:prstGeom>
          <a:solidFill>
            <a:srgbClr val="D2870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RoBERTa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AC2933-075D-734D-1CC9-EF869A6B3F4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372700" y="3275077"/>
            <a:ext cx="0" cy="399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0771D2-3E34-8DBE-1A5E-A139C210D29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58121" y="4158406"/>
            <a:ext cx="2331378" cy="7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60DF0D8-8D48-2E9B-C5C4-CBCF2270FED3}"/>
              </a:ext>
            </a:extLst>
          </p:cNvPr>
          <p:cNvSpPr/>
          <p:nvPr/>
        </p:nvSpPr>
        <p:spPr>
          <a:xfrm>
            <a:off x="5276895" y="4941611"/>
            <a:ext cx="2799836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Margin Ranking Loss</a:t>
            </a:r>
            <a:endParaRPr lang="zh-CN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4483BF-34CE-4AB5-118E-BE8BADD29EF4}"/>
              </a:ext>
            </a:extLst>
          </p:cNvPr>
          <p:cNvSpPr/>
          <p:nvPr/>
        </p:nvSpPr>
        <p:spPr>
          <a:xfrm>
            <a:off x="5107841" y="1587073"/>
            <a:ext cx="618797" cy="3812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AE1058-E19C-C981-831D-8AF1AB740774}"/>
              </a:ext>
            </a:extLst>
          </p:cNvPr>
          <p:cNvSpPr/>
          <p:nvPr/>
        </p:nvSpPr>
        <p:spPr>
          <a:xfrm>
            <a:off x="5726638" y="1587072"/>
            <a:ext cx="1109291" cy="3812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CA19F3-E11D-2566-4953-9F8A439DEC57}"/>
              </a:ext>
            </a:extLst>
          </p:cNvPr>
          <p:cNvSpPr/>
          <p:nvPr/>
        </p:nvSpPr>
        <p:spPr>
          <a:xfrm>
            <a:off x="7245137" y="1588030"/>
            <a:ext cx="1109291" cy="3812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positive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25B6E6-7BAF-8CD1-4BBF-9F444C2CBB36}"/>
              </a:ext>
            </a:extLst>
          </p:cNvPr>
          <p:cNvSpPr/>
          <p:nvPr/>
        </p:nvSpPr>
        <p:spPr>
          <a:xfrm>
            <a:off x="5107841" y="2091095"/>
            <a:ext cx="618797" cy="3812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2625B2-8E1D-3930-5E4D-D72194422783}"/>
              </a:ext>
            </a:extLst>
          </p:cNvPr>
          <p:cNvSpPr/>
          <p:nvPr/>
        </p:nvSpPr>
        <p:spPr>
          <a:xfrm>
            <a:off x="5726638" y="2089371"/>
            <a:ext cx="1109291" cy="381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E76227-D1C5-8523-E9FC-22C25843F15B}"/>
              </a:ext>
            </a:extLst>
          </p:cNvPr>
          <p:cNvSpPr/>
          <p:nvPr/>
        </p:nvSpPr>
        <p:spPr>
          <a:xfrm>
            <a:off x="7245137" y="2092052"/>
            <a:ext cx="1109291" cy="3812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negative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FC8A957-B373-313D-D541-B7AE3E32195A}"/>
                  </a:ext>
                </a:extLst>
              </p:cNvPr>
              <p:cNvSpPr/>
              <p:nvPr/>
            </p:nvSpPr>
            <p:spPr>
              <a:xfrm>
                <a:off x="5107841" y="2482904"/>
                <a:ext cx="618797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FC8A957-B373-313D-D541-B7AE3E321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841" y="2482904"/>
                <a:ext cx="618797" cy="381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601A86-0AEF-E793-255E-A7F9404C1D63}"/>
                  </a:ext>
                </a:extLst>
              </p:cNvPr>
              <p:cNvSpPr/>
              <p:nvPr/>
            </p:nvSpPr>
            <p:spPr>
              <a:xfrm>
                <a:off x="5931242" y="2482904"/>
                <a:ext cx="1109291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601A86-0AEF-E793-255E-A7F9404C1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2" y="2482904"/>
                <a:ext cx="1109291" cy="38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C3A94C-21E3-D976-BEC7-CCFF0941D5D4}"/>
                  </a:ext>
                </a:extLst>
              </p:cNvPr>
              <p:cNvSpPr/>
              <p:nvPr/>
            </p:nvSpPr>
            <p:spPr>
              <a:xfrm>
                <a:off x="7245137" y="2483861"/>
                <a:ext cx="1109291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C3A94C-21E3-D976-BEC7-CCFF0941D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7" y="2483861"/>
                <a:ext cx="1109291" cy="38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B3B7E6AE-57A9-1DEA-ACB4-413B54679E91}"/>
              </a:ext>
            </a:extLst>
          </p:cNvPr>
          <p:cNvSpPr/>
          <p:nvPr/>
        </p:nvSpPr>
        <p:spPr>
          <a:xfrm>
            <a:off x="5107841" y="2988525"/>
            <a:ext cx="618797" cy="3812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C6F17C-AED4-129D-FA65-652577F519E8}"/>
              </a:ext>
            </a:extLst>
          </p:cNvPr>
          <p:cNvSpPr/>
          <p:nvPr/>
        </p:nvSpPr>
        <p:spPr>
          <a:xfrm>
            <a:off x="5725428" y="2985203"/>
            <a:ext cx="1109291" cy="3812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B</a:t>
            </a:r>
            <a:endParaRPr lang="zh-CN" altLang="en-US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83418F43-D919-39EB-8371-709ADBA822F9}"/>
              </a:ext>
            </a:extLst>
          </p:cNvPr>
          <p:cNvSpPr/>
          <p:nvPr/>
        </p:nvSpPr>
        <p:spPr>
          <a:xfrm rot="10800000">
            <a:off x="8480490" y="2089369"/>
            <a:ext cx="178220" cy="1277049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2D5322-B0C3-FE21-CF47-8B8E716DDA90}"/>
              </a:ext>
            </a:extLst>
          </p:cNvPr>
          <p:cNvSpPr/>
          <p:nvPr/>
        </p:nvSpPr>
        <p:spPr>
          <a:xfrm>
            <a:off x="3694259" y="2237853"/>
            <a:ext cx="928455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Batch</a:t>
            </a:r>
            <a:endParaRPr lang="zh-CN" altLang="en-US" sz="2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0755114-F5A7-BB32-0A65-296C563DEC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660342" y="4159189"/>
            <a:ext cx="129722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B742C58-0B0A-61A2-2516-C7F043E324A0}"/>
              </a:ext>
            </a:extLst>
          </p:cNvPr>
          <p:cNvSpPr/>
          <p:nvPr/>
        </p:nvSpPr>
        <p:spPr>
          <a:xfrm>
            <a:off x="8978695" y="4941612"/>
            <a:ext cx="1856911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Score</a:t>
            </a:r>
            <a:endParaRPr lang="zh-CN" altLang="en-US" sz="2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B14D0B-DACE-E49F-28AB-2E14A992249E}"/>
              </a:ext>
            </a:extLst>
          </p:cNvPr>
          <p:cNvSpPr/>
          <p:nvPr/>
        </p:nvSpPr>
        <p:spPr>
          <a:xfrm>
            <a:off x="7245137" y="2988524"/>
            <a:ext cx="1109291" cy="3812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negative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76C10D-3E41-AF1C-E09C-B3101B931FDB}"/>
              </a:ext>
            </a:extLst>
          </p:cNvPr>
          <p:cNvSpPr/>
          <p:nvPr/>
        </p:nvSpPr>
        <p:spPr>
          <a:xfrm>
            <a:off x="9333996" y="3702067"/>
            <a:ext cx="1109291" cy="3812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score 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0F3160A-8DC2-2791-870C-B0697D09B461}"/>
              </a:ext>
            </a:extLst>
          </p:cNvPr>
          <p:cNvSpPr/>
          <p:nvPr/>
        </p:nvSpPr>
        <p:spPr>
          <a:xfrm>
            <a:off x="9333996" y="4206089"/>
            <a:ext cx="1109291" cy="3812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score -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AC4289D9-8CCC-7C6A-4C4D-A47D4EAB1B71}"/>
              </a:ext>
            </a:extLst>
          </p:cNvPr>
          <p:cNvSpPr/>
          <p:nvPr/>
        </p:nvSpPr>
        <p:spPr>
          <a:xfrm>
            <a:off x="4725016" y="1587072"/>
            <a:ext cx="178221" cy="1782664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5B9C94-7EF0-B9C3-0BF9-7BD4BED5BE68}"/>
              </a:ext>
            </a:extLst>
          </p:cNvPr>
          <p:cNvSpPr/>
          <p:nvPr/>
        </p:nvSpPr>
        <p:spPr>
          <a:xfrm>
            <a:off x="8730194" y="2493375"/>
            <a:ext cx="928455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Recall</a:t>
            </a:r>
            <a:endParaRPr lang="zh-CN" altLang="en-US" sz="2400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DF66A78E-5B1F-F05D-7DAE-C43E3D7AF63A}"/>
              </a:ext>
            </a:extLst>
          </p:cNvPr>
          <p:cNvSpPr/>
          <p:nvPr/>
        </p:nvSpPr>
        <p:spPr>
          <a:xfrm rot="10800000">
            <a:off x="8480490" y="1587071"/>
            <a:ext cx="178220" cy="418818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7FD36F7-99BE-EA63-CD10-BE5F4BA73CE3}"/>
              </a:ext>
            </a:extLst>
          </p:cNvPr>
          <p:cNvSpPr/>
          <p:nvPr/>
        </p:nvSpPr>
        <p:spPr>
          <a:xfrm>
            <a:off x="8730193" y="1584301"/>
            <a:ext cx="928455" cy="469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36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0983" y="1312300"/>
            <a:ext cx="504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gradFill>
                  <a:gsLst>
                    <a:gs pos="0">
                      <a:srgbClr val="E6A845"/>
                    </a:gs>
                    <a:gs pos="100000">
                      <a:srgbClr val="B05B23"/>
                    </a:gs>
                  </a:gsLst>
                  <a:lin ang="0" scaled="1"/>
                </a:gra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Arial" panose="020B0604020202020204" pitchFamily="34" charset="0"/>
              </a:rPr>
              <a:t>OVERVIEW</a:t>
            </a:r>
            <a:endParaRPr lang="zh-CN" altLang="en-US" sz="5400" spc="600" dirty="0">
              <a:gradFill>
                <a:gsLst>
                  <a:gs pos="0">
                    <a:srgbClr val="E6A845"/>
                  </a:gs>
                  <a:gs pos="100000">
                    <a:srgbClr val="B05B23"/>
                  </a:gs>
                </a:gsLst>
                <a:lin ang="0" scaled="1"/>
              </a:gra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76435" y="2235629"/>
            <a:ext cx="1885385" cy="1769438"/>
            <a:chOff x="1417241" y="2664964"/>
            <a:chExt cx="2633166" cy="2656419"/>
          </a:xfrm>
        </p:grpSpPr>
        <p:pic>
          <p:nvPicPr>
            <p:cNvPr id="6" name="图片 5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2"/>
              <a:ext cx="2559701" cy="26331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1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54676" y="3809200"/>
              <a:ext cx="1276576" cy="151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队伍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介绍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08881" y="2235630"/>
            <a:ext cx="1885385" cy="1769436"/>
            <a:chOff x="1417240" y="2664966"/>
            <a:chExt cx="2633166" cy="2656416"/>
          </a:xfrm>
        </p:grpSpPr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2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54676" y="3809200"/>
              <a:ext cx="1276576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赛题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分析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1328" y="2235630"/>
            <a:ext cx="1885385" cy="1769436"/>
            <a:chOff x="1417240" y="2664966"/>
            <a:chExt cx="2633166" cy="2656416"/>
          </a:xfrm>
        </p:grpSpPr>
        <p:pic>
          <p:nvPicPr>
            <p:cNvPr id="14" name="图片 13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3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54676" y="3809200"/>
              <a:ext cx="1276576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方法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简介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76435" y="4146248"/>
            <a:ext cx="1885385" cy="1769436"/>
            <a:chOff x="1417240" y="2664966"/>
            <a:chExt cx="2633166" cy="2656416"/>
          </a:xfrm>
        </p:grpSpPr>
        <p:pic>
          <p:nvPicPr>
            <p:cNvPr id="18" name="图片 17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4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54676" y="3809200"/>
              <a:ext cx="1276576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主要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创新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08882" y="4146248"/>
            <a:ext cx="1885385" cy="1769436"/>
            <a:chOff x="1417240" y="2664966"/>
            <a:chExt cx="2633166" cy="2656416"/>
          </a:xfrm>
        </p:grpSpPr>
        <p:pic>
          <p:nvPicPr>
            <p:cNvPr id="22" name="图片 21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5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54676" y="3809200"/>
              <a:ext cx="1276576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方案</a:t>
              </a:r>
              <a:endParaRPr lang="en-US" altLang="zh-CN" sz="2800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总结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741329" y="4146248"/>
            <a:ext cx="1885385" cy="1769436"/>
            <a:chOff x="1417240" y="2664966"/>
            <a:chExt cx="2633166" cy="2656416"/>
          </a:xfrm>
        </p:grpSpPr>
        <p:pic>
          <p:nvPicPr>
            <p:cNvPr id="26" name="图片 25" descr="徽标&#10;&#10;描述已自动生成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5" t="8633" r="2540" b="32184"/>
            <a:stretch>
              <a:fillRect/>
            </a:stretch>
          </p:blipFill>
          <p:spPr>
            <a:xfrm rot="16200000">
              <a:off x="1453973" y="2628233"/>
              <a:ext cx="2559700" cy="2633166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959360" y="3050227"/>
              <a:ext cx="873002" cy="106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latin typeface="Arial Black" panose="020B0A040201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rPr>
                <a:t>6</a:t>
              </a:r>
              <a:endParaRPr lang="zh-CN" altLang="en-US" sz="4000" b="1" spc="600" dirty="0"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54676" y="3809200"/>
              <a:ext cx="1276576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gradFill>
                    <a:gsLst>
                      <a:gs pos="0">
                        <a:srgbClr val="1EF8AF"/>
                      </a:gs>
                      <a:gs pos="100000">
                        <a:srgbClr val="5B68EA"/>
                      </a:gs>
                    </a:gsLst>
                    <a:lin ang="5400000" scaled="1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字魂35号-经典雅黑" panose="00000500000000000000" pitchFamily="2" charset="-122"/>
                  <a:ea typeface="字魂35号-经典雅黑" panose="00000500000000000000" pitchFamily="2" charset="-122"/>
                  <a:sym typeface="Arial" panose="020B0604020202020204" pitchFamily="34" charset="0"/>
                </a:rPr>
                <a:t>参赛总结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领域数据后训练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阶段一致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任务微调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Top-k document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，令标注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靠前位置</a:t>
            </a:r>
            <a:endParaRPr lang="en-US" altLang="zh-CN" sz="2200" b="1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 </a:t>
            </a:r>
            <a:r>
              <a:rPr lang="en-US" altLang="zh-CN" sz="2200" spc="-3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PaddleNLP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Neural Search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，构建正负样本，使用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Pairwise 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排序损失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优化模型</a:t>
            </a: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线上召回策略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推理速度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召回能力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的平衡，选取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中等规模</a:t>
            </a:r>
            <a:r>
              <a:rPr lang="en-US" altLang="zh-CN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(24)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召回数目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精排模型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1"/>
            <a:ext cx="10661192" cy="198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数据构造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正样本：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负样本：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召回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Top-k document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中除正样本外的部分</a:t>
            </a: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精排任务微调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5" y="3741420"/>
            <a:ext cx="9692640" cy="26479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10828E3-6DAE-2009-F4E1-1F0ADE6E86B1}"/>
              </a:ext>
            </a:extLst>
          </p:cNvPr>
          <p:cNvSpPr/>
          <p:nvPr/>
        </p:nvSpPr>
        <p:spPr>
          <a:xfrm>
            <a:off x="2003400" y="4118942"/>
            <a:ext cx="842670" cy="62450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0345FD-0A2C-4D8D-E705-3CFCA8AE65FD}"/>
              </a:ext>
            </a:extLst>
          </p:cNvPr>
          <p:cNvSpPr/>
          <p:nvPr/>
        </p:nvSpPr>
        <p:spPr>
          <a:xfrm>
            <a:off x="2917800" y="4118942"/>
            <a:ext cx="7529220" cy="6245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EBBD5B-B032-B1B5-0A53-1D2FC4169A65}"/>
              </a:ext>
            </a:extLst>
          </p:cNvPr>
          <p:cNvSpPr/>
          <p:nvPr/>
        </p:nvSpPr>
        <p:spPr>
          <a:xfrm>
            <a:off x="2908179" y="4795520"/>
            <a:ext cx="7529220" cy="572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97E8F-9E34-1968-2D36-19117EB78ECE}"/>
              </a:ext>
            </a:extLst>
          </p:cNvPr>
          <p:cNvSpPr/>
          <p:nvPr/>
        </p:nvSpPr>
        <p:spPr>
          <a:xfrm>
            <a:off x="2908179" y="5778467"/>
            <a:ext cx="7529220" cy="572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865370"/>
            <a:ext cx="10661192" cy="582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训练过程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拼接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，编码后得到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隐状态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[CLS]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向量计算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排序得分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，然后计算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Pairwise Loss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在训练时，使用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修改版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R-Drop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均值变换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自适应</a:t>
            </a:r>
            <a:r>
              <a:rPr lang="en-US" altLang="zh-CN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margin 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，优化排序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精排任务微调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95" y="2576195"/>
            <a:ext cx="8792210" cy="591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95" y="4382663"/>
            <a:ext cx="8792211" cy="138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510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线下验证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保证线下验证和线上测试的一致性</a:t>
            </a:r>
          </a:p>
          <a:p>
            <a:pPr marL="708660" lvl="1" indent="-30353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Top-k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样本对（一定包含标注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）得分</a:t>
            </a: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降序排序所有样本得分，计算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MRR@10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05230" lvl="2" indent="-342900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验证集召回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Top-k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中包含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query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对应标注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的概率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作为系数乘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MRR@10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，获得最终线下得分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05130" lvl="1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SzPct val="90000"/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精排任务微调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2912" y="1563163"/>
            <a:ext cx="2770310" cy="1421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04a-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291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主要创新</a:t>
            </a:r>
            <a:endParaRPr lang="en-US" altLang="zh-CN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向量召回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279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corpus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仅有约 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30%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的 document 被曝光，剩余大量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未经过训练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N-gram MLM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继续预训练</a:t>
            </a: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向量召回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领域数据后训练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63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对比学习需要用到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corpus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各种类型的负样本，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如果仅使用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in-batch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负样本会影响</a:t>
            </a:r>
            <a:r>
              <a:rPr lang="zh-CN" altLang="en-US" sz="2200" spc="-3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非标注</a:t>
            </a:r>
            <a:r>
              <a:rPr lang="en-US" altLang="zh-CN" sz="2200" spc="-3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表示学习过程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可以提供公共负样本，在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固定显存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的条件下能够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endParaRPr lang="zh-CN" altLang="en-US" sz="2200" spc="-3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200" spc="-3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90w </a:t>
            </a:r>
            <a:r>
              <a:rPr lang="zh-CN" altLang="en-US" sz="2200" spc="-3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条非标注</a:t>
            </a:r>
            <a:r>
              <a:rPr lang="en-US" altLang="zh-CN" sz="2200" spc="-3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中随机采样作为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in-batch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随机负样本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向量召回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随机采样负样本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708" y="577081"/>
            <a:ext cx="10661192" cy="537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FGM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对抗训练：提升模型的</a:t>
            </a:r>
            <a:r>
              <a:rPr lang="zh-CN" altLang="en-US" sz="2200" spc="-6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鲁棒性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+0.0068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后训练：充分利用所有数据，显著优化</a:t>
            </a:r>
            <a:r>
              <a:rPr lang="zh-CN" altLang="en-US" sz="2200" spc="-6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非标注</a:t>
            </a:r>
            <a:r>
              <a:rPr lang="en-US" altLang="zh-CN" sz="2200" spc="-6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+0.0233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加入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CPR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数据微调：增加微调样本数，优化</a:t>
            </a:r>
            <a:r>
              <a:rPr lang="zh-CN" altLang="en-US" sz="2200" spc="-6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对比学习过程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+0.0098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召回模型最终线上得分为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0.3375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18657" y="1418590"/>
          <a:ext cx="5753735" cy="216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zh-CN" altLang="en-US"/>
                        <a:t>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MRR@10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0.2976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aseline+FGM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0.3044(+0.0068)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aseline+FGM+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osttrain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0.3277+(0.</a:t>
                      </a:r>
                      <a:r>
                        <a:rPr lang="en-US" altLang="zh-CN"/>
                        <a:t>02</a:t>
                      </a:r>
                      <a:r>
                        <a:rPr lang="zh-CN" altLang="en-US"/>
                        <a:t>3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aseline+FGM+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osttrain+CPRdata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0.3375+(0.0098)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向量召回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召回任务结果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2912" y="1563163"/>
            <a:ext cx="2770310" cy="1421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04b-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291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主要创新</a:t>
            </a:r>
            <a:endParaRPr lang="en-US" altLang="zh-CN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8635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精排模型</a:t>
            </a:r>
            <a:endParaRPr lang="zh-CN" altLang="en-US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1"/>
            <a:ext cx="10661192" cy="582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模型难以分辨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相似程度较高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负样本，优化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缓慢</a:t>
            </a: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分别将正负样本对的输出得分减去二者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均值，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zh-CN" altLang="en-US" sz="2200" spc="-3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差值一定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时增大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spc="-3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Sigmoid </a:t>
            </a:r>
            <a:r>
              <a:rPr lang="zh-CN" altLang="en-US" sz="2200" spc="-3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的梯度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，加速优化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图片_202206011759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1" y="2660016"/>
            <a:ext cx="3302000" cy="2237105"/>
          </a:xfrm>
          <a:prstGeom prst="rect">
            <a:avLst/>
          </a:prstGeom>
        </p:spPr>
      </p:pic>
      <p:sp>
        <p:nvSpPr>
          <p:cNvPr id="8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精排模型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均值变换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2404" y="1563163"/>
            <a:ext cx="2031325" cy="142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01-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队伍介绍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513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召回时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得分较高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的负样本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相似度高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得分较低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的负样本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相似度低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，在计算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 Wise Loss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时需要兼顾优化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时，要求召回得分较高的负样本与正样本之间的距离过大，对模型的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造成影响；当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小时，模型区分正负样本能力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策略，使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margin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与负样本对应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召回距离平方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正比</a:t>
            </a:r>
            <a:endParaRPr lang="en-US" altLang="zh-CN" sz="22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精排模型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5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动机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R-Drop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一般可以提高模型鲁棒性，但精排模型并不是分类任务，无法使用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各类别概率分布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KL 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，需要改变</a:t>
            </a:r>
          </a:p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正负样本对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，经过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Softmax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激活函数，得到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近似正负类别概率分布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，即可计算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KL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精排模型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修改版 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R-Drop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404" y="591911"/>
            <a:ext cx="10661192" cy="586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zh-CN" altLang="en-US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</a:pP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均值变换：加速优化过程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+0.0065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训练时召回数目：增加模型区分能力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+0.0177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自适应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margin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：兼顾模型鲁棒性与区分能力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+0.0174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修改版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R-Drop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：提高模型鲁棒性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+0.0137</a:t>
            </a:r>
            <a:r>
              <a:rPr lang="zh-CN" altLang="en-US" sz="2200" spc="-6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精排模型的线上得分达到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0.3789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，相较于召回线上得分，提高了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0.0414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8006148"/>
              </p:ext>
            </p:extLst>
          </p:nvPr>
        </p:nvGraphicFramePr>
        <p:xfrm>
          <a:off x="2204500" y="1340528"/>
          <a:ext cx="7783000" cy="229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zh-CN" altLang="en-US"/>
                        <a:t>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MRR@10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aseline+TrainRerank10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0.3241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aseline+TrainRerank10+MeanTrans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0.3306(+0.0065)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aseline+TrainRerank35+MeanTrans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0.3483(+0.0177)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aseline+TrainRerank35+MeanTrans+AdaptiveMargin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0.3657(+0.0174)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zh-CN" altLang="en-US"/>
                        <a:t>aseline+TrainRerank35+MeanTrans+AdaptiveMargin+Rdrop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0.3789(+0.0137)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精排模型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精排任务结果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2404" y="1563163"/>
            <a:ext cx="2031325" cy="142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05-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方案总结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0"/>
            <a:ext cx="10661192" cy="482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向量召回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应用电商搜索数据通过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N-gram Mask Language Model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后训练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，提高模型对于训练集中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未曝光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的表示学习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有监督对比学习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，学习搜索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向量空间表示的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in-batch 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提升模型区分未曝光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能力，使用 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FGM 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对抗训练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提升模型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最终线上召回得分为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0.3375</a:t>
            </a:r>
            <a:endParaRPr lang="zh-CN" altLang="en-US" sz="2200" spc="-3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方案总结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1060951"/>
            <a:ext cx="10661192" cy="4896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精排模型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应用电商搜索数据通过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N-gram Mask Language Model 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后训练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，提高模型对于领域数据的适配程度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Pairwise Loss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，让搜索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标注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document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出现在</a:t>
            </a:r>
            <a:r>
              <a:rPr lang="zh-CN" altLang="en-US" sz="2200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靠前位置</a:t>
            </a:r>
            <a:endParaRPr lang="zh-CN" altLang="en-US" sz="2200" spc="-3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均值变换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margin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，同时使用</a:t>
            </a:r>
            <a:r>
              <a:rPr lang="en-US" altLang="zh-CN" sz="2200" spc="-3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3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R-Drop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加速收敛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提升鲁棒性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中等规模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(24)</a:t>
            </a:r>
            <a:r>
              <a:rPr lang="zh-CN" altLang="en-US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数目，兼顾召回能力和推理速度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最终线上精排得分为 </a:t>
            </a:r>
            <a:r>
              <a:rPr lang="en-US" altLang="zh-CN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0.3789</a:t>
            </a:r>
            <a:endParaRPr lang="zh-CN" altLang="en-US" sz="2200" spc="-3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endParaRPr lang="zh-CN" altLang="en-US" sz="2200" spc="-3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方案总结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5" y="102833"/>
            <a:ext cx="277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精排模型</a:t>
            </a:r>
            <a:endParaRPr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2404" y="1563163"/>
            <a:ext cx="2031325" cy="142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06-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参赛总结</a:t>
            </a:r>
            <a:endParaRPr lang="zh-CN" altLang="en-US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参赛总结</a:t>
            </a:r>
          </a:p>
        </p:txBody>
      </p:sp>
      <p:sp>
        <p:nvSpPr>
          <p:cNvPr id="4" name="Rectangle 9"/>
          <p:cNvSpPr/>
          <p:nvPr/>
        </p:nvSpPr>
        <p:spPr>
          <a:xfrm>
            <a:off x="891022" y="738892"/>
            <a:ext cx="10661192" cy="6551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心得体验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我们两名成员都是刚入门NLP，希望通过参加比赛更好的应用学习到的知识。正巧看到了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DataWhale组队学习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中有关这个比赛的介绍，便一拍即合报名参赛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因为参赛经验不足，在初赛时我们也犯了很多错误，比如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数据处理失误，时间预估不足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等，但吸取经验后复赛时就较为顺利的完成了最后的提交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最后，这次比赛要给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阿里问天引擎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大大点赞，有了它，我们参赛选手能快速获取召回精排结果，从而指导后续的优化</a:t>
            </a: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收获沉淀</a:t>
            </a:r>
          </a:p>
          <a:p>
            <a:pPr marL="708660" lvl="1" indent="-303530" algn="l">
              <a:lnSpc>
                <a:spcPct val="150000"/>
              </a:lnSpc>
              <a:spcBef>
                <a:spcPts val="600"/>
              </a:spcBef>
              <a:spcAft>
                <a:spcPts val="530"/>
              </a:spcAft>
              <a:buClrTx/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通过这次比赛，我们积累了一套完整的从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向量召回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交互精排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的搜索算法流程，同时也积累了一些对于</a:t>
            </a:r>
            <a:r>
              <a:rPr lang="zh-CN" altLang="en-US" sz="2200" dirty="0">
                <a:solidFill>
                  <a:srgbClr val="9DC3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未配对文本、模型鲁棒性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的技术方案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7698" y="2459504"/>
            <a:ext cx="6556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0" dirty="0">
                <a:gradFill>
                  <a:gsLst>
                    <a:gs pos="68000">
                      <a:schemeClr val="bg1"/>
                    </a:gs>
                    <a:gs pos="25000">
                      <a:srgbClr val="EA8D31"/>
                    </a:gs>
                  </a:gsLst>
                  <a:lin ang="0" scaled="1"/>
                </a:gra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THANKS</a:t>
            </a:r>
            <a:endParaRPr kumimoji="1" lang="zh-CN" altLang="en-US" sz="12000" dirty="0">
              <a:gradFill>
                <a:gsLst>
                  <a:gs pos="68000">
                    <a:schemeClr val="bg1"/>
                  </a:gs>
                  <a:gs pos="25000">
                    <a:srgbClr val="EA8D31"/>
                  </a:gs>
                </a:gsLst>
                <a:lin ang="0" scaled="1"/>
              </a:gradFill>
              <a:latin typeface="Alibaba PuHuiTi H" pitchFamily="18" charset="-122"/>
              <a:ea typeface="Alibaba PuHuiTi H" pitchFamily="18" charset="-122"/>
              <a:cs typeface="Alibaba PuHuiTi H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队伍介绍</a:t>
            </a:r>
          </a:p>
        </p:txBody>
      </p:sp>
      <p:sp>
        <p:nvSpPr>
          <p:cNvPr id="4" name="Rectangle 9"/>
          <p:cNvSpPr/>
          <p:nvPr/>
        </p:nvSpPr>
        <p:spPr>
          <a:xfrm>
            <a:off x="891022" y="738892"/>
            <a:ext cx="10661192" cy="4443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丁泓：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中山大学计算机专业本科生，研究方向为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对话系统、强化学习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万凡琦：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西安交通大学</a:t>
            </a: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自动化专业本科生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，研究方向为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对话系统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组织分工介绍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两人一起完成调研、数据处理、模型搭建、优化的全过程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因为疫情影响，采用</a:t>
            </a:r>
            <a:r>
              <a:rPr lang="zh-CN" altLang="en-US" sz="220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线下线上混合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的合作模式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2404" y="1563163"/>
            <a:ext cx="2031325" cy="142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02-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145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赛题分析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赛题分析</a:t>
            </a:r>
          </a:p>
        </p:txBody>
      </p:sp>
      <p:sp>
        <p:nvSpPr>
          <p:cNvPr id="31" name="TextBox 3"/>
          <p:cNvSpPr txBox="1"/>
          <p:nvPr/>
        </p:nvSpPr>
        <p:spPr>
          <a:xfrm>
            <a:off x="6868996" y="102833"/>
            <a:ext cx="168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91022" y="738892"/>
            <a:ext cx="10661192" cy="617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长度分布：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，大多位于 </a:t>
            </a:r>
            <a:r>
              <a:rPr lang="en-US" altLang="zh-CN" sz="2200" dirty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</a:t>
            </a:r>
            <a:endParaRPr lang="zh-CN" altLang="en-US" sz="2200" dirty="0">
              <a:solidFill>
                <a:schemeClr val="accent5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主要包含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品牌词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服务核心词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长度分布：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sz="220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，大多在 </a:t>
            </a:r>
            <a:r>
              <a:rPr lang="en-US" altLang="zh-CN" sz="2200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2200" b="1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主要包含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门店名称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 </a:t>
            </a:r>
            <a:r>
              <a:rPr lang="en-US" altLang="zh-CN" sz="2200" spc="-3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10w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条存在对应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</a:p>
        </p:txBody>
      </p:sp>
      <p:pic>
        <p:nvPicPr>
          <p:cNvPr id="4" name="图片 3" descr="微信图片_202206022318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21" y="2794000"/>
            <a:ext cx="6746240" cy="2391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548" y="979670"/>
            <a:ext cx="10661192" cy="3867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3530" indent="-303530">
              <a:lnSpc>
                <a:spcPct val="180000"/>
              </a:lnSpc>
              <a:spcBef>
                <a:spcPts val="12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</a:t>
            </a:r>
            <a:r>
              <a:rPr lang="zh-CN" alt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任务，学习搜索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向量表示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</a:t>
            </a: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200" dirty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电商文本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与自然语言不同；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corpus 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中大量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 </a:t>
            </a:r>
            <a:r>
              <a:rPr lang="zh-CN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没有对应</a:t>
            </a:r>
            <a:r>
              <a:rPr lang="en-US" altLang="zh-CN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</a:p>
          <a:p>
            <a:pPr marL="303530" indent="-303530">
              <a:lnSpc>
                <a:spcPct val="180000"/>
              </a:lnSpc>
              <a:spcBef>
                <a:spcPts val="600"/>
              </a:spcBef>
              <a:spcAft>
                <a:spcPts val="53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精排模型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</a:t>
            </a:r>
            <a:r>
              <a:rPr lang="zh-CN" altLang="en-US" sz="220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句子相似度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任务，学习给定搜索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query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对应召回</a:t>
            </a:r>
            <a:r>
              <a:rPr lang="en-US" altLang="zh-CN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spc="-6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得分排序</a:t>
            </a:r>
            <a:endParaRPr lang="en-US" altLang="zh-CN" sz="2200" b="1" spc="-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1" indent="-303530">
              <a:lnSpc>
                <a:spcPct val="150000"/>
              </a:lnSpc>
              <a:spcAft>
                <a:spcPts val="53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 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中存在和标注</a:t>
            </a:r>
            <a:r>
              <a:rPr lang="zh-CN" altLang="en-US" sz="2200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极为相似</a:t>
            </a:r>
            <a:r>
              <a:rPr lang="zh-CN" altLang="en-US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spc="-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document</a:t>
            </a:r>
            <a:endParaRPr lang="zh-CN" altLang="en-US" sz="2200" spc="-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赛题分析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6868996" y="102833"/>
            <a:ext cx="168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任务分析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2912" y="1563163"/>
            <a:ext cx="2770310" cy="1421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35" dirty="0">
                <a:latin typeface="Arial Black" panose="020B0A04020102020204" pitchFamily="34" charset="0"/>
              </a:rPr>
              <a:t>03a-</a:t>
            </a:r>
            <a:endParaRPr lang="zh-CN" altLang="en-US" sz="8635" dirty="0"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6852" y="2696166"/>
            <a:ext cx="7158296" cy="291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gradFill>
                  <a:gsLst>
                    <a:gs pos="0">
                      <a:srgbClr val="1EF8AF"/>
                    </a:gs>
                    <a:gs pos="100000">
                      <a:srgbClr val="5B68EA"/>
                    </a:gs>
                  </a:gsLst>
                  <a:lin ang="5400000" scaled="1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方法简介</a:t>
            </a:r>
            <a:endParaRPr lang="en-US" altLang="zh-CN" sz="8635" dirty="0">
              <a:solidFill>
                <a:schemeClr val="tx1"/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  <a:sym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8635" dirty="0">
                <a:solidFill>
                  <a:schemeClr val="tx1"/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  <a:sym typeface="Arial" panose="020B0604020202020204" pitchFamily="34" charset="0"/>
              </a:rPr>
              <a:t>向量召回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777D-6203-4169-A3DC-71C26B65D3A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标题 2"/>
          <p:cNvSpPr txBox="1"/>
          <p:nvPr/>
        </p:nvSpPr>
        <p:spPr>
          <a:xfrm>
            <a:off x="4768541" y="223310"/>
            <a:ext cx="1685230" cy="354176"/>
          </a:xfrm>
          <a:prstGeom prst="rect">
            <a:avLst/>
          </a:prstGeom>
        </p:spPr>
        <p:txBody>
          <a:bodyPr vert="horz" lIns="82260" tIns="41130" rIns="82260" bIns="4113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75" dirty="0">
                <a:solidFill>
                  <a:schemeClr val="bg1"/>
                </a:solidFill>
                <a:latin typeface="Arial Black" panose="020B0A04020102020204"/>
                <a:ea typeface="微软雅黑" panose="020B0503020204020204" pitchFamily="34" charset="-122"/>
                <a:sym typeface="+mn-ea"/>
              </a:rPr>
              <a:t>方法简介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6868996" y="102833"/>
            <a:ext cx="1685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+mj-ea"/>
                <a:ea typeface="+mj-ea"/>
              </a:defRPr>
            </a:lvl1pPr>
          </a:lstStyle>
          <a:p>
            <a:pPr defTabSz="914400"/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向量召回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510860" y="383261"/>
            <a:ext cx="323859" cy="0"/>
          </a:xfrm>
          <a:prstGeom prst="line">
            <a:avLst/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C993D3-0799-2EAD-0E81-5B20C7F0F50B}"/>
              </a:ext>
            </a:extLst>
          </p:cNvPr>
          <p:cNvSpPr/>
          <p:nvPr/>
        </p:nvSpPr>
        <p:spPr>
          <a:xfrm>
            <a:off x="1387278" y="3674573"/>
            <a:ext cx="1970843" cy="967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后训练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4693F3-AD42-3A2A-63D6-92B4B9EC9EE0}"/>
              </a:ext>
            </a:extLst>
          </p:cNvPr>
          <p:cNvSpPr/>
          <p:nvPr/>
        </p:nvSpPr>
        <p:spPr>
          <a:xfrm>
            <a:off x="5689499" y="3675356"/>
            <a:ext cx="1970843" cy="967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微调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9BEC9BD-1DB8-6D98-A32C-BDFE21F0DCD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15752" y="4656208"/>
            <a:ext cx="0" cy="3226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25EBA2-57D8-DA0E-0552-C6B30B6FA32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147037" y="4656208"/>
            <a:ext cx="1" cy="3226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9215941-3264-29CB-C18F-E1A805CF56BB}"/>
              </a:ext>
            </a:extLst>
          </p:cNvPr>
          <p:cNvSpPr/>
          <p:nvPr/>
        </p:nvSpPr>
        <p:spPr>
          <a:xfrm>
            <a:off x="1085438" y="4978846"/>
            <a:ext cx="1260627" cy="469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赛题数据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EEFDD2-1673-DB7A-2A88-B6E2B04CDD36}"/>
              </a:ext>
            </a:extLst>
          </p:cNvPr>
          <p:cNvSpPr/>
          <p:nvPr/>
        </p:nvSpPr>
        <p:spPr>
          <a:xfrm>
            <a:off x="2516724" y="4978846"/>
            <a:ext cx="1260627" cy="4690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CPR </a:t>
            </a:r>
            <a:r>
              <a:rPr lang="zh-CN" altLang="en-US" dirty="0"/>
              <a:t>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EDC6AC-B075-F482-9C9E-DBE30D125024}"/>
              </a:ext>
            </a:extLst>
          </p:cNvPr>
          <p:cNvSpPr/>
          <p:nvPr/>
        </p:nvSpPr>
        <p:spPr>
          <a:xfrm>
            <a:off x="1742385" y="2771270"/>
            <a:ext cx="1260627" cy="469037"/>
          </a:xfrm>
          <a:prstGeom prst="rect">
            <a:avLst/>
          </a:prstGeom>
          <a:solidFill>
            <a:srgbClr val="D2870C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RoBERTa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5BF5F4-EACD-76DF-3DDB-8A05F3B500B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372700" y="3275077"/>
            <a:ext cx="0" cy="3994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41320B-971A-1E53-0014-B25BB99497E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358121" y="4158406"/>
            <a:ext cx="2331378" cy="78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CBFF0A5-5083-0AF3-1CFD-07AE27AC10A5}"/>
              </a:ext>
            </a:extLst>
          </p:cNvPr>
          <p:cNvSpPr/>
          <p:nvPr/>
        </p:nvSpPr>
        <p:spPr>
          <a:xfrm>
            <a:off x="5746464" y="4941611"/>
            <a:ext cx="1856911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Info NCE Loss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66A0D6-3783-0665-0870-A40A729BA03E}"/>
              </a:ext>
            </a:extLst>
          </p:cNvPr>
          <p:cNvSpPr/>
          <p:nvPr/>
        </p:nvSpPr>
        <p:spPr>
          <a:xfrm>
            <a:off x="5107841" y="1587073"/>
            <a:ext cx="618797" cy="3812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8DAA2B-CAF3-2A04-F45B-1F54574DA7DD}"/>
              </a:ext>
            </a:extLst>
          </p:cNvPr>
          <p:cNvSpPr/>
          <p:nvPr/>
        </p:nvSpPr>
        <p:spPr>
          <a:xfrm>
            <a:off x="5931242" y="1587073"/>
            <a:ext cx="1109291" cy="3812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C38821-E850-1410-C644-817068E14649}"/>
              </a:ext>
            </a:extLst>
          </p:cNvPr>
          <p:cNvSpPr/>
          <p:nvPr/>
        </p:nvSpPr>
        <p:spPr>
          <a:xfrm>
            <a:off x="7245137" y="1588030"/>
            <a:ext cx="1109291" cy="3812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 d 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48AA07-2E3D-373D-A468-C11CD97EC1EA}"/>
              </a:ext>
            </a:extLst>
          </p:cNvPr>
          <p:cNvSpPr/>
          <p:nvPr/>
        </p:nvSpPr>
        <p:spPr>
          <a:xfrm>
            <a:off x="5107841" y="2091095"/>
            <a:ext cx="618797" cy="381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2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AF37D0-40FE-9CD2-9426-851EE1E18C0D}"/>
              </a:ext>
            </a:extLst>
          </p:cNvPr>
          <p:cNvSpPr/>
          <p:nvPr/>
        </p:nvSpPr>
        <p:spPr>
          <a:xfrm>
            <a:off x="5931242" y="2091095"/>
            <a:ext cx="1109291" cy="381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787D79-9295-9DBB-BFF5-8CEF3C1B5F8D}"/>
              </a:ext>
            </a:extLst>
          </p:cNvPr>
          <p:cNvSpPr/>
          <p:nvPr/>
        </p:nvSpPr>
        <p:spPr>
          <a:xfrm>
            <a:off x="7245137" y="2092052"/>
            <a:ext cx="1109291" cy="3812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 d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28248AD-DED7-E465-B270-8B7D962F39B2}"/>
                  </a:ext>
                </a:extLst>
              </p:cNvPr>
              <p:cNvSpPr/>
              <p:nvPr/>
            </p:nvSpPr>
            <p:spPr>
              <a:xfrm>
                <a:off x="5107841" y="2482904"/>
                <a:ext cx="618797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28248AD-DED7-E465-B270-8B7D962F3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841" y="2482904"/>
                <a:ext cx="618797" cy="381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A5E826-6CBD-08D9-70F6-B309F45F98FD}"/>
                  </a:ext>
                </a:extLst>
              </p:cNvPr>
              <p:cNvSpPr/>
              <p:nvPr/>
            </p:nvSpPr>
            <p:spPr>
              <a:xfrm>
                <a:off x="5931242" y="2482904"/>
                <a:ext cx="1109291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A5E826-6CBD-08D9-70F6-B309F45F9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2" y="2482904"/>
                <a:ext cx="1109291" cy="38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8D0C8B6-EDC2-1FE6-3387-47B65064002B}"/>
                  </a:ext>
                </a:extLst>
              </p:cNvPr>
              <p:cNvSpPr/>
              <p:nvPr/>
            </p:nvSpPr>
            <p:spPr>
              <a:xfrm>
                <a:off x="7245137" y="2483861"/>
                <a:ext cx="1109291" cy="38121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8D0C8B6-EDC2-1FE6-3387-47B650640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7" y="2483861"/>
                <a:ext cx="1109291" cy="38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EBFEAF9-EEB9-25E3-D18D-7DC218CE50FF}"/>
              </a:ext>
            </a:extLst>
          </p:cNvPr>
          <p:cNvSpPr/>
          <p:nvPr/>
        </p:nvSpPr>
        <p:spPr>
          <a:xfrm>
            <a:off x="5107841" y="2988525"/>
            <a:ext cx="618797" cy="3812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B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D4DE53-F8D5-5541-755A-F6A66EAA6A07}"/>
              </a:ext>
            </a:extLst>
          </p:cNvPr>
          <p:cNvSpPr/>
          <p:nvPr/>
        </p:nvSpPr>
        <p:spPr>
          <a:xfrm>
            <a:off x="5931242" y="2988525"/>
            <a:ext cx="1109291" cy="3812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 B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EAC1217-11CF-4937-7F28-0FEDF71C1CDD}"/>
              </a:ext>
            </a:extLst>
          </p:cNvPr>
          <p:cNvSpPr/>
          <p:nvPr/>
        </p:nvSpPr>
        <p:spPr>
          <a:xfrm>
            <a:off x="7245137" y="2989482"/>
            <a:ext cx="1109291" cy="38121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rand d B</a:t>
            </a:r>
            <a:endParaRPr lang="zh-CN" altLang="en-US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85D5BA4A-150B-57B3-4932-51FA091093D0}"/>
              </a:ext>
            </a:extLst>
          </p:cNvPr>
          <p:cNvSpPr/>
          <p:nvPr/>
        </p:nvSpPr>
        <p:spPr>
          <a:xfrm>
            <a:off x="4664273" y="1587073"/>
            <a:ext cx="178221" cy="1782664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A91E1E-FB2A-0554-854E-D05F175BF287}"/>
              </a:ext>
            </a:extLst>
          </p:cNvPr>
          <p:cNvSpPr/>
          <p:nvPr/>
        </p:nvSpPr>
        <p:spPr>
          <a:xfrm>
            <a:off x="3693547" y="2248385"/>
            <a:ext cx="928455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Batch</a:t>
            </a:r>
            <a:endParaRPr lang="zh-CN" altLang="en-US" sz="2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9C84F04-FABD-324F-E2C8-3A1A4A7FA9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660342" y="4159189"/>
            <a:ext cx="129722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D865AB3-F4DF-FF36-9F25-0B7DE88075C0}"/>
              </a:ext>
            </a:extLst>
          </p:cNvPr>
          <p:cNvSpPr/>
          <p:nvPr/>
        </p:nvSpPr>
        <p:spPr>
          <a:xfrm>
            <a:off x="9258538" y="3674573"/>
            <a:ext cx="1297226" cy="381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E50B9C8-60C9-C568-AEE6-9533BA21FBAB}"/>
              </a:ext>
            </a:extLst>
          </p:cNvPr>
          <p:cNvSpPr/>
          <p:nvPr/>
        </p:nvSpPr>
        <p:spPr>
          <a:xfrm>
            <a:off x="9258538" y="4275774"/>
            <a:ext cx="1297227" cy="3812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FC8FB0-E9E4-EE42-5CCA-659F9BF39E50}"/>
              </a:ext>
            </a:extLst>
          </p:cNvPr>
          <p:cNvSpPr/>
          <p:nvPr/>
        </p:nvSpPr>
        <p:spPr>
          <a:xfrm>
            <a:off x="8978695" y="4941612"/>
            <a:ext cx="1856911" cy="469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Embedding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69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60"/>
    </mc:Choice>
    <mc:Fallback xmlns="">
      <p:transition spd="slow" advTm="3546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djYTU1YTIyOTc5NjY0YjhkMmM3MDllNzUzOTczO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575be7-6e6b-4689-b111-65115a08e5e8}"/>
  <p:tag name="TABLE_ENDDRAG_ORIGIN_RECT" val="453*170"/>
  <p:tag name="TABLE_ENDDRAG_RECT" val="241*127*453*1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bb3e57-378c-4758-ab22-ec0d2dc8cd7f}"/>
  <p:tag name="TABLE_ENDDRAG_ORIGIN_RECT" val="630*197"/>
  <p:tag name="TABLE_ENDDRAG_RECT" val="135*132*630*197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1858</Words>
  <Application>Microsoft Office PowerPoint</Application>
  <PresentationFormat>宽屏</PresentationFormat>
  <Paragraphs>338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Alibaba PuHuiTi H</vt:lpstr>
      <vt:lpstr>Alibaba PuHuiTi M</vt:lpstr>
      <vt:lpstr>等线</vt:lpstr>
      <vt:lpstr>微软雅黑</vt:lpstr>
      <vt:lpstr>字魂35号-经典雅黑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gis</dc:creator>
  <cp:lastModifiedBy>万 凡琦</cp:lastModifiedBy>
  <cp:revision>3651</cp:revision>
  <cp:lastPrinted>2017-07-07T17:06:00Z</cp:lastPrinted>
  <dcterms:created xsi:type="dcterms:W3CDTF">2017-03-24T01:47:00Z</dcterms:created>
  <dcterms:modified xsi:type="dcterms:W3CDTF">2022-06-12T15:58:19Z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0BB61B10C7F5437A9957E051D6E3159A</vt:lpwstr>
  </property>
  <property fmtid="{D5CDD505-2E9C-101B-9397-08002B2CF9AE}" pid="3" name="KSOProductBuildVer">
    <vt:lpwstr>2052-11.1.0.11744</vt:lpwstr>
  </property>
</Properties>
</file>