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257" r:id="rId4"/>
    <p:sldId id="418" r:id="rId6"/>
    <p:sldId id="406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393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E447827-7A23-47AD-96DE-9BD951B0A94C}">
          <p14:sldIdLst>
            <p14:sldId id="257"/>
            <p14:sldId id="418"/>
            <p14:sldId id="406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39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戴烨" initials="戴烨" lastIdx="1" clrIdx="0"/>
  <p:cmAuthor id="2" name="hasee" initials="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D56B7"/>
    <a:srgbClr val="2A62AD"/>
    <a:srgbClr val="546F9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3" autoAdjust="0"/>
    <p:restoredTop sz="89704" autoAdjust="0"/>
  </p:normalViewPr>
  <p:slideViewPr>
    <p:cSldViewPr snapToGrid="0">
      <p:cViewPr varScale="1">
        <p:scale>
          <a:sx n="63" d="100"/>
          <a:sy n="63" d="100"/>
        </p:scale>
        <p:origin x="2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2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266AE-07C4-48FE-BC77-DC1345ECD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6AA3F-A46F-46E3-BB16-F13C7A703B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2B27-4DE6-4DC0-8A05-F21C6BBB150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9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11ECFE-4471-4ABC-B9B9-A548CC5F23AD}" type="slidenum">
              <a:rPr lang="en-US" altLang="zh-CN" sz="1200" b="0" smtClean="0">
                <a:solidFill>
                  <a:prstClr val="black"/>
                </a:solidFill>
              </a:rPr>
            </a:fld>
            <a:endParaRPr lang="en-US" altLang="zh-CN" sz="1200" b="0">
              <a:solidFill>
                <a:prstClr val="black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41CD7-19AB-4D93-85A8-0EEEF776EB24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203200">
            <a:solidFill>
              <a:srgbClr val="0C4BA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indent="1270" algn="ctr">
              <a:lnSpc>
                <a:spcPct val="150000"/>
              </a:lnSpc>
            </a:pPr>
            <a:endParaRPr lang="zh-CN" altLang="en-US" sz="2105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1308" y="6035042"/>
            <a:ext cx="1983679" cy="5697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sz="quarter" idx="11"/>
          </p:nvPr>
        </p:nvSpPr>
        <p:spPr>
          <a:xfrm>
            <a:off x="363175" y="1252026"/>
            <a:ext cx="11547472" cy="54383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1pPr>
            <a:lvl2pPr marL="40830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2pPr>
            <a:lvl3pPr marL="81661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3pPr>
            <a:lvl4pPr marL="122428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4pPr>
            <a:lvl5pPr marL="163258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</p:txBody>
      </p:sp>
      <p:cxnSp>
        <p:nvCxnSpPr>
          <p:cNvPr id="5" name="直线连接符 4"/>
          <p:cNvCxnSpPr/>
          <p:nvPr userDrawn="1"/>
        </p:nvCxnSpPr>
        <p:spPr bwMode="auto">
          <a:xfrm>
            <a:off x="372143" y="409959"/>
            <a:ext cx="0" cy="601147"/>
          </a:xfrm>
          <a:prstGeom prst="line">
            <a:avLst/>
          </a:prstGeom>
          <a:noFill/>
          <a:ln w="571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75719" y="409959"/>
            <a:ext cx="10515600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>
              <a:defRPr sz="2800">
                <a:solidFill>
                  <a:srgbClr val="0C4BA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BA12-B78A-427A-B50C-B788B9C570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sadasdasdadadadd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BB85-6128-4E20-A7A5-AEA458C444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0C4BA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77" tIns="34289" rIns="68577" bIns="34289" rtlCol="0" anchor="ctr"/>
          <a:lstStyle/>
          <a:p>
            <a:pPr indent="1270" algn="ctr">
              <a:lnSpc>
                <a:spcPct val="150000"/>
              </a:lnSpc>
            </a:pPr>
            <a:endParaRPr lang="zh-CN" altLang="en-US" sz="1580" dirty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9142" y="6035042"/>
            <a:ext cx="2005846" cy="5697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303271" y="214967"/>
            <a:ext cx="0" cy="749306"/>
          </a:xfrm>
          <a:prstGeom prst="line">
            <a:avLst/>
          </a:prstGeom>
          <a:noFill/>
          <a:ln w="127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303271" y="487968"/>
            <a:ext cx="10515600" cy="476305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>
              <a:defRPr sz="2000" b="1">
                <a:solidFill>
                  <a:srgbClr val="2A62A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286645" y="160902"/>
            <a:ext cx="4659428" cy="335378"/>
          </a:xfrm>
          <a:prstGeom prst="rect">
            <a:avLst/>
          </a:prstGeom>
          <a:solidFill>
            <a:srgbClr val="2A62AD"/>
          </a:solidFill>
          <a:ln>
            <a:noFill/>
          </a:ln>
        </p:spPr>
        <p:txBody>
          <a:bodyPr vert="horz" wrap="square" anchor="ctr" anchorCtr="0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28600" marR="0" lvl="0" indent="-228600" algn="l" defTabSz="61023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kumimoji="1"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303271" y="1097431"/>
            <a:ext cx="11607378" cy="54907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  <a:lvl2pPr marL="30607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2pPr>
            <a:lvl3pPr marL="612775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3pPr>
            <a:lvl4pPr marL="91821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4pPr>
            <a:lvl5pPr marL="122428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296671" y="260219"/>
            <a:ext cx="2584" cy="626836"/>
          </a:xfrm>
          <a:prstGeom prst="line">
            <a:avLst/>
          </a:prstGeom>
          <a:noFill/>
          <a:ln w="762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479548" y="273064"/>
            <a:ext cx="11357995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>
              <a:defRPr sz="2000" b="1">
                <a:solidFill>
                  <a:srgbClr val="0C4BA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285772" y="1091306"/>
            <a:ext cx="11557497" cy="568356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  <a:lvl2pPr marL="30607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 marL="612775" indent="0">
              <a:lnSpc>
                <a:spcPct val="150000"/>
              </a:lnSpc>
              <a:buNone/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 marL="91821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4pPr>
            <a:lvl5pPr marL="122428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en-US" altLang="zh-CN" dirty="0" smtClean="0"/>
          </a:p>
          <a:p>
            <a:pPr marL="306070" marR="0" lvl="1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单击此处编辑母版文本样式</a:t>
            </a:r>
            <a:endParaRPr kumimoji="1" lang="en-US" altLang="zh-CN" dirty="0" smtClean="0"/>
          </a:p>
          <a:p>
            <a:pPr marL="612775" marR="0" lvl="2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单击此处编辑母版文本样式</a:t>
            </a:r>
            <a:endParaRPr kumimoji="1" lang="en-US" altLang="zh-CN" dirty="0" smtClean="0"/>
          </a:p>
          <a:p>
            <a:pPr marL="306070" marR="0" lvl="1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dirty="0" smtClean="0"/>
          </a:p>
          <a:p>
            <a:pPr lvl="0"/>
            <a:endParaRPr kumimoji="1" lang="zh-CN" altLang="en-US" dirty="0" smtClean="0"/>
          </a:p>
        </p:txBody>
      </p:sp>
      <p:cxnSp>
        <p:nvCxnSpPr>
          <p:cNvPr id="7" name="直线连接符 8"/>
          <p:cNvCxnSpPr/>
          <p:nvPr userDrawn="1"/>
        </p:nvCxnSpPr>
        <p:spPr bwMode="auto">
          <a:xfrm>
            <a:off x="388110" y="260219"/>
            <a:ext cx="2584" cy="626836"/>
          </a:xfrm>
          <a:prstGeom prst="line">
            <a:avLst/>
          </a:prstGeom>
          <a:noFill/>
          <a:ln w="381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线连接符 8"/>
          <p:cNvCxnSpPr/>
          <p:nvPr userDrawn="1"/>
        </p:nvCxnSpPr>
        <p:spPr bwMode="auto">
          <a:xfrm>
            <a:off x="466068" y="260219"/>
            <a:ext cx="2584" cy="626836"/>
          </a:xfrm>
          <a:prstGeom prst="line">
            <a:avLst/>
          </a:prstGeom>
          <a:noFill/>
          <a:ln w="190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sz="quarter" idx="11"/>
          </p:nvPr>
        </p:nvSpPr>
        <p:spPr>
          <a:xfrm>
            <a:off x="363175" y="1252026"/>
            <a:ext cx="11547472" cy="54383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1pPr>
            <a:lvl2pPr marL="40830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2pPr>
            <a:lvl3pPr marL="81661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3pPr>
            <a:lvl4pPr marL="122428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4pPr>
            <a:lvl5pPr marL="163258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</p:txBody>
      </p:sp>
      <p:cxnSp>
        <p:nvCxnSpPr>
          <p:cNvPr id="5" name="直线连接符 4"/>
          <p:cNvCxnSpPr/>
          <p:nvPr userDrawn="1"/>
        </p:nvCxnSpPr>
        <p:spPr bwMode="auto">
          <a:xfrm>
            <a:off x="372143" y="409959"/>
            <a:ext cx="0" cy="601147"/>
          </a:xfrm>
          <a:prstGeom prst="line">
            <a:avLst/>
          </a:prstGeom>
          <a:noFill/>
          <a:ln w="571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75719" y="409959"/>
            <a:ext cx="10515600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>
              <a:defRPr sz="2800">
                <a:solidFill>
                  <a:srgbClr val="0C4BA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 userDrawn="1"/>
        </p:nvCxnSpPr>
        <p:spPr bwMode="auto">
          <a:xfrm>
            <a:off x="363175" y="303730"/>
            <a:ext cx="0" cy="874147"/>
          </a:xfrm>
          <a:prstGeom prst="line">
            <a:avLst/>
          </a:prstGeom>
          <a:noFill/>
          <a:ln w="9525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4207" y="620974"/>
            <a:ext cx="10515600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>
              <a:defRPr sz="2800">
                <a:solidFill>
                  <a:srgbClr val="0C4BA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53150" y="285597"/>
            <a:ext cx="3534605" cy="360000"/>
          </a:xfrm>
          <a:prstGeom prst="rect">
            <a:avLst/>
          </a:prstGeom>
          <a:solidFill>
            <a:srgbClr val="0C4BA1"/>
          </a:solidFill>
          <a:ln>
            <a:noFill/>
          </a:ln>
        </p:spPr>
        <p:txBody>
          <a:bodyPr vert="horz" wrap="square" anchor="ctr" anchorCtr="0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304800" marR="0" lvl="0" indent="-304800" algn="l" defTabSz="8140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53150" y="1357314"/>
            <a:ext cx="11557497" cy="53389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1pPr>
            <a:lvl2pPr marL="40830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2pPr>
            <a:lvl3pPr marL="81661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3pPr>
            <a:lvl4pPr marL="122428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4pPr>
            <a:lvl5pPr marL="163258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sz="quarter" idx="11"/>
          </p:nvPr>
        </p:nvSpPr>
        <p:spPr>
          <a:xfrm>
            <a:off x="363175" y="1252026"/>
            <a:ext cx="11547472" cy="54383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1pPr>
            <a:lvl2pPr marL="40830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2pPr>
            <a:lvl3pPr marL="81661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3pPr>
            <a:lvl4pPr marL="122428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4pPr>
            <a:lvl5pPr marL="163258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</p:txBody>
      </p:sp>
      <p:cxnSp>
        <p:nvCxnSpPr>
          <p:cNvPr id="5" name="直线连接符 4"/>
          <p:cNvCxnSpPr/>
          <p:nvPr userDrawn="1"/>
        </p:nvCxnSpPr>
        <p:spPr bwMode="auto">
          <a:xfrm>
            <a:off x="372143" y="409959"/>
            <a:ext cx="0" cy="601147"/>
          </a:xfrm>
          <a:prstGeom prst="line">
            <a:avLst/>
          </a:prstGeom>
          <a:noFill/>
          <a:ln w="571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75719" y="409959"/>
            <a:ext cx="10515600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>
              <a:defRPr sz="2800">
                <a:solidFill>
                  <a:srgbClr val="0C4BA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sz="quarter" idx="11"/>
          </p:nvPr>
        </p:nvSpPr>
        <p:spPr>
          <a:xfrm>
            <a:off x="363175" y="1252026"/>
            <a:ext cx="11547472" cy="54383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1pPr>
            <a:lvl2pPr marL="40830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2pPr>
            <a:lvl3pPr marL="81661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3pPr>
            <a:lvl4pPr marL="122428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4pPr>
            <a:lvl5pPr marL="163258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</p:txBody>
      </p:sp>
      <p:cxnSp>
        <p:nvCxnSpPr>
          <p:cNvPr id="5" name="直线连接符 4"/>
          <p:cNvCxnSpPr/>
          <p:nvPr userDrawn="1"/>
        </p:nvCxnSpPr>
        <p:spPr bwMode="auto">
          <a:xfrm>
            <a:off x="372143" y="409959"/>
            <a:ext cx="0" cy="601147"/>
          </a:xfrm>
          <a:prstGeom prst="line">
            <a:avLst/>
          </a:prstGeom>
          <a:noFill/>
          <a:ln w="571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75719" y="409959"/>
            <a:ext cx="10515600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>
              <a:defRPr sz="2800">
                <a:solidFill>
                  <a:srgbClr val="0C4BA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Click="0"/>
  <p:timing>
    <p:tnLst>
      <p:par>
        <p:cTn id="1" dur="indefinite" restart="never" nodeType="tmRoot"/>
      </p:par>
    </p:tnLst>
  </p:timing>
  <p:hf sldNum="0" hdr="0" dt="0"/>
  <p:txStyles>
    <p:titleStyle>
      <a:lvl1pPr algn="l" defTabSz="814070" rtl="0" eaLnBrk="0" fontAlgn="base" hangingPunct="0">
        <a:spcBef>
          <a:spcPct val="0"/>
        </a:spcBef>
        <a:spcAft>
          <a:spcPct val="0"/>
        </a:spcAft>
        <a:defRPr kumimoji="1" lang="zh-CN" altLang="en-US" sz="2700" b="1" kern="1200">
          <a:solidFill>
            <a:schemeClr val="bg1"/>
          </a:solidFill>
          <a:latin typeface="+mj-ea"/>
          <a:ea typeface="+mj-ea"/>
          <a:cs typeface="微软雅黑" panose="020B0503020204020204" charset="-122"/>
        </a:defRPr>
      </a:lvl1pPr>
      <a:lvl2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39052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603050405020304" pitchFamily="18" charset="0"/>
          <a:ea typeface="方正大黑简体" pitchFamily="2" charset="-122"/>
        </a:defRPr>
      </a:lvl6pPr>
      <a:lvl7pPr marL="78168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603050405020304" pitchFamily="18" charset="0"/>
          <a:ea typeface="方正大黑简体" pitchFamily="2" charset="-122"/>
        </a:defRPr>
      </a:lvl7pPr>
      <a:lvl8pPr marL="1172210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603050405020304" pitchFamily="18" charset="0"/>
          <a:ea typeface="方正大黑简体" pitchFamily="2" charset="-122"/>
        </a:defRPr>
      </a:lvl8pPr>
      <a:lvl9pPr marL="156273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603050405020304" pitchFamily="18" charset="0"/>
          <a:ea typeface="方正大黑简体" pitchFamily="2" charset="-122"/>
        </a:defRPr>
      </a:lvl9pPr>
    </p:titleStyle>
    <p:bodyStyle>
      <a:lvl1pPr marL="304800" indent="-304800" algn="l" defTabSz="814070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662305" indent="-253365" algn="l" defTabSz="814070" rtl="0" eaLnBrk="0" fontAlgn="base" hangingPunct="0">
        <a:spcBef>
          <a:spcPct val="20000"/>
        </a:spcBef>
        <a:spcAft>
          <a:spcPct val="0"/>
        </a:spcAft>
        <a:buChar char="–"/>
        <a:defRPr kumimoji="1" sz="2175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017905" indent="-201295" algn="l" defTabSz="814070" rtl="0" eaLnBrk="0" fontAlgn="base" hangingPunct="0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426210" indent="-202565" algn="l" defTabSz="814070" rtl="0" eaLnBrk="0" fontAlgn="base" hangingPunct="0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1834515" indent="-202565" algn="l" defTabSz="814070" rtl="0" eaLnBrk="0" fontAlgn="base" hangingPunct="0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22758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618105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300863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39979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68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21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73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26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2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494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47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BA12-B78A-427A-B50C-B788B9C570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sadasdasdadadadd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BB85-6128-4E20-A7A5-AEA458C444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.xml"/><Relationship Id="rId2" Type="http://schemas.openxmlformats.org/officeDocument/2006/relationships/image" Target="../media/image5.png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74825" y="1764836"/>
            <a:ext cx="8642350" cy="2084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C4BA1"/>
                </a:solidFill>
                <a:cs typeface="+mn-ea"/>
                <a:sym typeface="+mn-lt"/>
              </a:rPr>
              <a:t>2022</a:t>
            </a:r>
            <a:r>
              <a:rPr lang="zh-CN" altLang="en-US" sz="3600" b="1" dirty="0" smtClean="0">
                <a:solidFill>
                  <a:srgbClr val="0C4BA1"/>
                </a:solidFill>
                <a:cs typeface="+mn-ea"/>
                <a:sym typeface="+mn-lt"/>
              </a:rPr>
              <a:t>科大讯飞</a:t>
            </a:r>
            <a:r>
              <a:rPr lang="en-US" altLang="zh-CN" sz="3600" b="1" dirty="0" smtClean="0">
                <a:solidFill>
                  <a:srgbClr val="0C4BA1"/>
                </a:solidFill>
                <a:cs typeface="+mn-ea"/>
                <a:sym typeface="+mn-lt"/>
              </a:rPr>
              <a:t>A.I.</a:t>
            </a:r>
            <a:r>
              <a:rPr lang="zh-CN" altLang="en-US" sz="3600" b="1" dirty="0" smtClean="0">
                <a:solidFill>
                  <a:srgbClr val="0C4BA1"/>
                </a:solidFill>
                <a:cs typeface="+mn-ea"/>
                <a:sym typeface="+mn-lt"/>
              </a:rPr>
              <a:t>开发者大赛</a:t>
            </a:r>
            <a:endParaRPr lang="en-US" altLang="zh-CN" sz="3600" b="1" dirty="0" smtClean="0">
              <a:solidFill>
                <a:srgbClr val="0C4BA1"/>
              </a:solidFill>
              <a:cs typeface="+mn-ea"/>
              <a:sym typeface="+mn-lt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err="1">
                <a:solidFill>
                  <a:srgbClr val="0C4BA1"/>
                </a:solidFill>
                <a:cs typeface="+mn-ea"/>
                <a:sym typeface="+mn-lt"/>
              </a:rPr>
              <a:t>基于论文摘要的文本分类与查询性问答</a:t>
            </a:r>
            <a:endParaRPr lang="en-US" altLang="zh-CN" sz="3600" b="1" dirty="0">
              <a:solidFill>
                <a:srgbClr val="0C4BA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C4BA1"/>
                </a:solidFill>
                <a:cs typeface="+mn-ea"/>
                <a:sym typeface="+mn-lt"/>
              </a:rPr>
              <a:t>决赛答辩</a:t>
            </a:r>
            <a:endParaRPr lang="en-US" altLang="zh-CN" sz="3600" b="1" dirty="0" smtClean="0">
              <a:solidFill>
                <a:srgbClr val="0C4BA1"/>
              </a:solidFill>
              <a:cs typeface="+mn-ea"/>
              <a:sym typeface="+mn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73881" y="5085087"/>
            <a:ext cx="3444240" cy="5156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300" b="1" dirty="0" smtClean="0">
                <a:solidFill>
                  <a:srgbClr val="0C4BA1"/>
                </a:solidFill>
                <a:cs typeface="+mn-ea"/>
                <a:sym typeface="+mn-lt"/>
              </a:rPr>
              <a:t>团队：菜的 [MASK] 明显</a:t>
            </a:r>
            <a:endParaRPr lang="zh-CN" altLang="en-US" sz="2300" b="1" dirty="0" smtClean="0">
              <a:solidFill>
                <a:srgbClr val="0C4BA1"/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61" y="99882"/>
            <a:ext cx="3631034" cy="673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算法方案</a:t>
            </a:r>
            <a:r>
              <a:rPr lang="zh-CN" altLang="en-US" sz="1800" dirty="0"/>
              <a:t>解析</a:t>
            </a:r>
            <a:endParaRPr lang="zh-CN" altLang="en-US" sz="1800" dirty="0"/>
          </a:p>
        </p:txBody>
      </p:sp>
      <p:sp>
        <p:nvSpPr>
          <p:cNvPr id="2" name="矩形 1"/>
          <p:cNvSpPr/>
          <p:nvPr/>
        </p:nvSpPr>
        <p:spPr>
          <a:xfrm>
            <a:off x="286385" y="567690"/>
            <a:ext cx="279209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800" y="1011555"/>
            <a:ext cx="10998835" cy="2814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 b="1">
                <a:solidFill>
                  <a:srgbClr val="0D56B7"/>
                </a:solidFill>
              </a:rPr>
              <a:t>tricks </a:t>
            </a:r>
            <a:r>
              <a:rPr lang="zh-CN" altLang="en-US" sz="2400" b="1">
                <a:solidFill>
                  <a:srgbClr val="0D56B7"/>
                </a:solidFill>
              </a:rPr>
              <a:t>分析实验</a:t>
            </a:r>
            <a:endParaRPr lang="zh-CN" altLang="en-US" sz="2400" b="1">
              <a:solidFill>
                <a:srgbClr val="0D56B7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 b="1">
              <a:solidFill>
                <a:srgbClr val="0D56B7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 b="1">
              <a:solidFill>
                <a:srgbClr val="0D56B7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 b="1">
              <a:solidFill>
                <a:srgbClr val="0D56B7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 b="1">
              <a:solidFill>
                <a:srgbClr val="0D56B7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 b="1">
              <a:solidFill>
                <a:srgbClr val="0D56B7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b="1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rgbClr val="0D56B7"/>
              </a:solidFill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849755" y="1844675"/>
          <a:ext cx="8305800" cy="388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9040"/>
                <a:gridCol w="2016760"/>
              </a:tblGrid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zh-CN" altLang="en-US"/>
                        <a:t>odel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</a:t>
                      </a:r>
                      <a:endParaRPr lang="en-US" altLang="zh-CN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bert-base-cased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92.953</a:t>
                      </a:r>
                      <a:endParaRPr lang="en-US" altLang="zh-CN" b="0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bert-base-cased+wd-0.01+linear-scheduler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93.193(+0.24)</a:t>
                      </a:r>
                      <a:endParaRPr lang="en-US" altLang="zh-CN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bert-base-cased+wd-0.01+linear-scheduler+classifier-lr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93.43(+0.477)</a:t>
                      </a:r>
                      <a:endParaRPr lang="en-US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bert-base-cased+wd-0.01+linear-scheduler+classifier-lr+</a:t>
                      </a:r>
                      <a:r>
                        <a:rPr lang="en-US" altLang="zh-CN" sz="1800">
                          <a:sym typeface="+mn-ea"/>
                        </a:rPr>
                        <a:t>fgm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 dirty="0">
                          <a:solidFill>
                            <a:srgbClr val="FF3300"/>
                          </a:solidFill>
                        </a:rPr>
                        <a:t>93.62(+0.667)</a:t>
                      </a:r>
                      <a:endParaRPr lang="en-US" altLang="zh-CN" b="1" dirty="0">
                        <a:solidFill>
                          <a:srgbClr val="FF33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下阶段</a:t>
            </a:r>
            <a:r>
              <a:rPr lang="zh-CN" altLang="en-US" sz="1800" dirty="0"/>
              <a:t>优化思路</a:t>
            </a:r>
            <a:endParaRPr lang="zh-CN" altLang="en-US" sz="1800" dirty="0"/>
          </a:p>
        </p:txBody>
      </p:sp>
      <p:sp>
        <p:nvSpPr>
          <p:cNvPr id="2" name="矩形 1"/>
          <p:cNvSpPr/>
          <p:nvPr/>
        </p:nvSpPr>
        <p:spPr>
          <a:xfrm>
            <a:off x="286385" y="567690"/>
            <a:ext cx="279209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未来展望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800" y="1011555"/>
            <a:ext cx="8435340" cy="4994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0D56B7"/>
                </a:solidFill>
              </a:rPr>
              <a:t>优化</a:t>
            </a:r>
            <a:r>
              <a:rPr lang="zh-CN" altLang="en-US" sz="2400" b="1">
                <a:solidFill>
                  <a:srgbClr val="0D56B7"/>
                </a:solidFill>
              </a:rPr>
              <a:t>思路</a:t>
            </a:r>
            <a:endParaRPr lang="zh-CN" altLang="en-US" sz="2400" b="1">
              <a:solidFill>
                <a:srgbClr val="0D56B7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tx1"/>
                </a:solidFill>
              </a:rPr>
              <a:t>针对数据容易</a:t>
            </a:r>
            <a:r>
              <a:rPr lang="zh-CN" altLang="en-US" sz="1400">
                <a:solidFill>
                  <a:srgbClr val="FF3300"/>
                </a:solidFill>
              </a:rPr>
              <a:t>混淆</a:t>
            </a:r>
            <a:r>
              <a:rPr lang="zh-CN" altLang="en-US" sz="1400">
                <a:solidFill>
                  <a:schemeClr val="tx1"/>
                </a:solidFill>
              </a:rPr>
              <a:t>问题，可以设计</a:t>
            </a:r>
            <a:r>
              <a:rPr lang="zh-CN" altLang="en-US" sz="1400">
                <a:solidFill>
                  <a:srgbClr val="FF3300"/>
                </a:solidFill>
              </a:rPr>
              <a:t>层次分类</a:t>
            </a:r>
            <a:r>
              <a:rPr lang="zh-CN" altLang="en-US" sz="1400">
                <a:solidFill>
                  <a:schemeClr val="tx1"/>
                </a:solidFill>
              </a:rPr>
              <a:t>模块；</a:t>
            </a:r>
            <a:endParaRPr lang="zh-CN" altLang="en-US" sz="1400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tx1"/>
                </a:solidFill>
              </a:rPr>
              <a:t>可以尝试更多的</a:t>
            </a:r>
            <a:r>
              <a:rPr lang="zh-CN" altLang="en-US" sz="1400">
                <a:solidFill>
                  <a:srgbClr val="FF3300"/>
                </a:solidFill>
              </a:rPr>
              <a:t>数据增强</a:t>
            </a:r>
            <a:r>
              <a:rPr lang="zh-CN" altLang="en-US" sz="1400">
                <a:solidFill>
                  <a:schemeClr val="tx1"/>
                </a:solidFill>
              </a:rPr>
              <a:t>策略，如回译</a:t>
            </a:r>
            <a:r>
              <a:rPr lang="zh-CN" altLang="en-US" sz="1400">
                <a:solidFill>
                  <a:schemeClr val="tx1"/>
                </a:solidFill>
              </a:rPr>
              <a:t>等；</a:t>
            </a:r>
            <a:endParaRPr lang="zh-CN" altLang="en-US" sz="1400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tx1"/>
                </a:solidFill>
              </a:rPr>
              <a:t>可以针对</a:t>
            </a:r>
            <a:r>
              <a:rPr lang="zh-CN" altLang="en-US" sz="1400">
                <a:solidFill>
                  <a:srgbClr val="FF3300"/>
                </a:solidFill>
              </a:rPr>
              <a:t>专有名词</a:t>
            </a:r>
            <a:r>
              <a:rPr lang="zh-CN" altLang="en-US" sz="1400">
                <a:solidFill>
                  <a:schemeClr val="tx1"/>
                </a:solidFill>
              </a:rPr>
              <a:t>较多这一问题，设计更加合适的</a:t>
            </a:r>
            <a:r>
              <a:rPr lang="zh-CN" altLang="en-US" sz="1400">
                <a:solidFill>
                  <a:srgbClr val="FF3300"/>
                </a:solidFill>
              </a:rPr>
              <a:t>预训练策略</a:t>
            </a:r>
            <a:r>
              <a:rPr lang="zh-CN" altLang="en-US" sz="1400">
                <a:solidFill>
                  <a:schemeClr val="tx1"/>
                </a:solidFill>
              </a:rPr>
              <a:t>；</a:t>
            </a:r>
            <a:endParaRPr lang="zh-CN" altLang="en-US" sz="1400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400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b="1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rgbClr val="0D56B7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624025" y="2615886"/>
            <a:ext cx="6943950" cy="11919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dirty="0">
                <a:solidFill>
                  <a:srgbClr val="0C4BA1"/>
                </a:solidFill>
                <a:cs typeface="+mn-ea"/>
                <a:sym typeface="+mn-lt"/>
              </a:rPr>
              <a:t>交流与讨论</a:t>
            </a:r>
            <a:endParaRPr lang="en-US" altLang="zh-CN" sz="5400" b="1" dirty="0">
              <a:solidFill>
                <a:srgbClr val="0C4BA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521" y="49082"/>
            <a:ext cx="3631034" cy="673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258118" y="2897857"/>
            <a:ext cx="6096000" cy="910647"/>
            <a:chOff x="5087938" y="5164138"/>
            <a:chExt cx="5580062" cy="1001712"/>
          </a:xfrm>
        </p:grpSpPr>
        <p:sp>
          <p:nvSpPr>
            <p:cNvPr id="17" name="Freeform 127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5087938" y="5423851"/>
              <a:ext cx="5580062" cy="514037"/>
            </a:xfrm>
            <a:prstGeom prst="rect">
              <a:avLst/>
            </a:prstGeom>
            <a:solidFill>
              <a:srgbClr val="2A62AD"/>
            </a:solidFill>
            <a:ln>
              <a:noFill/>
            </a:ln>
          </p:spPr>
          <p:txBody>
            <a:bodyPr lIns="1224000" anchor="ctr"/>
            <a:lstStyle/>
            <a:p>
              <a:r>
                <a:rPr lang="zh-CN" altLang="en-US" sz="2400" b="1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  算法方案解析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文本框 172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337176" y="5164138"/>
              <a:ext cx="720725" cy="10017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 smtClean="0">
                  <a:solidFill>
                    <a:srgbClr val="2A62AD"/>
                  </a:solidFill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二</a:t>
              </a:r>
              <a:endParaRPr lang="zh-CN" altLang="en-US" sz="2800" b="1" dirty="0">
                <a:solidFill>
                  <a:srgbClr val="2A62AD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258118" y="1798236"/>
            <a:ext cx="6096000" cy="910647"/>
            <a:chOff x="5087938" y="5164138"/>
            <a:chExt cx="5580062" cy="1001712"/>
          </a:xfrm>
        </p:grpSpPr>
        <p:sp>
          <p:nvSpPr>
            <p:cNvPr id="18" name="Freeform 127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087938" y="5423851"/>
              <a:ext cx="5580062" cy="514037"/>
            </a:xfrm>
            <a:prstGeom prst="rect">
              <a:avLst/>
            </a:prstGeom>
            <a:solidFill>
              <a:srgbClr val="2A62AD"/>
            </a:solidFill>
            <a:ln>
              <a:noFill/>
            </a:ln>
          </p:spPr>
          <p:txBody>
            <a:bodyPr lIns="1224000" anchor="ctr"/>
            <a:lstStyle/>
            <a:p>
              <a:r>
                <a:rPr lang="zh-CN" altLang="en-US" sz="2400" b="1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  团队介绍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文本框 17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37176" y="5164138"/>
              <a:ext cx="720725" cy="10017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solidFill>
                    <a:srgbClr val="2A62AD"/>
                  </a:solidFill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一</a:t>
              </a:r>
              <a:endParaRPr lang="zh-CN" altLang="en-US" sz="2800" b="1" dirty="0">
                <a:solidFill>
                  <a:srgbClr val="2A62AD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12" name="文本框 318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65744" y="939493"/>
            <a:ext cx="719137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0" b="1" dirty="0">
                <a:solidFill>
                  <a:srgbClr val="2A62AD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8000" b="1" dirty="0">
              <a:solidFill>
                <a:srgbClr val="2A62A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7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328309" y="2031099"/>
            <a:ext cx="720725" cy="266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BCBCBC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3200" dirty="0">
              <a:solidFill>
                <a:srgbClr val="BCBCB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227638" y="3997478"/>
            <a:ext cx="6096000" cy="910647"/>
            <a:chOff x="5087938" y="5164138"/>
            <a:chExt cx="5580062" cy="1001712"/>
          </a:xfrm>
        </p:grpSpPr>
        <p:sp>
          <p:nvSpPr>
            <p:cNvPr id="11" name="Freeform 127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5087938" y="5423851"/>
              <a:ext cx="5580062" cy="514037"/>
            </a:xfrm>
            <a:prstGeom prst="rect">
              <a:avLst/>
            </a:prstGeom>
            <a:solidFill>
              <a:srgbClr val="2A62AD"/>
            </a:solidFill>
            <a:ln>
              <a:noFill/>
            </a:ln>
          </p:spPr>
          <p:txBody>
            <a:bodyPr lIns="1224000" anchor="ctr"/>
            <a:lstStyle/>
            <a:p>
              <a:r>
                <a:rPr lang="zh-CN" altLang="en-US" sz="2400" b="1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  下阶段优化思路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文本框 17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337176" y="5164138"/>
              <a:ext cx="720725" cy="10017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solidFill>
                    <a:srgbClr val="2A62AD"/>
                  </a:solidFill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三</a:t>
              </a:r>
              <a:endParaRPr lang="zh-CN" altLang="en-US" sz="2800" b="1" dirty="0">
                <a:solidFill>
                  <a:srgbClr val="2A62AD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团队介绍</a:t>
            </a:r>
            <a:endParaRPr lang="zh-CN" altLang="en-US" sz="1800" dirty="0"/>
          </a:p>
        </p:txBody>
      </p:sp>
      <p:sp>
        <p:nvSpPr>
          <p:cNvPr id="2" name="矩形 1"/>
          <p:cNvSpPr/>
          <p:nvPr/>
        </p:nvSpPr>
        <p:spPr>
          <a:xfrm>
            <a:off x="286385" y="567690"/>
            <a:ext cx="205549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成员与</a:t>
            </a:r>
            <a:r>
              <a:rPr lang="zh-CN" altLang="en-US" dirty="0"/>
              <a:t>分工介绍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800" y="1011555"/>
            <a:ext cx="11222355" cy="4994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0D56B7"/>
                </a:solidFill>
              </a:rPr>
              <a:t>成员介绍</a:t>
            </a:r>
            <a:endParaRPr lang="zh-CN" altLang="en-US" sz="2400" b="1">
              <a:solidFill>
                <a:srgbClr val="0D56B7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>
                <a:solidFill>
                  <a:schemeClr val="tx1"/>
                </a:solidFill>
              </a:rPr>
              <a:t>万凡琦：</a:t>
            </a:r>
            <a:r>
              <a:rPr lang="zh-CN" altLang="en-US">
                <a:solidFill>
                  <a:schemeClr val="tx1"/>
                </a:solidFill>
              </a:rPr>
              <a:t>中山大学计算机专业一年级研究生，研究方向为</a:t>
            </a:r>
            <a:r>
              <a:rPr lang="zh-CN" altLang="en-US">
                <a:solidFill>
                  <a:srgbClr val="FF3300"/>
                </a:solidFill>
              </a:rPr>
              <a:t>对话系统、信息检索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endParaRPr lang="zh-CN" altLang="en-US" b="1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>
                <a:solidFill>
                  <a:schemeClr val="tx1"/>
                </a:solidFill>
              </a:rPr>
              <a:t>邓景豪：</a:t>
            </a:r>
            <a:r>
              <a:rPr lang="zh-CN" altLang="en-US">
                <a:solidFill>
                  <a:schemeClr val="tx1"/>
                </a:solidFill>
              </a:rPr>
              <a:t>中山大学计算机专业二年级研究生，研究方向为</a:t>
            </a:r>
            <a:r>
              <a:rPr lang="zh-CN" altLang="en-US">
                <a:solidFill>
                  <a:srgbClr val="FF3300"/>
                </a:solidFill>
              </a:rPr>
              <a:t>可解释性、对比学习</a:t>
            </a:r>
            <a:r>
              <a:rPr lang="zh-CN" altLang="en-US" b="1">
                <a:solidFill>
                  <a:schemeClr val="tx1"/>
                </a:solidFill>
              </a:rPr>
              <a:t>；</a:t>
            </a:r>
            <a:endParaRPr lang="zh-CN" altLang="en-US" b="1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b="1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0D56B7"/>
                </a:solidFill>
              </a:rPr>
              <a:t>分工介绍</a:t>
            </a:r>
            <a:endParaRPr lang="zh-CN" altLang="en-US" sz="2400" b="1">
              <a:solidFill>
                <a:srgbClr val="0D56B7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>
                <a:solidFill>
                  <a:schemeClr val="tx1"/>
                </a:solidFill>
              </a:rPr>
              <a:t>万凡琦：</a:t>
            </a:r>
            <a:r>
              <a:rPr lang="zh-CN" altLang="en-US">
                <a:solidFill>
                  <a:schemeClr val="tx1"/>
                </a:solidFill>
              </a:rPr>
              <a:t>主要负责</a:t>
            </a:r>
            <a:r>
              <a:rPr lang="zh-CN" altLang="en-US">
                <a:solidFill>
                  <a:srgbClr val="FF3300"/>
                </a:solidFill>
              </a:rPr>
              <a:t>数据处理，微调优化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>
                <a:solidFill>
                  <a:schemeClr val="tx1"/>
                </a:solidFill>
              </a:rPr>
              <a:t>邓景豪：</a:t>
            </a:r>
            <a:r>
              <a:rPr lang="zh-CN" altLang="en-US">
                <a:solidFill>
                  <a:schemeClr val="tx1"/>
                </a:solidFill>
              </a:rPr>
              <a:t>主要负责</a:t>
            </a:r>
            <a:r>
              <a:rPr lang="zh-CN" altLang="en-US">
                <a:solidFill>
                  <a:srgbClr val="FF3300"/>
                </a:solidFill>
              </a:rPr>
              <a:t>新方案</a:t>
            </a:r>
            <a:r>
              <a:rPr lang="zh-CN" altLang="en-US">
                <a:solidFill>
                  <a:srgbClr val="FF3300"/>
                </a:solidFill>
              </a:rPr>
              <a:t>调研探索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算法方案</a:t>
            </a:r>
            <a:r>
              <a:rPr lang="zh-CN" altLang="en-US" sz="1800" dirty="0"/>
              <a:t>解析</a:t>
            </a:r>
            <a:endParaRPr lang="zh-CN" altLang="en-US" sz="1800" dirty="0"/>
          </a:p>
        </p:txBody>
      </p:sp>
      <p:sp>
        <p:nvSpPr>
          <p:cNvPr id="2" name="矩形 1"/>
          <p:cNvSpPr/>
          <p:nvPr/>
        </p:nvSpPr>
        <p:spPr>
          <a:xfrm>
            <a:off x="286385" y="567690"/>
            <a:ext cx="279209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赛题分析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800" y="1011555"/>
            <a:ext cx="7406640" cy="4994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0D56B7"/>
                </a:solidFill>
              </a:rPr>
              <a:t>任务</a:t>
            </a:r>
            <a:r>
              <a:rPr lang="zh-CN" altLang="en-US" sz="2400" b="1">
                <a:solidFill>
                  <a:srgbClr val="0D56B7"/>
                </a:solidFill>
              </a:rPr>
              <a:t>定义</a:t>
            </a:r>
            <a:endParaRPr lang="zh-CN" altLang="en-US" sz="2400" b="1">
              <a:solidFill>
                <a:srgbClr val="0D56B7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b="1"/>
              <a:t>任务：</a:t>
            </a:r>
            <a:r>
              <a:rPr lang="zh-CN" altLang="en-US" sz="1800"/>
              <a:t>给定论文</a:t>
            </a:r>
            <a:r>
              <a:rPr lang="zh-CN" altLang="en-US" sz="1800">
                <a:solidFill>
                  <a:schemeClr val="tx1"/>
                </a:solidFill>
              </a:rPr>
              <a:t>标题、作者、摘要</a:t>
            </a:r>
            <a:r>
              <a:rPr lang="zh-CN" altLang="en-US" sz="1800"/>
              <a:t>等信息，输出论文的</a:t>
            </a:r>
            <a:r>
              <a:rPr lang="zh-CN" altLang="en-US" sz="1800">
                <a:solidFill>
                  <a:schemeClr val="tx1"/>
                </a:solidFill>
              </a:rPr>
              <a:t>类别</a:t>
            </a:r>
            <a:r>
              <a:rPr lang="zh-CN" altLang="en-US" sz="1800"/>
              <a:t>；</a:t>
            </a:r>
            <a:endParaRPr lang="zh-CN" altLang="en-US" b="1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>
                <a:solidFill>
                  <a:schemeClr val="tx1"/>
                </a:solidFill>
              </a:rPr>
              <a:t>难点：</a:t>
            </a:r>
            <a:r>
              <a:rPr lang="zh-CN" altLang="en-US">
                <a:solidFill>
                  <a:schemeClr val="tx1"/>
                </a:solidFill>
              </a:rPr>
              <a:t>论文中具有较多</a:t>
            </a:r>
            <a:r>
              <a:rPr lang="zh-CN" altLang="en-US">
                <a:solidFill>
                  <a:srgbClr val="FF3300"/>
                </a:solidFill>
              </a:rPr>
              <a:t>专有名词</a:t>
            </a:r>
            <a:r>
              <a:rPr lang="zh-CN" altLang="en-US">
                <a:solidFill>
                  <a:schemeClr val="tx1"/>
                </a:solidFill>
              </a:rPr>
              <a:t>；且部分样本</a:t>
            </a:r>
            <a:r>
              <a:rPr lang="zh-CN" altLang="en-US">
                <a:solidFill>
                  <a:srgbClr val="FF3300"/>
                </a:solidFill>
              </a:rPr>
              <a:t>类别</a:t>
            </a:r>
            <a:r>
              <a:rPr lang="zh-CN" altLang="en-US">
                <a:solidFill>
                  <a:srgbClr val="FF3300"/>
                </a:solidFill>
              </a:rPr>
              <a:t>较为模糊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b="1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0D56B7"/>
                </a:solidFill>
              </a:rPr>
              <a:t>数据分析</a:t>
            </a:r>
            <a:endParaRPr lang="zh-CN" altLang="en-US" sz="2400" b="1">
              <a:solidFill>
                <a:srgbClr val="0D56B7"/>
              </a:solidFill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/>
              <a:t>赛题数据包含论文</a:t>
            </a:r>
            <a:r>
              <a:rPr lang="zh-CN" altLang="en-US" sz="1800">
                <a:solidFill>
                  <a:srgbClr val="FF3300"/>
                </a:solidFill>
              </a:rPr>
              <a:t>标题</a:t>
            </a:r>
            <a:r>
              <a:rPr lang="zh-CN" altLang="en-US" sz="1800">
                <a:solidFill>
                  <a:schemeClr val="tx1"/>
                </a:solidFill>
              </a:rPr>
              <a:t>，作者，引用，</a:t>
            </a:r>
            <a:r>
              <a:rPr lang="zh-CN" altLang="en-US" sz="1800">
                <a:solidFill>
                  <a:srgbClr val="FF3300"/>
                </a:solidFill>
              </a:rPr>
              <a:t>摘要</a:t>
            </a:r>
            <a:r>
              <a:rPr lang="zh-CN" altLang="en-US" sz="1800">
                <a:solidFill>
                  <a:schemeClr val="tx1"/>
                </a:solidFill>
              </a:rPr>
              <a:t>，</a:t>
            </a:r>
            <a:r>
              <a:rPr lang="en-US" altLang="zh-CN" sz="1800">
                <a:solidFill>
                  <a:schemeClr val="tx1"/>
                </a:solidFill>
              </a:rPr>
              <a:t>DOI</a:t>
            </a:r>
            <a:r>
              <a:rPr lang="zh-CN" altLang="en-US" sz="1800"/>
              <a:t>，以及训练集包含</a:t>
            </a:r>
            <a:r>
              <a:rPr lang="en-US" altLang="zh-CN" sz="1800">
                <a:solidFill>
                  <a:schemeClr val="tx1"/>
                </a:solidFill>
              </a:rPr>
              <a:t> Topic(Label)</a:t>
            </a:r>
            <a:r>
              <a:rPr lang="zh-CN" altLang="en-US" sz="1800"/>
              <a:t>；</a:t>
            </a:r>
            <a:endParaRPr lang="zh-CN" altLang="en-US" sz="1800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>
                <a:solidFill>
                  <a:srgbClr val="FF3300"/>
                </a:solidFill>
              </a:rPr>
              <a:t>标题</a:t>
            </a:r>
            <a:r>
              <a:rPr lang="zh-CN" altLang="en-US" sz="1800"/>
              <a:t>和</a:t>
            </a:r>
            <a:r>
              <a:rPr lang="zh-CN" altLang="en-US" sz="1800">
                <a:solidFill>
                  <a:srgbClr val="FF3300"/>
                </a:solidFill>
              </a:rPr>
              <a:t>摘要</a:t>
            </a:r>
            <a:r>
              <a:rPr lang="zh-CN" altLang="en-US" sz="1800"/>
              <a:t>包含大量论文信息，选用这两部分作为模型输入数据；</a:t>
            </a:r>
            <a:endParaRPr lang="zh-CN" altLang="en-US" sz="1800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/>
              <a:t>其中</a:t>
            </a:r>
            <a:r>
              <a:rPr lang="zh-CN" altLang="en-US" sz="1800">
                <a:solidFill>
                  <a:schemeClr val="tx1"/>
                </a:solidFill>
              </a:rPr>
              <a:t>标题一般较短，摘要一般较长</a:t>
            </a:r>
            <a:r>
              <a:rPr lang="zh-CN" altLang="en-US" sz="1800"/>
              <a:t>；</a:t>
            </a:r>
            <a:endParaRPr lang="zh-CN" altLang="en-US" sz="1800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/>
              <a:t>最后的</a:t>
            </a:r>
            <a:r>
              <a:rPr lang="en-US" altLang="zh-CN" sz="1800">
                <a:solidFill>
                  <a:schemeClr val="tx1"/>
                </a:solidFill>
              </a:rPr>
              <a:t> Label </a:t>
            </a:r>
            <a:r>
              <a:rPr lang="zh-CN" altLang="en-US" sz="1800">
                <a:solidFill>
                  <a:schemeClr val="tx1"/>
                </a:solidFill>
              </a:rPr>
              <a:t>包含</a:t>
            </a:r>
            <a:r>
              <a:rPr lang="en-US" altLang="zh-CN" sz="1800">
                <a:solidFill>
                  <a:schemeClr val="tx1"/>
                </a:solidFill>
              </a:rPr>
              <a:t>11</a:t>
            </a:r>
            <a:r>
              <a:rPr lang="zh-CN" altLang="en-US" sz="1800">
                <a:solidFill>
                  <a:schemeClr val="tx1"/>
                </a:solidFill>
              </a:rPr>
              <a:t>个类别，每个类别有</a:t>
            </a:r>
            <a:r>
              <a:rPr lang="en-US" altLang="zh-CN" sz="1800">
                <a:solidFill>
                  <a:schemeClr val="tx1"/>
                </a:solidFill>
              </a:rPr>
              <a:t> 1500 </a:t>
            </a:r>
            <a:r>
              <a:rPr lang="zh-CN" altLang="en-US" sz="1800"/>
              <a:t>训练数据，训练数据分布</a:t>
            </a:r>
            <a:r>
              <a:rPr lang="zh-CN" altLang="en-US" sz="1800">
                <a:solidFill>
                  <a:srgbClr val="FF3300"/>
                </a:solidFill>
              </a:rPr>
              <a:t>较为均衡</a:t>
            </a:r>
            <a:r>
              <a:rPr lang="zh-CN" altLang="en-US" sz="1800"/>
              <a:t>；</a:t>
            </a:r>
            <a:endParaRPr lang="zh-CN" altLang="en-US" sz="1800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800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b="1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rgbClr val="0D56B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2295" y="1647825"/>
            <a:ext cx="3112135" cy="3923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算法方案</a:t>
            </a:r>
            <a:r>
              <a:rPr lang="zh-CN" altLang="en-US" sz="1800" dirty="0"/>
              <a:t>解析</a:t>
            </a:r>
            <a:endParaRPr lang="zh-CN" altLang="en-US" sz="1800" dirty="0"/>
          </a:p>
        </p:txBody>
      </p:sp>
      <p:sp>
        <p:nvSpPr>
          <p:cNvPr id="2" name="矩形 1"/>
          <p:cNvSpPr/>
          <p:nvPr/>
        </p:nvSpPr>
        <p:spPr>
          <a:xfrm>
            <a:off x="286385" y="567690"/>
            <a:ext cx="279209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方法总览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800" y="1011555"/>
            <a:ext cx="11222355" cy="4994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b="1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rgbClr val="0D56B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97635" y="1982470"/>
            <a:ext cx="9396095" cy="30524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算法方案</a:t>
            </a:r>
            <a:r>
              <a:rPr lang="zh-CN" altLang="en-US" sz="1800" dirty="0"/>
              <a:t>解析</a:t>
            </a:r>
            <a:endParaRPr lang="zh-CN" altLang="en-US" sz="1800" dirty="0"/>
          </a:p>
        </p:txBody>
      </p:sp>
      <p:sp>
        <p:nvSpPr>
          <p:cNvPr id="2" name="矩形 1"/>
          <p:cNvSpPr/>
          <p:nvPr/>
        </p:nvSpPr>
        <p:spPr>
          <a:xfrm>
            <a:off x="286385" y="567690"/>
            <a:ext cx="279209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数据</a:t>
            </a:r>
            <a:r>
              <a:rPr lang="zh-CN" altLang="en-US" dirty="0"/>
              <a:t>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800" y="1011555"/>
            <a:ext cx="10125075" cy="4994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0D56B7"/>
                </a:solidFill>
              </a:rPr>
              <a:t>数据制作</a:t>
            </a:r>
            <a:r>
              <a:rPr lang="zh-CN" altLang="en-US" sz="2400" b="1">
                <a:solidFill>
                  <a:srgbClr val="0D56B7"/>
                </a:solidFill>
              </a:rPr>
              <a:t>与清洗</a:t>
            </a:r>
            <a:endParaRPr lang="zh-CN" altLang="en-US" sz="2400" b="1">
              <a:solidFill>
                <a:srgbClr val="0D56B7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b="1"/>
              <a:t>制作：</a:t>
            </a:r>
            <a:r>
              <a:rPr lang="zh-CN" altLang="en-US" sz="1800"/>
              <a:t>由于训练验证集和测试集数据存在</a:t>
            </a:r>
            <a:r>
              <a:rPr lang="zh-CN" altLang="en-US" sz="1800">
                <a:solidFill>
                  <a:srgbClr val="FF3300"/>
                </a:solidFill>
              </a:rPr>
              <a:t>重复</a:t>
            </a:r>
            <a:r>
              <a:rPr lang="zh-CN" altLang="en-US" sz="1800"/>
              <a:t>，制作了两份数据集，一份不删除训练集中的和测试集重复样本，另一份删除；</a:t>
            </a:r>
            <a:endParaRPr lang="zh-CN" altLang="en-US" sz="1800" b="1"/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b="1"/>
              <a:t>清洗：</a:t>
            </a:r>
            <a:r>
              <a:rPr lang="zh-CN" altLang="en-US" sz="1800"/>
              <a:t>数据较为干净，使用</a:t>
            </a:r>
            <a:r>
              <a:rPr lang="en-US" altLang="zh-CN" sz="1800"/>
              <a:t> </a:t>
            </a:r>
            <a:r>
              <a:rPr lang="en-US" altLang="zh-CN" sz="1800">
                <a:solidFill>
                  <a:srgbClr val="FF3300"/>
                </a:solidFill>
              </a:rPr>
              <a:t>title</a:t>
            </a:r>
            <a:r>
              <a:rPr lang="en-US" altLang="zh-CN" sz="1800"/>
              <a:t> </a:t>
            </a:r>
            <a:r>
              <a:rPr lang="zh-CN" altLang="en-US" sz="1800"/>
              <a:t>和</a:t>
            </a:r>
            <a:r>
              <a:rPr lang="en-US" altLang="zh-CN" sz="1800"/>
              <a:t> </a:t>
            </a:r>
            <a:r>
              <a:rPr lang="en-US" altLang="zh-CN" sz="1800">
                <a:solidFill>
                  <a:srgbClr val="FF3300"/>
                </a:solidFill>
              </a:rPr>
              <a:t>abstarct</a:t>
            </a:r>
            <a:r>
              <a:rPr lang="en-US" altLang="zh-CN" sz="1800"/>
              <a:t> </a:t>
            </a:r>
            <a:r>
              <a:rPr lang="zh-CN" altLang="en-US" sz="1800"/>
              <a:t>字段数据删除</a:t>
            </a:r>
            <a:r>
              <a:rPr lang="en-US" altLang="zh-CN" sz="1800">
                <a:solidFill>
                  <a:srgbClr val="FF3300"/>
                </a:solidFill>
              </a:rPr>
              <a:t> \n </a:t>
            </a:r>
            <a:r>
              <a:rPr lang="zh-CN" altLang="en-US" sz="1800">
                <a:solidFill>
                  <a:srgbClr val="FF3300"/>
                </a:solidFill>
              </a:rPr>
              <a:t>换行符</a:t>
            </a:r>
            <a:r>
              <a:rPr lang="zh-CN" altLang="en-US" sz="1800"/>
              <a:t>后做为模型输入</a:t>
            </a:r>
            <a:r>
              <a:rPr lang="zh-CN" altLang="en-US" sz="1800"/>
              <a:t>数据；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b="1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0D56B7"/>
                </a:solidFill>
              </a:rPr>
              <a:t>数据</a:t>
            </a:r>
            <a:r>
              <a:rPr lang="zh-CN" altLang="en-US" sz="2400" b="1">
                <a:solidFill>
                  <a:srgbClr val="0D56B7"/>
                </a:solidFill>
              </a:rPr>
              <a:t>划分</a:t>
            </a:r>
            <a:endParaRPr lang="zh-CN" altLang="en-US" sz="2400" b="1">
              <a:solidFill>
                <a:srgbClr val="0D56B7"/>
              </a:solidFill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/>
              <a:t>采用</a:t>
            </a:r>
            <a:r>
              <a:rPr lang="en-US" altLang="zh-CN" sz="1800"/>
              <a:t> Kfold </a:t>
            </a:r>
            <a:r>
              <a:rPr lang="zh-CN" altLang="en-US" sz="1800"/>
              <a:t>交叉验证，用于利用全部数据获取更多信息，同时降低方差提高模型</a:t>
            </a:r>
            <a:r>
              <a:rPr lang="zh-CN" altLang="en-US" sz="1800"/>
              <a:t>性能；</a:t>
            </a:r>
            <a:endParaRPr lang="zh-CN" altLang="en-US" sz="1800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800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b="1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rgbClr val="0D56B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8480" y="4364355"/>
            <a:ext cx="5403215" cy="2254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算法方案</a:t>
            </a:r>
            <a:r>
              <a:rPr lang="zh-CN" altLang="en-US" sz="1800" dirty="0"/>
              <a:t>解析</a:t>
            </a:r>
            <a:endParaRPr lang="zh-CN" altLang="en-US" sz="1800" dirty="0"/>
          </a:p>
        </p:txBody>
      </p:sp>
      <p:sp>
        <p:nvSpPr>
          <p:cNvPr id="2" name="矩形 1"/>
          <p:cNvSpPr/>
          <p:nvPr/>
        </p:nvSpPr>
        <p:spPr>
          <a:xfrm>
            <a:off x="286385" y="567690"/>
            <a:ext cx="279209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训练</a:t>
            </a:r>
            <a:r>
              <a:rPr lang="zh-CN" altLang="en-US" dirty="0"/>
              <a:t>过程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7355" y="861060"/>
            <a:ext cx="5925185" cy="4994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0D56B7"/>
                </a:solidFill>
              </a:rPr>
              <a:t>训练</a:t>
            </a:r>
            <a:r>
              <a:rPr lang="zh-CN" altLang="en-US" sz="2400" b="1">
                <a:solidFill>
                  <a:srgbClr val="0D56B7"/>
                </a:solidFill>
              </a:rPr>
              <a:t>过程</a:t>
            </a:r>
            <a:endParaRPr lang="zh-CN" altLang="en-US" sz="2400" b="1">
              <a:solidFill>
                <a:srgbClr val="0D56B7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b="1"/>
              <a:t>整体过程：</a:t>
            </a:r>
            <a:endParaRPr lang="zh-CN" altLang="en-US" sz="1800" b="1"/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将</a:t>
            </a:r>
            <a:r>
              <a:rPr lang="en-US" altLang="zh-CN" sz="1400"/>
              <a:t> </a:t>
            </a:r>
            <a:r>
              <a:rPr lang="en-US" altLang="zh-CN" sz="1400">
                <a:solidFill>
                  <a:srgbClr val="FF3300"/>
                </a:solidFill>
              </a:rPr>
              <a:t>title</a:t>
            </a:r>
            <a:r>
              <a:rPr lang="en-US" altLang="zh-CN" sz="1400"/>
              <a:t> </a:t>
            </a:r>
            <a:r>
              <a:rPr lang="zh-CN" altLang="en-US" sz="1400"/>
              <a:t>和</a:t>
            </a:r>
            <a:r>
              <a:rPr lang="en-US" altLang="zh-CN" sz="1400"/>
              <a:t> </a:t>
            </a:r>
            <a:r>
              <a:rPr lang="en-US" altLang="zh-CN" sz="1400">
                <a:solidFill>
                  <a:srgbClr val="FF3300"/>
                </a:solidFill>
              </a:rPr>
              <a:t>abstract</a:t>
            </a:r>
            <a:r>
              <a:rPr lang="en-US" altLang="zh-CN" sz="1400"/>
              <a:t> </a:t>
            </a:r>
            <a:r>
              <a:rPr lang="zh-CN" altLang="en-US" sz="1400"/>
              <a:t>拼接输入预训练模型；</a:t>
            </a:r>
            <a:endParaRPr lang="zh-CN" altLang="en-US" sz="1400"/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取</a:t>
            </a:r>
            <a:r>
              <a:rPr lang="en-US" altLang="zh-CN" sz="1400">
                <a:solidFill>
                  <a:schemeClr val="tx1"/>
                </a:solidFill>
              </a:rPr>
              <a:t> cls </a:t>
            </a:r>
            <a:r>
              <a:rPr lang="zh-CN" altLang="en-US" sz="1400">
                <a:solidFill>
                  <a:schemeClr val="tx1"/>
                </a:solidFill>
              </a:rPr>
              <a:t>位置的隐状态经过分类头</a:t>
            </a:r>
            <a:r>
              <a:rPr lang="zh-CN" altLang="en-US" sz="1400"/>
              <a:t>，输出预测类别；</a:t>
            </a:r>
            <a:endParaRPr lang="zh-CN" altLang="en-US" sz="1400"/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使用</a:t>
            </a:r>
            <a:r>
              <a:rPr lang="zh-CN" altLang="en-US" sz="1400">
                <a:solidFill>
                  <a:schemeClr val="tx1"/>
                </a:solidFill>
              </a:rPr>
              <a:t>交叉熵</a:t>
            </a:r>
            <a:r>
              <a:rPr lang="zh-CN" altLang="en-US" sz="1400"/>
              <a:t>计算损失，优化；</a:t>
            </a:r>
            <a:endParaRPr lang="zh-CN" altLang="en-US" sz="1400"/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对</a:t>
            </a:r>
            <a:r>
              <a:rPr lang="zh-CN" altLang="en-US" sz="1400">
                <a:solidFill>
                  <a:srgbClr val="FF3300"/>
                </a:solidFill>
              </a:rPr>
              <a:t>每个</a:t>
            </a:r>
            <a:r>
              <a:rPr lang="en-US" altLang="zh-CN" sz="1400">
                <a:solidFill>
                  <a:srgbClr val="FF3300"/>
                </a:solidFill>
              </a:rPr>
              <a:t> fold </a:t>
            </a:r>
            <a:r>
              <a:rPr lang="zh-CN" altLang="en-US" sz="1400"/>
              <a:t>的数据，使用</a:t>
            </a:r>
            <a:r>
              <a:rPr lang="zh-CN" altLang="en-US" sz="1400">
                <a:solidFill>
                  <a:srgbClr val="FF3300"/>
                </a:solidFill>
              </a:rPr>
              <a:t>多个预训练模型</a:t>
            </a:r>
            <a:r>
              <a:rPr lang="zh-CN" altLang="en-US" sz="1400"/>
              <a:t>进行上述过程；</a:t>
            </a:r>
            <a:endParaRPr lang="zh-CN" altLang="en-US" sz="1800" b="1"/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b="1"/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b="1"/>
              <a:t>技巧：</a:t>
            </a:r>
            <a:endParaRPr lang="zh-CN" altLang="en-US" sz="1800" b="1"/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对抗训练</a:t>
            </a:r>
            <a:r>
              <a:rPr lang="en-US" altLang="zh-CN" sz="1400" baseline="30000"/>
              <a:t>[1]</a:t>
            </a:r>
            <a:r>
              <a:rPr lang="zh-CN" altLang="en-US" sz="1400"/>
              <a:t>；</a:t>
            </a:r>
            <a:endParaRPr lang="zh-CN" altLang="en-US" sz="1400"/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增大分类层</a:t>
            </a:r>
            <a:r>
              <a:rPr lang="zh-CN" altLang="en-US" sz="1400">
                <a:solidFill>
                  <a:schemeClr val="tx1"/>
                </a:solidFill>
              </a:rPr>
              <a:t>学习率；</a:t>
            </a:r>
            <a:endParaRPr lang="zh-CN" altLang="en-US" sz="1400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线性学习率</a:t>
            </a:r>
            <a:r>
              <a:rPr lang="zh-CN" altLang="en-US" sz="1400">
                <a:solidFill>
                  <a:schemeClr val="tx1"/>
                </a:solidFill>
              </a:rPr>
              <a:t>下降；</a:t>
            </a:r>
            <a:endParaRPr lang="zh-CN" altLang="en-US" sz="1400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</a:rPr>
              <a:t>Weight Decay</a:t>
            </a:r>
            <a:r>
              <a:rPr lang="zh-CN" altLang="en-US" sz="1400">
                <a:solidFill>
                  <a:schemeClr val="tx1"/>
                </a:solidFill>
              </a:rPr>
              <a:t>；</a:t>
            </a:r>
            <a:endParaRPr lang="zh-CN" altLang="en-US" sz="1800" b="1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rgbClr val="0D56B7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57900" y="909320"/>
            <a:ext cx="6182360" cy="4994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b="1"/>
              <a:t>无效技巧</a:t>
            </a:r>
            <a:r>
              <a:rPr lang="en-US" altLang="zh-CN" sz="1800" b="1"/>
              <a:t> -- </a:t>
            </a:r>
            <a:r>
              <a:rPr lang="zh-CN" altLang="en-US" sz="1800" b="1"/>
              <a:t>数据</a:t>
            </a:r>
            <a:r>
              <a:rPr lang="zh-CN" altLang="en-US" sz="1800" b="1"/>
              <a:t>侧：</a:t>
            </a:r>
            <a:endParaRPr lang="zh-CN" altLang="en-US" sz="1800" b="1"/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</a:rPr>
              <a:t>EDA </a:t>
            </a:r>
            <a:r>
              <a:rPr lang="zh-CN" altLang="en-US" sz="1400">
                <a:solidFill>
                  <a:schemeClr val="tx1"/>
                </a:solidFill>
              </a:rPr>
              <a:t>数据增强；</a:t>
            </a:r>
            <a:endParaRPr lang="zh-CN" altLang="en-US" sz="1400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</a:rPr>
              <a:t>Kfold </a:t>
            </a:r>
            <a:r>
              <a:rPr lang="zh-CN" altLang="en-US" sz="1400">
                <a:solidFill>
                  <a:schemeClr val="tx1"/>
                </a:solidFill>
              </a:rPr>
              <a:t>清理预测标签不一致的</a:t>
            </a:r>
            <a:r>
              <a:rPr lang="zh-CN" altLang="en-US" sz="1400">
                <a:solidFill>
                  <a:schemeClr val="tx1"/>
                </a:solidFill>
              </a:rPr>
              <a:t>样本；</a:t>
            </a:r>
            <a:endParaRPr lang="zh-CN" altLang="en-US" sz="1400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</a:rPr>
              <a:t>Kfold </a:t>
            </a:r>
            <a:r>
              <a:rPr lang="zh-CN" altLang="en-US" sz="1400">
                <a:solidFill>
                  <a:schemeClr val="tx1"/>
                </a:solidFill>
              </a:rPr>
              <a:t>构建测试集伪标签加入</a:t>
            </a:r>
            <a:r>
              <a:rPr lang="zh-CN" altLang="en-US" sz="1400">
                <a:solidFill>
                  <a:schemeClr val="tx1"/>
                </a:solidFill>
              </a:rPr>
              <a:t>训练；</a:t>
            </a:r>
            <a:endParaRPr lang="zh-CN" altLang="en-US" sz="1400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使用</a:t>
            </a:r>
            <a:r>
              <a:rPr lang="en-US" altLang="zh-CN" sz="1400">
                <a:solidFill>
                  <a:schemeClr val="tx1"/>
                </a:solidFill>
              </a:rPr>
              <a:t> DOI</a:t>
            </a:r>
            <a:r>
              <a:rPr lang="zh-CN" altLang="en-US" sz="1400">
                <a:solidFill>
                  <a:schemeClr val="tx1"/>
                </a:solidFill>
              </a:rPr>
              <a:t>、</a:t>
            </a:r>
            <a:r>
              <a:rPr lang="en-US" altLang="zh-CN" sz="1400">
                <a:solidFill>
                  <a:schemeClr val="tx1"/>
                </a:solidFill>
              </a:rPr>
              <a:t>Author </a:t>
            </a:r>
            <a:r>
              <a:rPr lang="zh-CN" altLang="en-US" sz="1400">
                <a:solidFill>
                  <a:schemeClr val="tx1"/>
                </a:solidFill>
              </a:rPr>
              <a:t>字段；</a:t>
            </a:r>
            <a:endParaRPr lang="zh-CN" altLang="en-US" sz="1400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使用所有</a:t>
            </a:r>
            <a:r>
              <a:rPr lang="en-US" altLang="zh-CN" sz="1400">
                <a:solidFill>
                  <a:schemeClr val="tx1"/>
                </a:solidFill>
              </a:rPr>
              <a:t> Label </a:t>
            </a:r>
            <a:r>
              <a:rPr lang="zh-CN" altLang="en-US" sz="1400">
                <a:solidFill>
                  <a:schemeClr val="tx1"/>
                </a:solidFill>
              </a:rPr>
              <a:t>和原数据拼接</a:t>
            </a:r>
            <a:r>
              <a:rPr lang="en-US" altLang="zh-CN" sz="1400" baseline="30000">
                <a:solidFill>
                  <a:schemeClr val="tx1"/>
                </a:solidFill>
              </a:rPr>
              <a:t>[2]</a:t>
            </a:r>
            <a:r>
              <a:rPr lang="zh-CN" altLang="en-US" sz="1400">
                <a:solidFill>
                  <a:schemeClr val="tx1"/>
                </a:solidFill>
              </a:rPr>
              <a:t>；</a:t>
            </a:r>
            <a:endParaRPr lang="zh-CN" altLang="en-US" sz="1400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>
                <a:sym typeface="+mn-ea"/>
              </a:rPr>
              <a:t>无效技巧</a:t>
            </a:r>
            <a:r>
              <a:rPr lang="en-US" altLang="zh-CN" b="1">
                <a:sym typeface="+mn-ea"/>
              </a:rPr>
              <a:t> -- </a:t>
            </a:r>
            <a:r>
              <a:rPr lang="zh-CN" altLang="en-US" b="1">
                <a:sym typeface="+mn-ea"/>
              </a:rPr>
              <a:t>模型训练侧：</a:t>
            </a:r>
            <a:endParaRPr lang="zh-CN" altLang="en-US" b="1">
              <a:sym typeface="+mn-ea"/>
            </a:endParaRPr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EMA；</a:t>
            </a:r>
            <a:endParaRPr lang="zh-CN" altLang="en-US" sz="1400">
              <a:sym typeface="+mn-ea"/>
            </a:endParaRPr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R-Drop</a:t>
            </a:r>
            <a:r>
              <a:rPr lang="en-US" altLang="zh-CN" sz="1400" baseline="30000">
                <a:sym typeface="+mn-ea"/>
              </a:rPr>
              <a:t>[3]</a:t>
            </a:r>
            <a:r>
              <a:rPr lang="zh-CN" altLang="en-US" sz="1400">
                <a:sym typeface="+mn-ea"/>
              </a:rPr>
              <a:t>；</a:t>
            </a:r>
            <a:endParaRPr lang="zh-CN" altLang="en-US" sz="1400">
              <a:sym typeface="+mn-ea"/>
            </a:endParaRPr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Multi-Sample Drop</a:t>
            </a:r>
            <a:r>
              <a:rPr lang="en-US" altLang="zh-CN" sz="1400" baseline="30000">
                <a:sym typeface="+mn-ea"/>
              </a:rPr>
              <a:t>[4]</a:t>
            </a:r>
            <a:r>
              <a:rPr lang="zh-CN" altLang="en-US" sz="1400">
                <a:sym typeface="+mn-ea"/>
              </a:rPr>
              <a:t>；</a:t>
            </a:r>
            <a:endParaRPr lang="zh-CN" altLang="en-US" b="1"/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预训练模型分层</a:t>
            </a:r>
            <a:r>
              <a:rPr lang="zh-CN" altLang="en-US" sz="1400">
                <a:sym typeface="+mn-ea"/>
              </a:rPr>
              <a:t>学习率；</a:t>
            </a:r>
            <a:endParaRPr lang="zh-CN" altLang="en-US" sz="1400">
              <a:sym typeface="+mn-ea"/>
            </a:endParaRPr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学习率</a:t>
            </a:r>
            <a:r>
              <a:rPr lang="en-US" altLang="zh-CN" sz="1400">
                <a:sym typeface="+mn-ea"/>
              </a:rPr>
              <a:t> Warmup</a:t>
            </a:r>
            <a:r>
              <a:rPr lang="zh-CN" altLang="en-US" sz="1400">
                <a:sym typeface="+mn-ea"/>
              </a:rPr>
              <a:t>；</a:t>
            </a:r>
            <a:endParaRPr lang="zh-CN" altLang="en-US" sz="1400">
              <a:sym typeface="+mn-ea"/>
            </a:endParaRPr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</a:rPr>
              <a:t>Consine </a:t>
            </a:r>
            <a:r>
              <a:rPr lang="zh-CN" altLang="en-US" sz="1400">
                <a:solidFill>
                  <a:schemeClr val="tx1"/>
                </a:solidFill>
              </a:rPr>
              <a:t>学习率</a:t>
            </a:r>
            <a:r>
              <a:rPr lang="zh-CN" altLang="en-US" sz="1400">
                <a:solidFill>
                  <a:schemeClr val="tx1"/>
                </a:solidFill>
              </a:rPr>
              <a:t>下降；</a:t>
            </a:r>
            <a:endParaRPr lang="zh-CN" altLang="en-US" sz="1400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</a:rPr>
              <a:t>Mixup</a:t>
            </a:r>
            <a:r>
              <a:rPr lang="zh-CN" altLang="en-US" sz="1400">
                <a:solidFill>
                  <a:schemeClr val="tx1"/>
                </a:solidFill>
              </a:rPr>
              <a:t>（</a:t>
            </a:r>
            <a:r>
              <a:rPr lang="en-US" altLang="zh-CN" sz="1400">
                <a:solidFill>
                  <a:schemeClr val="tx1"/>
                </a:solidFill>
              </a:rPr>
              <a:t>Embedding </a:t>
            </a:r>
            <a:r>
              <a:rPr lang="zh-CN" altLang="en-US" sz="1400">
                <a:solidFill>
                  <a:schemeClr val="tx1"/>
                </a:solidFill>
              </a:rPr>
              <a:t>层、中间层、输出层）</a:t>
            </a:r>
            <a:r>
              <a:rPr lang="en-US" altLang="zh-CN" sz="1400" baseline="30000">
                <a:solidFill>
                  <a:schemeClr val="tx1"/>
                </a:solidFill>
              </a:rPr>
              <a:t>[5]</a:t>
            </a:r>
            <a:r>
              <a:rPr lang="zh-CN" altLang="en-US" sz="1400">
                <a:solidFill>
                  <a:schemeClr val="tx1"/>
                </a:solidFill>
              </a:rPr>
              <a:t>；</a:t>
            </a:r>
            <a:endParaRPr lang="zh-CN" altLang="en-US" sz="1400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取最后一层隐状态平均作为分类头输入；</a:t>
            </a:r>
            <a:endParaRPr lang="zh-CN" altLang="en-US" sz="1400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使用数据增强数据</a:t>
            </a:r>
            <a:r>
              <a:rPr lang="en-US" altLang="zh-CN" sz="1400">
                <a:solidFill>
                  <a:schemeClr val="tx1"/>
                </a:solidFill>
              </a:rPr>
              <a:t> MLM </a:t>
            </a:r>
            <a:r>
              <a:rPr lang="zh-CN" altLang="en-US" sz="1400">
                <a:solidFill>
                  <a:schemeClr val="tx1"/>
                </a:solidFill>
              </a:rPr>
              <a:t>继续预训练</a:t>
            </a:r>
            <a:r>
              <a:rPr lang="en-US" altLang="zh-CN" sz="1400" baseline="30000">
                <a:solidFill>
                  <a:schemeClr val="tx1"/>
                </a:solidFill>
              </a:rPr>
              <a:t>[6]</a:t>
            </a:r>
            <a:r>
              <a:rPr lang="zh-CN" altLang="en-US" sz="1400">
                <a:solidFill>
                  <a:schemeClr val="tx1"/>
                </a:solidFill>
              </a:rPr>
              <a:t>；</a:t>
            </a:r>
            <a:endParaRPr lang="zh-CN" altLang="en-US" sz="1400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使用</a:t>
            </a:r>
            <a:r>
              <a:rPr lang="en-US" altLang="zh-CN" sz="1400">
                <a:solidFill>
                  <a:schemeClr val="tx1"/>
                </a:solidFill>
              </a:rPr>
              <a:t> Prompt </a:t>
            </a:r>
            <a:r>
              <a:rPr lang="zh-CN" altLang="en-US" sz="1400">
                <a:solidFill>
                  <a:schemeClr val="tx1"/>
                </a:solidFill>
              </a:rPr>
              <a:t>分类</a:t>
            </a:r>
            <a:r>
              <a:rPr lang="en-US" altLang="zh-CN" sz="1400" baseline="30000">
                <a:solidFill>
                  <a:schemeClr val="tx1"/>
                </a:solidFill>
              </a:rPr>
              <a:t>[7]</a:t>
            </a:r>
            <a:r>
              <a:rPr lang="zh-CN" altLang="en-US" sz="1400">
                <a:solidFill>
                  <a:schemeClr val="tx1"/>
                </a:solidFill>
              </a:rPr>
              <a:t>；</a:t>
            </a:r>
            <a:endParaRPr lang="zh-CN" altLang="en-US" sz="1800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b="1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rgbClr val="0D56B7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0465" y="3500755"/>
            <a:ext cx="2632075" cy="18021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0230" y="5461000"/>
            <a:ext cx="110515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[1] Adversarial Training Methods for Semi-Supervised Text Classification. ICLR 2017</a:t>
            </a:r>
            <a:endParaRPr lang="en-US" altLang="zh-CN" sz="1000"/>
          </a:p>
          <a:p>
            <a:r>
              <a:rPr lang="en-US" altLang="zh-CN" sz="1000"/>
              <a:t>[2] Fusing Label Embedding into BERT: An Efficient Improvement for Text Classification. ACL 2021</a:t>
            </a:r>
            <a:endParaRPr lang="en-US" altLang="zh-CN" sz="1000"/>
          </a:p>
          <a:p>
            <a:r>
              <a:rPr lang="en-US" altLang="zh-CN" sz="1000"/>
              <a:t>[3] R-Drop: Regularized Dropout for Neural Networks. NIPS 2021</a:t>
            </a:r>
            <a:endParaRPr lang="en-US" altLang="zh-CN" sz="1000"/>
          </a:p>
          <a:p>
            <a:r>
              <a:rPr lang="en-US" altLang="zh-CN" sz="1000"/>
              <a:t>[4] Multi-Sample Dropout for Accelerated Training and Better Generalization.</a:t>
            </a:r>
            <a:endParaRPr lang="en-US" altLang="zh-CN" sz="1000"/>
          </a:p>
          <a:p>
            <a:r>
              <a:rPr lang="en-US" altLang="zh-CN" sz="1000"/>
              <a:t>[5] mixup: Beyond Empirical Risk Minimization. ICLR 2018</a:t>
            </a:r>
            <a:endParaRPr lang="en-US" altLang="zh-CN" sz="1000"/>
          </a:p>
          <a:p>
            <a:r>
              <a:rPr lang="en-US" altLang="zh-CN" sz="1000"/>
              <a:t>[6] Don't Stop Pretraining: Adapt Language Models to Domains and Tasks. ACL 2020</a:t>
            </a:r>
            <a:endParaRPr lang="en-US" altLang="zh-CN" sz="1000"/>
          </a:p>
          <a:p>
            <a:r>
              <a:rPr lang="en-US" altLang="zh-CN" sz="1000"/>
              <a:t>[7] Making Pre-trained Language Models Better Few-shot Learners. ACL 2021</a:t>
            </a:r>
            <a:endParaRPr lang="en-US" altLang="zh-CN" sz="1000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算法方案</a:t>
            </a:r>
            <a:r>
              <a:rPr lang="zh-CN" altLang="en-US" sz="1800" dirty="0"/>
              <a:t>解析</a:t>
            </a:r>
            <a:endParaRPr lang="zh-CN" altLang="en-US" sz="1800" dirty="0"/>
          </a:p>
        </p:txBody>
      </p:sp>
      <p:sp>
        <p:nvSpPr>
          <p:cNvPr id="2" name="矩形 1"/>
          <p:cNvSpPr/>
          <p:nvPr/>
        </p:nvSpPr>
        <p:spPr>
          <a:xfrm>
            <a:off x="286385" y="567690"/>
            <a:ext cx="279209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预测过程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800" y="1011555"/>
            <a:ext cx="6182360" cy="4994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0D56B7"/>
                </a:solidFill>
              </a:rPr>
              <a:t>预测过程</a:t>
            </a:r>
            <a:endParaRPr lang="zh-CN" altLang="en-US" sz="2400" b="1">
              <a:solidFill>
                <a:srgbClr val="0D56B7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b="1"/>
              <a:t>整体过程：</a:t>
            </a:r>
            <a:endParaRPr lang="zh-CN" altLang="en-US" sz="1800" b="1"/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每个预训练模型对应的</a:t>
            </a:r>
            <a:r>
              <a:rPr lang="en-US" altLang="zh-CN" sz="1400"/>
              <a:t> </a:t>
            </a:r>
            <a:r>
              <a:rPr lang="en-US" altLang="zh-CN" sz="1400">
                <a:solidFill>
                  <a:srgbClr val="FF3300"/>
                </a:solidFill>
              </a:rPr>
              <a:t>K-fold </a:t>
            </a:r>
            <a:r>
              <a:rPr lang="zh-CN" altLang="en-US" sz="1400">
                <a:solidFill>
                  <a:srgbClr val="FF3300"/>
                </a:solidFill>
              </a:rPr>
              <a:t>模型</a:t>
            </a:r>
            <a:r>
              <a:rPr lang="zh-CN" altLang="en-US" sz="1400"/>
              <a:t>预测结果</a:t>
            </a:r>
            <a:r>
              <a:rPr lang="zh-CN" altLang="en-US" sz="1400">
                <a:solidFill>
                  <a:srgbClr val="FF3300"/>
                </a:solidFill>
              </a:rPr>
              <a:t>投票</a:t>
            </a:r>
            <a:r>
              <a:rPr lang="zh-CN" altLang="en-US" sz="1400"/>
              <a:t>；</a:t>
            </a:r>
            <a:endParaRPr lang="zh-CN" altLang="en-US" sz="1400"/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FF3300"/>
                </a:solidFill>
              </a:rPr>
              <a:t>多个预训练模型</a:t>
            </a:r>
            <a:r>
              <a:rPr lang="zh-CN" altLang="en-US" sz="1400"/>
              <a:t>的预测结果使用线上分数</a:t>
            </a:r>
            <a:r>
              <a:rPr lang="zh-CN" altLang="en-US" sz="1400">
                <a:solidFill>
                  <a:srgbClr val="FF3300"/>
                </a:solidFill>
              </a:rPr>
              <a:t>加权投票</a:t>
            </a:r>
            <a:r>
              <a:rPr lang="zh-CN" altLang="en-US" sz="1400"/>
              <a:t>；</a:t>
            </a:r>
            <a:endParaRPr lang="zh-CN" altLang="en-US" sz="1800" b="1"/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b="1"/>
              <a:t>后处理：</a:t>
            </a:r>
            <a:endParaRPr lang="zh-CN" altLang="en-US" sz="1800" b="1"/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动机：由于</a:t>
            </a:r>
            <a:r>
              <a:rPr lang="zh-CN" altLang="en-US" sz="1400">
                <a:solidFill>
                  <a:srgbClr val="FF3300"/>
                </a:solidFill>
              </a:rPr>
              <a:t>训练测试集</a:t>
            </a:r>
            <a:r>
              <a:rPr lang="zh-CN" altLang="en-US" sz="1400">
                <a:solidFill>
                  <a:schemeClr val="tx1"/>
                </a:solidFill>
              </a:rPr>
              <a:t>中存在</a:t>
            </a:r>
            <a:r>
              <a:rPr lang="zh-CN" altLang="en-US" sz="1400">
                <a:solidFill>
                  <a:srgbClr val="FF3300"/>
                </a:solidFill>
              </a:rPr>
              <a:t>重复</a:t>
            </a:r>
            <a:r>
              <a:rPr lang="zh-CN" altLang="en-US" sz="1400">
                <a:solidFill>
                  <a:schemeClr val="tx1"/>
                </a:solidFill>
              </a:rPr>
              <a:t>样本，我们首先使用训练集标注作为测试集这部分数据的预测结果，但分数相较于修改前下降，且观察得出这部分样本标注较为</a:t>
            </a:r>
            <a:r>
              <a:rPr lang="zh-CN" altLang="en-US" sz="1400">
                <a:solidFill>
                  <a:srgbClr val="FF3300"/>
                </a:solidFill>
              </a:rPr>
              <a:t>容易混淆</a:t>
            </a:r>
            <a:r>
              <a:rPr lang="zh-CN" altLang="en-US" sz="1400">
                <a:solidFill>
                  <a:schemeClr val="tx1"/>
                </a:solidFill>
              </a:rPr>
              <a:t>，所以可以得出结论，这部分样本</a:t>
            </a:r>
            <a:r>
              <a:rPr lang="zh-CN" altLang="en-US" sz="1400">
                <a:solidFill>
                  <a:srgbClr val="FF3300"/>
                </a:solidFill>
              </a:rPr>
              <a:t>标注基本不正确</a:t>
            </a:r>
            <a:r>
              <a:rPr lang="zh-CN" altLang="en-US" sz="1400">
                <a:solidFill>
                  <a:schemeClr val="tx1"/>
                </a:solidFill>
              </a:rPr>
              <a:t>；</a:t>
            </a:r>
            <a:endParaRPr lang="zh-CN" altLang="en-US" sz="1400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</a:rPr>
              <a:t>方法：在预测时，对于这部分样本，使用</a:t>
            </a:r>
            <a:r>
              <a:rPr lang="zh-CN" altLang="en-US" sz="1400">
                <a:solidFill>
                  <a:srgbClr val="FF3300"/>
                </a:solidFill>
              </a:rPr>
              <a:t>预测</a:t>
            </a:r>
            <a:r>
              <a:rPr lang="en-US" altLang="zh-CN" sz="1400">
                <a:solidFill>
                  <a:srgbClr val="FF3300"/>
                </a:solidFill>
              </a:rPr>
              <a:t> logits </a:t>
            </a:r>
            <a:r>
              <a:rPr lang="zh-CN" altLang="en-US" sz="1400">
                <a:solidFill>
                  <a:srgbClr val="FF3300"/>
                </a:solidFill>
              </a:rPr>
              <a:t>第二大的标签</a:t>
            </a:r>
            <a:r>
              <a:rPr lang="zh-CN" altLang="en-US" sz="1400">
                <a:solidFill>
                  <a:schemeClr val="tx1"/>
                </a:solidFill>
              </a:rPr>
              <a:t>作为最终</a:t>
            </a:r>
            <a:r>
              <a:rPr lang="zh-CN" altLang="en-US" sz="1400">
                <a:solidFill>
                  <a:schemeClr val="tx1"/>
                </a:solidFill>
              </a:rPr>
              <a:t>结果；</a:t>
            </a:r>
            <a:endParaRPr lang="zh-CN" altLang="en-US" sz="1400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b="1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rgbClr val="0D56B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4540" y="1301750"/>
            <a:ext cx="4072255" cy="4800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算法方案</a:t>
            </a:r>
            <a:r>
              <a:rPr lang="zh-CN" altLang="en-US" sz="1800" dirty="0"/>
              <a:t>解析</a:t>
            </a:r>
            <a:endParaRPr lang="zh-CN" altLang="en-US" sz="1800" dirty="0"/>
          </a:p>
        </p:txBody>
      </p:sp>
      <p:sp>
        <p:nvSpPr>
          <p:cNvPr id="2" name="矩形 1"/>
          <p:cNvSpPr/>
          <p:nvPr/>
        </p:nvSpPr>
        <p:spPr>
          <a:xfrm>
            <a:off x="286385" y="567690"/>
            <a:ext cx="279209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1800" y="1011555"/>
            <a:ext cx="10998835" cy="2814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0D56B7"/>
                </a:solidFill>
              </a:rPr>
              <a:t>主实验</a:t>
            </a:r>
            <a:endParaRPr lang="zh-CN" altLang="en-US" sz="2400" b="1">
              <a:solidFill>
                <a:srgbClr val="0D56B7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 b="1">
              <a:solidFill>
                <a:srgbClr val="0D56B7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 b="1">
              <a:solidFill>
                <a:srgbClr val="0D56B7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 b="1">
              <a:solidFill>
                <a:srgbClr val="0D56B7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 b="1">
              <a:solidFill>
                <a:srgbClr val="0D56B7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sz="2400" b="1">
              <a:solidFill>
                <a:srgbClr val="0D56B7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b="1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rgbClr val="0D56B7"/>
              </a:solidFill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71450" y="1615440"/>
          <a:ext cx="11519724" cy="476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215"/>
                <a:gridCol w="5067746"/>
                <a:gridCol w="1048763"/>
              </a:tblGrid>
              <a:tr h="433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zh-CN" altLang="en-US"/>
                        <a:t>odel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Tricks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</a:t>
                      </a:r>
                      <a:endParaRPr lang="en-US" altLang="zh-CN"/>
                    </a:p>
                  </a:txBody>
                  <a:tcPr/>
                </a:tc>
              </a:tr>
              <a:tr h="4337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BioLinkBERT-large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drop-overlap, kfold, linear-lr, classifier-lr, fgm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94.151</a:t>
                      </a:r>
                      <a:endParaRPr lang="en-US" altLang="zh-CN" b="1"/>
                    </a:p>
                  </a:txBody>
                  <a:tcPr/>
                </a:tc>
              </a:tr>
              <a:tr h="433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biobert-base-cased-v1.2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drop-overlap, kfold, linear-lr, classifier-lr, fgm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93.912</a:t>
                      </a:r>
                      <a:endParaRPr lang="en-US" altLang="zh-CN"/>
                    </a:p>
                  </a:txBody>
                  <a:tcPr/>
                </a:tc>
              </a:tr>
              <a:tr h="432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BioLinkBERT-large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kfold, linear-lr, classifier-lr, fgm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93.864</a:t>
                      </a:r>
                      <a:endParaRPr lang="en-US"/>
                    </a:p>
                  </a:txBody>
                  <a:tcPr/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biobert-base-cased-v1.2 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kfold, linear-lr, classifier-lr, fgm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93.864</a:t>
                      </a:r>
                      <a:endParaRPr lang="en-US" altLang="zh-CN" dirty="0"/>
                    </a:p>
                  </a:txBody>
                  <a:tcPr/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BiomedNLP-PubMedBERT-base-uncased-abstract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kfold, linear-lr, classifier-lr, fgm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93.672</a:t>
                      </a:r>
                      <a:endParaRPr lang="en-US" altLang="zh-CN" dirty="0"/>
                    </a:p>
                  </a:txBody>
                  <a:tcPr/>
                </a:tc>
              </a:tr>
              <a:tr h="433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deberta-base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kfold, linear-lr, classifier-lr, fgm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93.672</a:t>
                      </a:r>
                      <a:endParaRPr lang="en-US" altLang="zh-CN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Model_Ensemble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 dirty="0">
                          <a:solidFill>
                            <a:srgbClr val="0D56B7"/>
                          </a:solidFill>
                        </a:rPr>
                        <a:t>94.247(+0.096)</a:t>
                      </a:r>
                      <a:endParaRPr lang="en-US" altLang="zh-CN" b="1" dirty="0">
                        <a:solidFill>
                          <a:srgbClr val="0D56B7"/>
                        </a:solidFill>
                      </a:endParaRPr>
                    </a:p>
                  </a:txBody>
                  <a:tcPr/>
                </a:tc>
              </a:tr>
              <a:tr h="433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Model_Ensemble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predict-top2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 dirty="0">
                          <a:solidFill>
                            <a:srgbClr val="FF3300"/>
                          </a:solidFill>
                        </a:rPr>
                        <a:t>96.692(+2.541)</a:t>
                      </a:r>
                      <a:endParaRPr lang="en-US" altLang="zh-CN" b="1" dirty="0">
                        <a:solidFill>
                          <a:srgbClr val="FF33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80425104419"/>
  <p:tag name="MH_LIBRARY" val="GRAPHIC"/>
  <p:tag name="MH_ORDER" val="Freeform 127"/>
</p:tagLst>
</file>

<file path=ppt/tags/tag10.xml><?xml version="1.0" encoding="utf-8"?>
<p:tagLst xmlns:p="http://schemas.openxmlformats.org/presentationml/2006/main">
  <p:tag name="ISLIDE.ICON" val="#113638;#152136;#176583;"/>
</p:tagLst>
</file>

<file path=ppt/tags/tag11.xml><?xml version="1.0" encoding="utf-8"?>
<p:tagLst xmlns:p="http://schemas.openxmlformats.org/presentationml/2006/main">
  <p:tag name="KSO_WM_UNIT_PLACING_PICTURE_USER_VIEWPORT" val="{&quot;height&quot;:4215,&quot;width&quot;:12975}"/>
</p:tagLst>
</file>

<file path=ppt/tags/tag12.xml><?xml version="1.0" encoding="utf-8"?>
<p:tagLst xmlns:p="http://schemas.openxmlformats.org/presentationml/2006/main">
  <p:tag name="ISLIDE.ICON" val="#113638;#152136;#176583;"/>
</p:tagLst>
</file>

<file path=ppt/tags/tag13.xml><?xml version="1.0" encoding="utf-8"?>
<p:tagLst xmlns:p="http://schemas.openxmlformats.org/presentationml/2006/main">
  <p:tag name="ISLIDE.ICON" val="#113638;#152136;#176583;"/>
</p:tagLst>
</file>

<file path=ppt/tags/tag14.xml><?xml version="1.0" encoding="utf-8"?>
<p:tagLst xmlns:p="http://schemas.openxmlformats.org/presentationml/2006/main">
  <p:tag name="ISLIDE.ICON" val="#113638;#152136;#176583;"/>
</p:tagLst>
</file>

<file path=ppt/tags/tag15.xml><?xml version="1.0" encoding="utf-8"?>
<p:tagLst xmlns:p="http://schemas.openxmlformats.org/presentationml/2006/main">
  <p:tag name="ISLIDE.ICON" val="#113638;#152136;#176583;"/>
</p:tagLst>
</file>

<file path=ppt/tags/tag16.xml><?xml version="1.0" encoding="utf-8"?>
<p:tagLst xmlns:p="http://schemas.openxmlformats.org/presentationml/2006/main">
  <p:tag name="KSO_WM_UNIT_TABLE_BEAUTIFY" val="smartTable{f8c265eb-872f-4b00-a098-aec668b3f68b}"/>
  <p:tag name="TABLE_ENDDRAG_ORIGIN_RECT" val="880*323"/>
  <p:tag name="TABLE_ENDDRAG_RECT" val="22*146*880*323"/>
</p:tagLst>
</file>

<file path=ppt/tags/tag17.xml><?xml version="1.0" encoding="utf-8"?>
<p:tagLst xmlns:p="http://schemas.openxmlformats.org/presentationml/2006/main">
  <p:tag name="ISLIDE.ICON" val="#113638;#152136;#176583;"/>
</p:tagLst>
</file>

<file path=ppt/tags/tag18.xml><?xml version="1.0" encoding="utf-8"?>
<p:tagLst xmlns:p="http://schemas.openxmlformats.org/presentationml/2006/main">
  <p:tag name="KSO_WM_UNIT_TABLE_BEAUTIFY" val="smartTable{1f575be7-6e6b-4689-b111-65115a08e5e8}"/>
  <p:tag name="TABLE_ENDDRAG_ORIGIN_RECT" val="653*169"/>
  <p:tag name="TABLE_ENDDRAG_RECT" val="52*163*654*169"/>
</p:tagLst>
</file>

<file path=ppt/tags/tag19.xml><?xml version="1.0" encoding="utf-8"?>
<p:tagLst xmlns:p="http://schemas.openxmlformats.org/presentationml/2006/main">
  <p:tag name="ISLIDE.ICON" val="#113638;#152136;#176583;"/>
</p:tagLst>
</file>

<file path=ppt/tags/tag2.xml><?xml version="1.0" encoding="utf-8"?>
<p:tagLst xmlns:p="http://schemas.openxmlformats.org/presentationml/2006/main">
  <p:tag name="MH" val="20180425104419"/>
  <p:tag name="MH_LIBRARY" val="GRAPHIC"/>
  <p:tag name="MH_ORDER" val="文本框 172"/>
</p:tagLst>
</file>

<file path=ppt/tags/tag20.xml><?xml version="1.0" encoding="utf-8"?>
<p:tagLst xmlns:p="http://schemas.openxmlformats.org/presentationml/2006/main">
  <p:tag name="ISLIDE.ICON" val="#113638;#152136;#176583;"/>
</p:tagLst>
</file>

<file path=ppt/tags/tag21.xml><?xml version="1.0" encoding="utf-8"?>
<p:tagLst xmlns:p="http://schemas.openxmlformats.org/presentationml/2006/main">
  <p:tag name="KSO_WPP_MARK_KEY" val="501ca64d-7269-4073-b228-645ac0a5bec1"/>
  <p:tag name="COMMONDATA" val="eyJoZGlkIjoiMzdjYTU1YTIyOTc5NjY0YjhkMmM3MDllNzUzOTczOGUifQ=="/>
</p:tagLst>
</file>

<file path=ppt/tags/tag3.xml><?xml version="1.0" encoding="utf-8"?>
<p:tagLst xmlns:p="http://schemas.openxmlformats.org/presentationml/2006/main">
  <p:tag name="MH" val="20180425104419"/>
  <p:tag name="MH_LIBRARY" val="GRAPHIC"/>
  <p:tag name="MH_ORDER" val="Freeform 127"/>
</p:tagLst>
</file>

<file path=ppt/tags/tag4.xml><?xml version="1.0" encoding="utf-8"?>
<p:tagLst xmlns:p="http://schemas.openxmlformats.org/presentationml/2006/main">
  <p:tag name="MH" val="20180425104419"/>
  <p:tag name="MH_LIBRARY" val="GRAPHIC"/>
  <p:tag name="MH_ORDER" val="文本框 172"/>
</p:tagLst>
</file>

<file path=ppt/tags/tag5.xml><?xml version="1.0" encoding="utf-8"?>
<p:tagLst xmlns:p="http://schemas.openxmlformats.org/presentationml/2006/main">
  <p:tag name="MH" val="20180425104419"/>
  <p:tag name="MH_LIBRARY" val="GRAPHIC"/>
  <p:tag name="MH_ORDER" val="文本框 3180"/>
</p:tagLst>
</file>

<file path=ppt/tags/tag6.xml><?xml version="1.0" encoding="utf-8"?>
<p:tagLst xmlns:p="http://schemas.openxmlformats.org/presentationml/2006/main">
  <p:tag name="MH" val="20180425104419"/>
  <p:tag name="MH_LIBRARY" val="GRAPHIC"/>
  <p:tag name="MH_ORDER" val="文本框 177"/>
</p:tagLst>
</file>

<file path=ppt/tags/tag7.xml><?xml version="1.0" encoding="utf-8"?>
<p:tagLst xmlns:p="http://schemas.openxmlformats.org/presentationml/2006/main">
  <p:tag name="MH" val="20180425104419"/>
  <p:tag name="MH_LIBRARY" val="GRAPHIC"/>
  <p:tag name="MH_ORDER" val="Freeform 127"/>
</p:tagLst>
</file>

<file path=ppt/tags/tag8.xml><?xml version="1.0" encoding="utf-8"?>
<p:tagLst xmlns:p="http://schemas.openxmlformats.org/presentationml/2006/main">
  <p:tag name="MH" val="20180425104419"/>
  <p:tag name="MH_LIBRARY" val="GRAPHIC"/>
  <p:tag name="MH_ORDER" val="文本框 172"/>
</p:tagLst>
</file>

<file path=ppt/tags/tag9.xml><?xml version="1.0" encoding="utf-8"?>
<p:tagLst xmlns:p="http://schemas.openxmlformats.org/presentationml/2006/main">
  <p:tag name="ISLIDE.ICON" val="#113638;#152136;#176583;"/>
</p:tagLst>
</file>

<file path=ppt/theme/theme1.xml><?xml version="1.0" encoding="utf-8"?>
<a:theme xmlns:a="http://schemas.openxmlformats.org/drawingml/2006/main" name="iFlytek_蓝色2016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yvtb2gw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a:spPr>
      <a:bodyPr lIns="95500" tIns="47750" rIns="95500" bIns="47750" rtlCol="0" anchor="ctr"/>
      <a:lstStyle>
        <a:defPPr marL="0" indent="1270" algn="ctr">
          <a:lnSpc>
            <a:spcPct val="150000"/>
          </a:lnSpc>
          <a:defRPr kumimoji="1" sz="2200" dirty="0">
            <a:solidFill>
              <a:srgbClr val="FFFFFF"/>
            </a:solidFill>
            <a:latin typeface="+mn-ea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556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 vert="horz" wrap="none" lIns="61529" tIns="0" rIns="0" bIns="0" numCol="1" anchor="ctr" anchorCtr="0" compatLnSpc="1">
        <a:noAutofit/>
      </a:bodyPr>
      <a:lstStyle>
        <a:defPPr>
          <a:defRPr sz="2000" dirty="0" smtClean="0">
            <a:latin typeface="黑体" panose="02010609060101010101" charset="-122"/>
            <a:ea typeface="黑体" panose="02010609060101010101" charset="-122"/>
            <a:cs typeface="黑体" panose="02010609060101010101" charset="-122"/>
          </a:defRPr>
        </a:defPPr>
      </a:lstStyle>
    </a:txDef>
  </a:objectDefaults>
  <a:extraClrSchemeLst>
    <a:extraClrScheme>
      <a:clrScheme name="讯飞ppt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讯飞ppt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yvtb2gw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2599</Words>
  <Application>WPS 演示</Application>
  <PresentationFormat>宽屏</PresentationFormat>
  <Paragraphs>249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黑体</vt:lpstr>
      <vt:lpstr>微软雅黑</vt:lpstr>
      <vt:lpstr>方正大黑简体</vt:lpstr>
      <vt:lpstr>Calibri</vt:lpstr>
      <vt:lpstr>Verdana</vt:lpstr>
      <vt:lpstr>Wingdings</vt:lpstr>
      <vt:lpstr>Wingdings 2</vt:lpstr>
      <vt:lpstr>Arial Unicode MS</vt:lpstr>
      <vt:lpstr>iFlytek_蓝色2016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xllu2</dc:creator>
  <cp:lastModifiedBy>万凡琦</cp:lastModifiedBy>
  <cp:revision>1181</cp:revision>
  <dcterms:created xsi:type="dcterms:W3CDTF">2022-10-09T08:56:00Z</dcterms:created>
  <dcterms:modified xsi:type="dcterms:W3CDTF">2022-11-17T08:07:29Z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C37ED6EBAD90F4F4D38C426337DCDD5F</vt:lpwstr>
  </property>
</Properties>
</file>