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32" r:id="rId3"/>
    <p:sldId id="348" r:id="rId4"/>
    <p:sldId id="335" r:id="rId5"/>
    <p:sldId id="347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  <p:sldId id="346" r:id="rId16"/>
    <p:sldId id="26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66FF99"/>
    <a:srgbClr val="FF0000"/>
    <a:srgbClr val="B9CDE5"/>
    <a:srgbClr val="FCD5B5"/>
    <a:srgbClr val="00FF9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9" d="100"/>
          <a:sy n="89" d="100"/>
        </p:scale>
        <p:origin x="370" y="67"/>
      </p:cViewPr>
      <p:guideLst>
        <p:guide orient="horz" pos="2143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10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J05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4CEC-02CD-47CB-AC66-EC4C08E9B3F7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9EA9-4D13-462A-A59D-7C9AFE3C522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7245821" y="6486103"/>
            <a:ext cx="1905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BEFF64-15C5-4CED-B87A-5A348AA72764}" type="slidenum">
              <a:rPr lang="en-US" altLang="ja-JP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ja-JP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フッター プレースホルダー 1"/>
          <p:cNvSpPr txBox="1"/>
          <p:nvPr userDrawn="1"/>
        </p:nvSpPr>
        <p:spPr>
          <a:xfrm>
            <a:off x="7687570" y="6687751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prstClr val="black"/>
                </a:solidFill>
              </a:rPr>
              <a:t>© Mitsubishi Electric Corporation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7751415" y="104875"/>
            <a:ext cx="1350818" cy="369332"/>
          </a:xfrm>
          <a:prstGeom prst="rect">
            <a:avLst/>
          </a:prstGeom>
          <a:noFill/>
          <a:ln w="158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C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616C-A943-4B5C-A4CF-D33A1C3D6F63}" type="datetimeFigureOut">
              <a:rPr kumimoji="1" lang="ja-JP" altLang="en-US" smtClean="0"/>
              <a:pPr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FB64-904E-4DBA-8C87-43C1436C54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"/>
          <p:cNvSpPr txBox="1"/>
          <p:nvPr userDrawn="1"/>
        </p:nvSpPr>
        <p:spPr>
          <a:xfrm>
            <a:off x="7687570" y="6687751"/>
            <a:ext cx="1214435" cy="138499"/>
          </a:xfrm>
          <a:prstGeom prst="rect">
            <a:avLst/>
          </a:prstGeom>
        </p:spPr>
        <p:txBody>
          <a:bodyPr vert="horz" wrap="none" lIns="91440" tIns="45720" rIns="0" bIns="0" rtlCol="0" anchor="b" anchorCtr="0">
            <a:spAutoFit/>
          </a:bodyPr>
          <a:lstStyle>
            <a:defPPr>
              <a:defRPr lang="ja-JP"/>
            </a:defPPr>
            <a:lvl1pPr marL="0" algn="r" defTabSz="914400" rtl="0" eaLnBrk="1" fontAlgn="b" latinLnBrk="0" hangingPunct="1">
              <a:defRPr kumimoji="1" sz="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prstClr val="black"/>
                </a:solidFill>
              </a:rPr>
              <a:t>© Mitsubishi Electric Corporation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03648" y="4799474"/>
            <a:ext cx="6002610" cy="1785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ja-JP" sz="1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201</a:t>
            </a:r>
            <a:r>
              <a:rPr kumimoji="0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9</a:t>
            </a:r>
            <a:r>
              <a:rPr kumimoji="0" lang="ja-JP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年 </a:t>
            </a:r>
            <a:r>
              <a:rPr kumimoji="0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8</a:t>
            </a:r>
            <a:r>
              <a:rPr kumimoji="0" lang="ja-JP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月 </a:t>
            </a:r>
            <a:r>
              <a:rPr kumimoji="0" lang="en-US" altLang="ja-JP" sz="1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7</a:t>
            </a:r>
            <a:r>
              <a:rPr kumimoji="0" lang="ja-JP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日</a:t>
            </a:r>
            <a:endParaRPr kumimoji="0" lang="ja-JP" alt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kumimoji="0" lang="en-US" altLang="ja-JP" sz="1800" dirty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r>
              <a:rPr kumimoji="0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三菱电机机电</a:t>
            </a:r>
            <a:r>
              <a:rPr kumimoji="0" lang="ja-JP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eiryo UI" panose="020B0604030504040204" pitchFamily="50" charset="-128"/>
                <a:sym typeface="Arial" panose="020B0604020202020204" pitchFamily="34" charset="0"/>
              </a:rPr>
              <a:t>（上海）有限公司</a:t>
            </a:r>
            <a:endParaRPr kumimoji="0" lang="en-US" altLang="ja-JP" sz="20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kumimoji="0" lang="en-US" altLang="ja-JP" sz="2000" dirty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kumimoji="0" lang="en-US" altLang="ja-JP" sz="20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</a:pPr>
            <a:endParaRPr kumimoji="0" lang="en-US" altLang="ja-JP" sz="20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Meiryo UI" panose="020B0604030504040204" pitchFamily="50" charset="-128"/>
              <a:sym typeface="Arial" panose="020B0604020202020204" pitchFamily="34" charset="0"/>
            </a:endParaRPr>
          </a:p>
        </p:txBody>
      </p:sp>
      <p:sp>
        <p:nvSpPr>
          <p:cNvPr id="4" name="正方形/長方形 5"/>
          <p:cNvSpPr/>
          <p:nvPr/>
        </p:nvSpPr>
        <p:spPr>
          <a:xfrm>
            <a:off x="163606" y="1257712"/>
            <a:ext cx="63627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三菱电机自动化（中国）有限公司 公启</a:t>
            </a:r>
            <a:r>
              <a:rPr lang="ja-JP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ja-JP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正方形/長方形 6"/>
          <p:cNvSpPr/>
          <p:nvPr/>
        </p:nvSpPr>
        <p:spPr>
          <a:xfrm>
            <a:off x="2051720" y="2204864"/>
            <a:ext cx="4953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ja-JP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ja-JP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</a:t>
            </a:r>
            <a:r>
              <a:rPr lang="ja-JP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</a:t>
            </a:r>
            <a:endParaRPr lang="ja-JP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现行作业台功能构成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564" y="3868448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81552" y="386537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7564" y="4604797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81552" y="4604796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47564" y="5309042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7403" y="3874414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47564" y="1895104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手顺设计</a:t>
            </a:r>
          </a:p>
        </p:txBody>
      </p:sp>
      <p:sp>
        <p:nvSpPr>
          <p:cNvPr id="19" name="圆柱形 18"/>
          <p:cNvSpPr/>
          <p:nvPr/>
        </p:nvSpPr>
        <p:spPr>
          <a:xfrm>
            <a:off x="3131840" y="2486376"/>
            <a:ext cx="1224136" cy="71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作业手顺</a:t>
            </a:r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3" y="1565416"/>
            <a:ext cx="1112406" cy="10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肘形连接符 24"/>
          <p:cNvCxnSpPr>
            <a:stCxn id="12" idx="2"/>
            <a:endCxn id="19" idx="2"/>
          </p:cNvCxnSpPr>
          <p:nvPr/>
        </p:nvCxnSpPr>
        <p:spPr>
          <a:xfrm rot="16200000" flipH="1">
            <a:off x="2118982" y="1830943"/>
            <a:ext cx="495547" cy="153017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9" idx="4"/>
            <a:endCxn id="32" idx="2"/>
          </p:cNvCxnSpPr>
          <p:nvPr/>
        </p:nvCxnSpPr>
        <p:spPr>
          <a:xfrm flipV="1">
            <a:off x="4355976" y="2596028"/>
            <a:ext cx="2252110" cy="24777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1"/>
          <p:cNvSpPr/>
          <p:nvPr/>
        </p:nvSpPr>
        <p:spPr>
          <a:xfrm>
            <a:off x="1185850" y="2846444"/>
            <a:ext cx="1946994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在画面上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手顺后，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数据存储在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正方形/長方形 1"/>
          <p:cNvSpPr/>
          <p:nvPr/>
        </p:nvSpPr>
        <p:spPr>
          <a:xfrm>
            <a:off x="5262801" y="2777520"/>
            <a:ext cx="2362814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手顺数据下载到作业台电脑，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进行动作指示。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7544" y="1412776"/>
            <a:ext cx="4176464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dirty="0" smtClean="0">
                <a:solidFill>
                  <a:srgbClr val="0070C0"/>
                </a:solidFill>
              </a:rPr>
              <a:t>Server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536" y="1412776"/>
            <a:ext cx="3492896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zh-CN" altLang="en-US" dirty="0" smtClean="0">
                <a:solidFill>
                  <a:srgbClr val="0070C0"/>
                </a:solidFill>
              </a:rPr>
              <a:t>作业台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作业台功能构成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564" y="3868448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81552" y="386537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7564" y="4604797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81552" y="4604796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47564" y="5309042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7403" y="3874414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9" name="圆柱形 18"/>
          <p:cNvSpPr/>
          <p:nvPr/>
        </p:nvSpPr>
        <p:spPr>
          <a:xfrm>
            <a:off x="3131840" y="2486376"/>
            <a:ext cx="1224136" cy="71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作业手顺</a:t>
            </a:r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肘形连接符 24"/>
          <p:cNvCxnSpPr>
            <a:endCxn id="19" idx="2"/>
          </p:cNvCxnSpPr>
          <p:nvPr/>
        </p:nvCxnSpPr>
        <p:spPr>
          <a:xfrm>
            <a:off x="2323161" y="2453793"/>
            <a:ext cx="808679" cy="390009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9" idx="4"/>
          </p:cNvCxnSpPr>
          <p:nvPr/>
        </p:nvCxnSpPr>
        <p:spPr>
          <a:xfrm flipV="1">
            <a:off x="4355976" y="2596028"/>
            <a:ext cx="2252110" cy="24777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1"/>
          <p:cNvSpPr/>
          <p:nvPr/>
        </p:nvSpPr>
        <p:spPr>
          <a:xfrm>
            <a:off x="1964404" y="3136979"/>
            <a:ext cx="2305751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通过宏文件做成手顺后，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数据存储在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正方形/長方形 1"/>
          <p:cNvSpPr/>
          <p:nvPr/>
        </p:nvSpPr>
        <p:spPr>
          <a:xfrm>
            <a:off x="5262801" y="2777520"/>
            <a:ext cx="2362814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手顺数据下载到作业台电脑，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进行动作指示。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7544" y="1412776"/>
            <a:ext cx="4176464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dirty="0" smtClean="0">
                <a:solidFill>
                  <a:srgbClr val="0070C0"/>
                </a:solidFill>
              </a:rPr>
              <a:t>Server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536" y="1412776"/>
            <a:ext cx="3492896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zh-CN" altLang="en-US" dirty="0" smtClean="0">
                <a:solidFill>
                  <a:srgbClr val="0070C0"/>
                </a:solidFill>
              </a:rPr>
              <a:t>作业台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2175226" y="1682615"/>
            <a:ext cx="176198" cy="154235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11" y="2009922"/>
            <a:ext cx="931565" cy="60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4400195" y="2366059"/>
            <a:ext cx="1621829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10142" y="1440000"/>
            <a:ext cx="1763581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11.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作业手顺设计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10143" y="2402884"/>
            <a:ext cx="1750196" cy="4543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宏文件设计生成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27427" y="2913847"/>
            <a:ext cx="1750196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23528" y="1916832"/>
            <a:ext cx="1750196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作业手顺模拟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160264" y="451612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13.Device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设定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44208" y="5073839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外部系统</a:t>
            </a:r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I/F</a:t>
            </a:r>
            <a:endParaRPr lang="zh-CN" altLang="en-US" sz="14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518655" y="3223659"/>
            <a:ext cx="1709529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38" name="流程图: 文档 37"/>
          <p:cNvSpPr/>
          <p:nvPr/>
        </p:nvSpPr>
        <p:spPr>
          <a:xfrm>
            <a:off x="2397251" y="1687559"/>
            <a:ext cx="900100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宏文件作成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77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作业台功能构成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—Step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564" y="3868448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81552" y="386537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7564" y="4604797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81552" y="4604796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7403" y="3874414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9" name="圆柱形 18"/>
          <p:cNvSpPr/>
          <p:nvPr/>
        </p:nvSpPr>
        <p:spPr>
          <a:xfrm>
            <a:off x="3131840" y="2486376"/>
            <a:ext cx="1224136" cy="71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作业手顺</a:t>
            </a:r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肘形连接符 24"/>
          <p:cNvCxnSpPr>
            <a:endCxn id="19" idx="2"/>
          </p:cNvCxnSpPr>
          <p:nvPr/>
        </p:nvCxnSpPr>
        <p:spPr>
          <a:xfrm>
            <a:off x="2323161" y="2453793"/>
            <a:ext cx="808679" cy="390009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9" idx="4"/>
          </p:cNvCxnSpPr>
          <p:nvPr/>
        </p:nvCxnSpPr>
        <p:spPr>
          <a:xfrm flipV="1">
            <a:off x="4355976" y="2596028"/>
            <a:ext cx="2252110" cy="24777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1"/>
          <p:cNvSpPr/>
          <p:nvPr/>
        </p:nvSpPr>
        <p:spPr>
          <a:xfrm>
            <a:off x="1964404" y="3136979"/>
            <a:ext cx="2305751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通过宏文件做成手顺后，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数据存储在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正方形/長方形 1"/>
          <p:cNvSpPr/>
          <p:nvPr/>
        </p:nvSpPr>
        <p:spPr>
          <a:xfrm>
            <a:off x="5262801" y="2777520"/>
            <a:ext cx="2362814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手顺数据下载到作业台电脑，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进行动作指示。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7544" y="1412776"/>
            <a:ext cx="4176464" cy="46429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dirty="0" smtClean="0">
                <a:solidFill>
                  <a:srgbClr val="0070C0"/>
                </a:solidFill>
              </a:rPr>
              <a:t>Server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536" y="1412776"/>
            <a:ext cx="3492896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zh-CN" altLang="en-US" dirty="0" smtClean="0">
                <a:solidFill>
                  <a:srgbClr val="0070C0"/>
                </a:solidFill>
              </a:rPr>
              <a:t>作业台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2175226" y="1682615"/>
            <a:ext cx="176198" cy="154235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11" y="2009922"/>
            <a:ext cx="931565" cy="60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4400195" y="2366059"/>
            <a:ext cx="1621829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27427" y="2913847"/>
            <a:ext cx="1750196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518655" y="3223659"/>
            <a:ext cx="1709529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712401" y="1983837"/>
            <a:ext cx="900100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宏文件手动作成</a:t>
            </a:r>
            <a:endParaRPr lang="zh-CN" altLang="en-US" sz="1050" b="1" dirty="0"/>
          </a:p>
        </p:txBody>
      </p:sp>
      <p:sp>
        <p:nvSpPr>
          <p:cNvPr id="21" name="圆角矩形 20"/>
          <p:cNvSpPr/>
          <p:nvPr/>
        </p:nvSpPr>
        <p:spPr>
          <a:xfrm>
            <a:off x="647564" y="5309042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</p:spTree>
    <p:extLst>
      <p:ext uri="{BB962C8B-B14F-4D97-AF65-F5344CB8AC3E}">
        <p14:creationId xmlns:p14="http://schemas.microsoft.com/office/powerpoint/2010/main" val="10484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作业台功能构成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564" y="3868448"/>
            <a:ext cx="1908212" cy="453151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81552" y="3865372"/>
            <a:ext cx="1908212" cy="453151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7564" y="4604797"/>
            <a:ext cx="1908212" cy="453151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681552" y="4604796"/>
            <a:ext cx="1908212" cy="453151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47564" y="5309042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  <a:alpha val="43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7403" y="3874414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  <a:alpha val="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9" name="圆柱形 18"/>
          <p:cNvSpPr/>
          <p:nvPr/>
        </p:nvSpPr>
        <p:spPr>
          <a:xfrm>
            <a:off x="3131840" y="2486376"/>
            <a:ext cx="1224136" cy="7148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作业手顺</a:t>
            </a:r>
            <a:endParaRPr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肘形连接符 24"/>
          <p:cNvCxnSpPr>
            <a:endCxn id="19" idx="2"/>
          </p:cNvCxnSpPr>
          <p:nvPr/>
        </p:nvCxnSpPr>
        <p:spPr>
          <a:xfrm>
            <a:off x="2323161" y="2453793"/>
            <a:ext cx="808679" cy="390009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9" idx="4"/>
          </p:cNvCxnSpPr>
          <p:nvPr/>
        </p:nvCxnSpPr>
        <p:spPr>
          <a:xfrm flipV="1">
            <a:off x="4355976" y="2596028"/>
            <a:ext cx="2252110" cy="247774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1"/>
          <p:cNvSpPr/>
          <p:nvPr/>
        </p:nvSpPr>
        <p:spPr>
          <a:xfrm>
            <a:off x="1964404" y="3136979"/>
            <a:ext cx="2305751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通过宏文件做成手顺后，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数据存储在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正方形/長方形 1"/>
          <p:cNvSpPr/>
          <p:nvPr/>
        </p:nvSpPr>
        <p:spPr>
          <a:xfrm>
            <a:off x="5262801" y="2777520"/>
            <a:ext cx="2362814" cy="630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手顺数据下载到作业台电脑，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进行动作指示。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7544" y="1412776"/>
            <a:ext cx="4176464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dirty="0" smtClean="0">
                <a:solidFill>
                  <a:srgbClr val="0070C0"/>
                </a:solidFill>
              </a:rPr>
              <a:t>Server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536" y="1412776"/>
            <a:ext cx="3492896" cy="46805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zh-CN" altLang="en-US" dirty="0" smtClean="0">
                <a:solidFill>
                  <a:srgbClr val="0070C0"/>
                </a:solidFill>
              </a:rPr>
              <a:t>作业台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2175226" y="1682615"/>
            <a:ext cx="176198" cy="154235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11" y="2009922"/>
            <a:ext cx="931565" cy="60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4400195" y="2366059"/>
            <a:ext cx="1621829" cy="453151"/>
          </a:xfrm>
          <a:prstGeom prst="roundRect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10142" y="1440000"/>
            <a:ext cx="1763581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11.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作业手顺设计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10143" y="2402884"/>
            <a:ext cx="1750196" cy="4543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宏文件设计生成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27427" y="2913847"/>
            <a:ext cx="1750196" cy="453151"/>
          </a:xfrm>
          <a:prstGeom prst="roundRect">
            <a:avLst/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323528" y="1916832"/>
            <a:ext cx="1750196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作业手顺模拟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160264" y="451612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13.Device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设定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44208" y="5073839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外部系统</a:t>
            </a:r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I/F</a:t>
            </a:r>
            <a:endParaRPr lang="zh-CN" altLang="en-US" sz="14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518655" y="3223659"/>
            <a:ext cx="1709529" cy="453151"/>
          </a:xfrm>
          <a:prstGeom prst="roundRect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38" name="流程图: 文档 37"/>
          <p:cNvSpPr/>
          <p:nvPr/>
        </p:nvSpPr>
        <p:spPr>
          <a:xfrm>
            <a:off x="2397251" y="1687559"/>
            <a:ext cx="900100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宏文件作成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625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作业台的开发日程   全体功能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94483"/>
              </p:ext>
            </p:extLst>
          </p:nvPr>
        </p:nvGraphicFramePr>
        <p:xfrm>
          <a:off x="251520" y="1556792"/>
          <a:ext cx="8568953" cy="5012263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458982"/>
                <a:gridCol w="3044774"/>
                <a:gridCol w="643547"/>
                <a:gridCol w="643547"/>
                <a:gridCol w="681758"/>
                <a:gridCol w="648072"/>
                <a:gridCol w="648072"/>
                <a:gridCol w="596286"/>
                <a:gridCol w="643547"/>
                <a:gridCol w="560368"/>
              </a:tblGrid>
              <a:tr h="31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No.</a:t>
                      </a:r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</a:t>
                      </a:r>
                      <a:endParaRPr kumimoji="1" lang="ja-JP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endParaRPr kumimoji="1" lang="ja-JP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endParaRPr kumimoji="1" lang="ja-JP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endParaRPr kumimoji="1" lang="ja-JP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endParaRPr kumimoji="1" lang="ja-JP" altLang="en-US"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kumimoji="1" lang="ja-JP" altLang="en-US" sz="1400" b="1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en-US" altLang="zh-CN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MELIPC  </a:t>
                      </a: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宏文件设计、解析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宏文件编辑（</a:t>
                      </a:r>
                      <a:r>
                        <a:rPr kumimoji="1" lang="en-US" altLang="zh-CN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TXT </a:t>
                      </a:r>
                      <a:r>
                        <a:rPr kumimoji="1" lang="zh-CN" alt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，</a:t>
                      </a:r>
                      <a:r>
                        <a:rPr kumimoji="1" lang="en-US" altLang="zh-CN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CSV</a:t>
                      </a:r>
                      <a:r>
                        <a:rPr kumimoji="1" lang="zh-CN" alt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）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zh-CN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</a:t>
                      </a:r>
                      <a:r>
                        <a:rPr kumimoji="1" lang="zh-CN" alt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作业手顺设计、宏文件生成</a:t>
                      </a:r>
                      <a:endParaRPr kumimoji="1" lang="zh-CN" altLang="ja-JP" sz="160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</a:t>
                      </a:r>
                      <a:r>
                        <a:rPr kumimoji="1" lang="zh-CN" alt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作业手顺模拟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外部</a:t>
                      </a:r>
                      <a:r>
                        <a:rPr kumimoji="1" lang="en-US" altLang="zh-CN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I/F</a:t>
                      </a: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开发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数据分析、报表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      </a:t>
                      </a: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各种基础数据管理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zh-CN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Android </a:t>
                      </a:r>
                      <a:r>
                        <a:rPr kumimoji="1"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指示画面</a:t>
                      </a:r>
                      <a:endParaRPr kumimoji="1" lang="zh-CN" altLang="ja-JP" sz="160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zh-CN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Tag</a:t>
                      </a:r>
                      <a:r>
                        <a:rPr kumimoji="1"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通信设计</a:t>
                      </a:r>
                      <a:endParaRPr kumimoji="1" lang="zh-CN" altLang="ja-JP" sz="160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128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zh-CN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kumimoji="1" lang="zh-CN" altLang="en-US" sz="160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服务器通讯</a:t>
                      </a:r>
                      <a:endParaRPr kumimoji="1" lang="zh-CN" altLang="ja-JP" sz="160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第一回动作确认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ja-JP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第二回动作确认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第三回动作确认</a:t>
                      </a:r>
                      <a:endParaRPr kumimoji="1" lang="zh-CN" altLang="ja-JP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  <a:tr h="3183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kumimoji="1" lang="ja-JP" altLang="en-US" sz="1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600" b="0" dirty="0" smtClean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iryo UI" panose="020B0604030504040204" pitchFamily="50" charset="-128"/>
                        </a:rPr>
                        <a:t>开发完成</a:t>
                      </a:r>
                      <a:endParaRPr kumimoji="1" lang="en-US" altLang="zh-CN" sz="1600" b="0" dirty="0" smtClean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4406" marR="84406" anchor="ctr"/>
                </a:tc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V="1">
            <a:off x="5364088" y="5373215"/>
            <a:ext cx="36004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520" y="2564903"/>
            <a:ext cx="8568953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1520" y="3212975"/>
            <a:ext cx="8568953" cy="0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51520" y="4221087"/>
            <a:ext cx="8568953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1520" y="5229199"/>
            <a:ext cx="8568953" cy="0"/>
          </a:xfrm>
          <a:prstGeom prst="line">
            <a:avLst/>
          </a:prstGeom>
          <a:ln w="952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五边形 38"/>
          <p:cNvSpPr/>
          <p:nvPr/>
        </p:nvSpPr>
        <p:spPr>
          <a:xfrm>
            <a:off x="3792736" y="1960089"/>
            <a:ext cx="1211312" cy="532806"/>
          </a:xfrm>
          <a:prstGeom prst="homePlate">
            <a:avLst>
              <a:gd name="adj" fmla="val 45233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设计开发</a:t>
            </a:r>
            <a:endParaRPr lang="zh-CN" altLang="en-US" sz="16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五边形 39"/>
          <p:cNvSpPr/>
          <p:nvPr/>
        </p:nvSpPr>
        <p:spPr>
          <a:xfrm>
            <a:off x="3779912" y="4286200"/>
            <a:ext cx="1584176" cy="870991"/>
          </a:xfrm>
          <a:prstGeom prst="homePlate">
            <a:avLst>
              <a:gd name="adj" fmla="val 45233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设计开发</a:t>
            </a:r>
            <a:endParaRPr lang="zh-CN" altLang="en-US" sz="16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236296" y="6021288"/>
            <a:ext cx="36004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381245" y="5733256"/>
            <a:ext cx="639027" cy="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64088" y="2226491"/>
            <a:ext cx="0" cy="314672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004048" y="2226491"/>
            <a:ext cx="360040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381245" y="2874564"/>
            <a:ext cx="0" cy="288032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五边形 40"/>
          <p:cNvSpPr/>
          <p:nvPr/>
        </p:nvSpPr>
        <p:spPr>
          <a:xfrm>
            <a:off x="5724128" y="3258043"/>
            <a:ext cx="1512168" cy="919333"/>
          </a:xfrm>
          <a:prstGeom prst="homePlate">
            <a:avLst>
              <a:gd name="adj" fmla="val 45233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设计开发</a:t>
            </a:r>
            <a:endParaRPr lang="zh-CN" altLang="en-US" sz="16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接连接符 48"/>
          <p:cNvCxnSpPr>
            <a:stCxn id="41" idx="3"/>
          </p:cNvCxnSpPr>
          <p:nvPr/>
        </p:nvCxnSpPr>
        <p:spPr>
          <a:xfrm>
            <a:off x="7236296" y="3717710"/>
            <a:ext cx="0" cy="230357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边形 9"/>
          <p:cNvSpPr/>
          <p:nvPr/>
        </p:nvSpPr>
        <p:spPr>
          <a:xfrm>
            <a:off x="4067944" y="2608161"/>
            <a:ext cx="2304256" cy="532806"/>
          </a:xfrm>
          <a:prstGeom prst="homePlate">
            <a:avLst>
              <a:gd name="adj" fmla="val 45233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设计开发</a:t>
            </a:r>
            <a:endParaRPr lang="zh-CN" altLang="en-US" sz="16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7524328" y="6381328"/>
            <a:ext cx="144016" cy="137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3995936" y="1412774"/>
            <a:ext cx="216024" cy="1440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805312" y="1160749"/>
            <a:ext cx="648072" cy="216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solidFill>
                  <a:srgbClr val="FF0000"/>
                </a:solidFill>
              </a:rPr>
              <a:t>宏文件设计完成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\\File-srv1\共有2\第2営業局\0-表示標準各種（マニュアルとロゴ）\三菱電機表示標準\三菱電機ロゴ【海外用一式】ai-eps-jpg\海外 コーポレートロゴ＋CFB カラー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88" y="1720989"/>
            <a:ext cx="6745625" cy="29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4" name="グループ化 1"/>
          <p:cNvGrpSpPr/>
          <p:nvPr/>
        </p:nvGrpSpPr>
        <p:grpSpPr bwMode="auto">
          <a:xfrm>
            <a:off x="4837965" y="1899225"/>
            <a:ext cx="597668" cy="187672"/>
            <a:chOff x="6001068" y="3735386"/>
            <a:chExt cx="711200" cy="276226"/>
          </a:xfrm>
        </p:grpSpPr>
        <p:sp>
          <p:nvSpPr>
            <p:cNvPr id="25" name="Freeform 2040"/>
            <p:cNvSpPr/>
            <p:nvPr/>
          </p:nvSpPr>
          <p:spPr bwMode="auto">
            <a:xfrm>
              <a:off x="6001068" y="3735386"/>
              <a:ext cx="276225" cy="42863"/>
            </a:xfrm>
            <a:custGeom>
              <a:avLst/>
              <a:gdLst>
                <a:gd name="T0" fmla="*/ 2147483647 w 174"/>
                <a:gd name="T1" fmla="*/ 2147483647 h 27"/>
                <a:gd name="T2" fmla="*/ 0 w 174"/>
                <a:gd name="T3" fmla="*/ 2147483647 h 27"/>
                <a:gd name="T4" fmla="*/ 2147483647 w 174"/>
                <a:gd name="T5" fmla="*/ 0 h 27"/>
                <a:gd name="T6" fmla="*/ 2147483647 w 174"/>
                <a:gd name="T7" fmla="*/ 0 h 27"/>
                <a:gd name="T8" fmla="*/ 2147483647 w 174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27">
                  <a:moveTo>
                    <a:pt x="146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174" y="0"/>
                  </a:lnTo>
                  <a:lnTo>
                    <a:pt x="146" y="2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Freeform 2041"/>
            <p:cNvSpPr/>
            <p:nvPr/>
          </p:nvSpPr>
          <p:spPr bwMode="auto">
            <a:xfrm>
              <a:off x="6001068" y="3735386"/>
              <a:ext cx="276225" cy="42863"/>
            </a:xfrm>
            <a:custGeom>
              <a:avLst/>
              <a:gdLst>
                <a:gd name="T0" fmla="*/ 2147483647 w 174"/>
                <a:gd name="T1" fmla="*/ 2147483647 h 27"/>
                <a:gd name="T2" fmla="*/ 0 w 174"/>
                <a:gd name="T3" fmla="*/ 2147483647 h 27"/>
                <a:gd name="T4" fmla="*/ 2147483647 w 174"/>
                <a:gd name="T5" fmla="*/ 0 h 27"/>
                <a:gd name="T6" fmla="*/ 2147483647 w 174"/>
                <a:gd name="T7" fmla="*/ 0 h 27"/>
                <a:gd name="T8" fmla="*/ 2147483647 w 174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27">
                  <a:moveTo>
                    <a:pt x="146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174" y="0"/>
                  </a:lnTo>
                  <a:lnTo>
                    <a:pt x="146" y="27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Freeform 2042"/>
            <p:cNvSpPr/>
            <p:nvPr/>
          </p:nvSpPr>
          <p:spPr bwMode="auto">
            <a:xfrm>
              <a:off x="6232843" y="3735386"/>
              <a:ext cx="44450" cy="276225"/>
            </a:xfrm>
            <a:custGeom>
              <a:avLst/>
              <a:gdLst>
                <a:gd name="T0" fmla="*/ 2147483647 w 28"/>
                <a:gd name="T1" fmla="*/ 2147483647 h 174"/>
                <a:gd name="T2" fmla="*/ 0 w 28"/>
                <a:gd name="T3" fmla="*/ 2147483647 h 174"/>
                <a:gd name="T4" fmla="*/ 0 w 28"/>
                <a:gd name="T5" fmla="*/ 2147483647 h 174"/>
                <a:gd name="T6" fmla="*/ 2147483647 w 28"/>
                <a:gd name="T7" fmla="*/ 0 h 174"/>
                <a:gd name="T8" fmla="*/ 2147483647 w 28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74">
                  <a:moveTo>
                    <a:pt x="28" y="147"/>
                  </a:moveTo>
                  <a:lnTo>
                    <a:pt x="0" y="174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14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Freeform 2043"/>
            <p:cNvSpPr/>
            <p:nvPr/>
          </p:nvSpPr>
          <p:spPr bwMode="auto">
            <a:xfrm>
              <a:off x="6232843" y="3735386"/>
              <a:ext cx="44450" cy="276225"/>
            </a:xfrm>
            <a:custGeom>
              <a:avLst/>
              <a:gdLst>
                <a:gd name="T0" fmla="*/ 2147483647 w 28"/>
                <a:gd name="T1" fmla="*/ 2147483647 h 174"/>
                <a:gd name="T2" fmla="*/ 0 w 28"/>
                <a:gd name="T3" fmla="*/ 2147483647 h 174"/>
                <a:gd name="T4" fmla="*/ 0 w 28"/>
                <a:gd name="T5" fmla="*/ 2147483647 h 174"/>
                <a:gd name="T6" fmla="*/ 2147483647 w 28"/>
                <a:gd name="T7" fmla="*/ 0 h 174"/>
                <a:gd name="T8" fmla="*/ 2147483647 w 28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74">
                  <a:moveTo>
                    <a:pt x="28" y="147"/>
                  </a:moveTo>
                  <a:lnTo>
                    <a:pt x="0" y="174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147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Rectangle 2044"/>
            <p:cNvSpPr>
              <a:spLocks noChangeArrowheads="1"/>
            </p:cNvSpPr>
            <p:nvPr/>
          </p:nvSpPr>
          <p:spPr bwMode="auto">
            <a:xfrm>
              <a:off x="6001068" y="3778249"/>
              <a:ext cx="231775" cy="2333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Rectangle 2045"/>
            <p:cNvSpPr>
              <a:spLocks noChangeArrowheads="1"/>
            </p:cNvSpPr>
            <p:nvPr/>
          </p:nvSpPr>
          <p:spPr bwMode="auto">
            <a:xfrm>
              <a:off x="6001068" y="3778249"/>
              <a:ext cx="231775" cy="2333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Rectangle 2046"/>
            <p:cNvSpPr>
              <a:spLocks noChangeArrowheads="1"/>
            </p:cNvSpPr>
            <p:nvPr/>
          </p:nvSpPr>
          <p:spPr bwMode="auto">
            <a:xfrm>
              <a:off x="6016943" y="3887786"/>
              <a:ext cx="84138" cy="55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Rectangle 2047"/>
            <p:cNvSpPr>
              <a:spLocks noChangeArrowheads="1"/>
            </p:cNvSpPr>
            <p:nvPr/>
          </p:nvSpPr>
          <p:spPr bwMode="auto">
            <a:xfrm>
              <a:off x="6016943" y="3887786"/>
              <a:ext cx="84138" cy="555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Rectangle 2048"/>
            <p:cNvSpPr>
              <a:spLocks noChangeArrowheads="1"/>
            </p:cNvSpPr>
            <p:nvPr/>
          </p:nvSpPr>
          <p:spPr bwMode="auto">
            <a:xfrm>
              <a:off x="6023293" y="3894136"/>
              <a:ext cx="57150" cy="4286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Rectangle 2049"/>
            <p:cNvSpPr>
              <a:spLocks noChangeArrowheads="1"/>
            </p:cNvSpPr>
            <p:nvPr/>
          </p:nvSpPr>
          <p:spPr bwMode="auto">
            <a:xfrm>
              <a:off x="6023293" y="3894136"/>
              <a:ext cx="57150" cy="428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Rectangle 2050"/>
            <p:cNvSpPr>
              <a:spLocks noChangeArrowheads="1"/>
            </p:cNvSpPr>
            <p:nvPr/>
          </p:nvSpPr>
          <p:spPr bwMode="auto">
            <a:xfrm>
              <a:off x="6039168" y="3894136"/>
              <a:ext cx="41275" cy="285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6" name="Rectangle 2051"/>
            <p:cNvSpPr>
              <a:spLocks noChangeArrowheads="1"/>
            </p:cNvSpPr>
            <p:nvPr/>
          </p:nvSpPr>
          <p:spPr bwMode="auto">
            <a:xfrm>
              <a:off x="6039168" y="3894136"/>
              <a:ext cx="41275" cy="28575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Line 2052"/>
            <p:cNvSpPr>
              <a:spLocks noChangeShapeType="1"/>
            </p:cNvSpPr>
            <p:nvPr/>
          </p:nvSpPr>
          <p:spPr bwMode="auto">
            <a:xfrm flipV="1">
              <a:off x="6023293" y="3922711"/>
              <a:ext cx="15875" cy="1428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Rectangle 2053"/>
            <p:cNvSpPr>
              <a:spLocks noChangeArrowheads="1"/>
            </p:cNvSpPr>
            <p:nvPr/>
          </p:nvSpPr>
          <p:spPr bwMode="auto">
            <a:xfrm>
              <a:off x="6085205" y="3905249"/>
              <a:ext cx="9525" cy="206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2054"/>
            <p:cNvSpPr>
              <a:spLocks noChangeArrowheads="1"/>
            </p:cNvSpPr>
            <p:nvPr/>
          </p:nvSpPr>
          <p:spPr bwMode="auto">
            <a:xfrm>
              <a:off x="6085205" y="3905249"/>
              <a:ext cx="9525" cy="2063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Rectangle 2055"/>
            <p:cNvSpPr>
              <a:spLocks noChangeArrowheads="1"/>
            </p:cNvSpPr>
            <p:nvPr/>
          </p:nvSpPr>
          <p:spPr bwMode="auto">
            <a:xfrm>
              <a:off x="6116955" y="3887786"/>
              <a:ext cx="85725" cy="55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Rectangle 2056"/>
            <p:cNvSpPr>
              <a:spLocks noChangeArrowheads="1"/>
            </p:cNvSpPr>
            <p:nvPr/>
          </p:nvSpPr>
          <p:spPr bwMode="auto">
            <a:xfrm>
              <a:off x="6116955" y="3887786"/>
              <a:ext cx="85725" cy="555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Rectangle 2057"/>
            <p:cNvSpPr>
              <a:spLocks noChangeArrowheads="1"/>
            </p:cNvSpPr>
            <p:nvPr/>
          </p:nvSpPr>
          <p:spPr bwMode="auto">
            <a:xfrm>
              <a:off x="6124893" y="3894136"/>
              <a:ext cx="55563" cy="4286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Rectangle 2058"/>
            <p:cNvSpPr>
              <a:spLocks noChangeArrowheads="1"/>
            </p:cNvSpPr>
            <p:nvPr/>
          </p:nvSpPr>
          <p:spPr bwMode="auto">
            <a:xfrm>
              <a:off x="6124893" y="3894136"/>
              <a:ext cx="55563" cy="428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2059"/>
            <p:cNvSpPr>
              <a:spLocks noChangeArrowheads="1"/>
            </p:cNvSpPr>
            <p:nvPr/>
          </p:nvSpPr>
          <p:spPr bwMode="auto">
            <a:xfrm>
              <a:off x="6139180" y="3894136"/>
              <a:ext cx="41275" cy="2857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Rectangle 2060"/>
            <p:cNvSpPr>
              <a:spLocks noChangeArrowheads="1"/>
            </p:cNvSpPr>
            <p:nvPr/>
          </p:nvSpPr>
          <p:spPr bwMode="auto">
            <a:xfrm>
              <a:off x="6139180" y="3894136"/>
              <a:ext cx="41275" cy="28575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Line 2061"/>
            <p:cNvSpPr>
              <a:spLocks noChangeShapeType="1"/>
            </p:cNvSpPr>
            <p:nvPr/>
          </p:nvSpPr>
          <p:spPr bwMode="auto">
            <a:xfrm flipV="1">
              <a:off x="6124893" y="3922711"/>
              <a:ext cx="14288" cy="1428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2062"/>
            <p:cNvSpPr>
              <a:spLocks noChangeArrowheads="1"/>
            </p:cNvSpPr>
            <p:nvPr/>
          </p:nvSpPr>
          <p:spPr bwMode="auto">
            <a:xfrm>
              <a:off x="6185218" y="3905249"/>
              <a:ext cx="9525" cy="2063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Rectangle 2063"/>
            <p:cNvSpPr>
              <a:spLocks noChangeArrowheads="1"/>
            </p:cNvSpPr>
            <p:nvPr/>
          </p:nvSpPr>
          <p:spPr bwMode="auto">
            <a:xfrm>
              <a:off x="6185218" y="3905249"/>
              <a:ext cx="9525" cy="2063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Rectangle 2064"/>
            <p:cNvSpPr>
              <a:spLocks noChangeArrowheads="1"/>
            </p:cNvSpPr>
            <p:nvPr/>
          </p:nvSpPr>
          <p:spPr bwMode="auto">
            <a:xfrm>
              <a:off x="6028055" y="3816349"/>
              <a:ext cx="17463" cy="6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Rectangle 2065"/>
            <p:cNvSpPr>
              <a:spLocks noChangeArrowheads="1"/>
            </p:cNvSpPr>
            <p:nvPr/>
          </p:nvSpPr>
          <p:spPr bwMode="auto">
            <a:xfrm>
              <a:off x="6028055" y="3816349"/>
              <a:ext cx="17463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Rectangle 2066"/>
            <p:cNvSpPr>
              <a:spLocks noChangeArrowheads="1"/>
            </p:cNvSpPr>
            <p:nvPr/>
          </p:nvSpPr>
          <p:spPr bwMode="auto">
            <a:xfrm>
              <a:off x="6028055" y="3832224"/>
              <a:ext cx="17463" cy="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Rectangle 2067"/>
            <p:cNvSpPr>
              <a:spLocks noChangeArrowheads="1"/>
            </p:cNvSpPr>
            <p:nvPr/>
          </p:nvSpPr>
          <p:spPr bwMode="auto">
            <a:xfrm>
              <a:off x="6028055" y="3832224"/>
              <a:ext cx="17463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Rectangle 2068"/>
            <p:cNvSpPr>
              <a:spLocks noChangeArrowheads="1"/>
            </p:cNvSpPr>
            <p:nvPr/>
          </p:nvSpPr>
          <p:spPr bwMode="auto">
            <a:xfrm>
              <a:off x="6028055" y="384651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Rectangle 2069"/>
            <p:cNvSpPr>
              <a:spLocks noChangeArrowheads="1"/>
            </p:cNvSpPr>
            <p:nvPr/>
          </p:nvSpPr>
          <p:spPr bwMode="auto">
            <a:xfrm>
              <a:off x="6028055" y="3846511"/>
              <a:ext cx="17463" cy="7938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Rectangle 2070"/>
            <p:cNvSpPr>
              <a:spLocks noChangeArrowheads="1"/>
            </p:cNvSpPr>
            <p:nvPr/>
          </p:nvSpPr>
          <p:spPr bwMode="auto">
            <a:xfrm>
              <a:off x="6028055" y="3978274"/>
              <a:ext cx="39688" cy="31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Rectangle 2071"/>
            <p:cNvSpPr>
              <a:spLocks noChangeArrowheads="1"/>
            </p:cNvSpPr>
            <p:nvPr/>
          </p:nvSpPr>
          <p:spPr bwMode="auto">
            <a:xfrm>
              <a:off x="6028055" y="3978274"/>
              <a:ext cx="39688" cy="317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Freeform 2072"/>
            <p:cNvSpPr/>
            <p:nvPr/>
          </p:nvSpPr>
          <p:spPr bwMode="auto">
            <a:xfrm>
              <a:off x="6039168" y="3986211"/>
              <a:ext cx="17463" cy="14288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2147483647 w 11"/>
                <a:gd name="T9" fmla="*/ 2147483647 h 9"/>
                <a:gd name="T10" fmla="*/ 2147483647 w 11"/>
                <a:gd name="T11" fmla="*/ 2147483647 h 9"/>
                <a:gd name="T12" fmla="*/ 2147483647 w 11"/>
                <a:gd name="T13" fmla="*/ 0 h 9"/>
                <a:gd name="T14" fmla="*/ 2147483647 w 11"/>
                <a:gd name="T15" fmla="*/ 0 h 9"/>
                <a:gd name="T16" fmla="*/ 2147483647 w 11"/>
                <a:gd name="T17" fmla="*/ 0 h 9"/>
                <a:gd name="T18" fmla="*/ 2147483647 w 11"/>
                <a:gd name="T19" fmla="*/ 2147483647 h 9"/>
                <a:gd name="T20" fmla="*/ 2147483647 w 11"/>
                <a:gd name="T21" fmla="*/ 2147483647 h 9"/>
                <a:gd name="T22" fmla="*/ 2147483647 w 11"/>
                <a:gd name="T23" fmla="*/ 2147483647 h 9"/>
                <a:gd name="T24" fmla="*/ 0 w 11"/>
                <a:gd name="T25" fmla="*/ 2147483647 h 9"/>
                <a:gd name="T26" fmla="*/ 0 w 11"/>
                <a:gd name="T27" fmla="*/ 2147483647 h 9"/>
                <a:gd name="T28" fmla="*/ 0 w 11"/>
                <a:gd name="T29" fmla="*/ 2147483647 h 9"/>
                <a:gd name="T30" fmla="*/ 0 w 11"/>
                <a:gd name="T31" fmla="*/ 2147483647 h 9"/>
                <a:gd name="T32" fmla="*/ 0 w 11"/>
                <a:gd name="T33" fmla="*/ 2147483647 h 9"/>
                <a:gd name="T34" fmla="*/ 2147483647 w 11"/>
                <a:gd name="T35" fmla="*/ 2147483647 h 9"/>
                <a:gd name="T36" fmla="*/ 2147483647 w 11"/>
                <a:gd name="T37" fmla="*/ 2147483647 h 9"/>
                <a:gd name="T38" fmla="*/ 2147483647 w 11"/>
                <a:gd name="T39" fmla="*/ 2147483647 h 9"/>
                <a:gd name="T40" fmla="*/ 2147483647 w 11"/>
                <a:gd name="T41" fmla="*/ 2147483647 h 9"/>
                <a:gd name="T42" fmla="*/ 2147483647 w 11"/>
                <a:gd name="T43" fmla="*/ 2147483647 h 9"/>
                <a:gd name="T44" fmla="*/ 2147483647 w 11"/>
                <a:gd name="T45" fmla="*/ 2147483647 h 9"/>
                <a:gd name="T46" fmla="*/ 2147483647 w 11"/>
                <a:gd name="T47" fmla="*/ 2147483647 h 9"/>
                <a:gd name="T48" fmla="*/ 2147483647 w 11"/>
                <a:gd name="T49" fmla="*/ 2147483647 h 9"/>
                <a:gd name="T50" fmla="*/ 2147483647 w 11"/>
                <a:gd name="T51" fmla="*/ 2147483647 h 9"/>
                <a:gd name="T52" fmla="*/ 2147483647 w 11"/>
                <a:gd name="T53" fmla="*/ 2147483647 h 9"/>
                <a:gd name="T54" fmla="*/ 2147483647 w 11"/>
                <a:gd name="T55" fmla="*/ 2147483647 h 9"/>
                <a:gd name="T56" fmla="*/ 2147483647 w 11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Freeform 2073"/>
            <p:cNvSpPr/>
            <p:nvPr/>
          </p:nvSpPr>
          <p:spPr bwMode="auto">
            <a:xfrm>
              <a:off x="6039168" y="3986211"/>
              <a:ext cx="17463" cy="14288"/>
            </a:xfrm>
            <a:custGeom>
              <a:avLst/>
              <a:gdLst>
                <a:gd name="T0" fmla="*/ 2147483647 w 11"/>
                <a:gd name="T1" fmla="*/ 2147483647 h 9"/>
                <a:gd name="T2" fmla="*/ 2147483647 w 11"/>
                <a:gd name="T3" fmla="*/ 2147483647 h 9"/>
                <a:gd name="T4" fmla="*/ 2147483647 w 11"/>
                <a:gd name="T5" fmla="*/ 2147483647 h 9"/>
                <a:gd name="T6" fmla="*/ 2147483647 w 11"/>
                <a:gd name="T7" fmla="*/ 2147483647 h 9"/>
                <a:gd name="T8" fmla="*/ 2147483647 w 11"/>
                <a:gd name="T9" fmla="*/ 2147483647 h 9"/>
                <a:gd name="T10" fmla="*/ 2147483647 w 11"/>
                <a:gd name="T11" fmla="*/ 2147483647 h 9"/>
                <a:gd name="T12" fmla="*/ 2147483647 w 11"/>
                <a:gd name="T13" fmla="*/ 0 h 9"/>
                <a:gd name="T14" fmla="*/ 2147483647 w 11"/>
                <a:gd name="T15" fmla="*/ 0 h 9"/>
                <a:gd name="T16" fmla="*/ 2147483647 w 11"/>
                <a:gd name="T17" fmla="*/ 0 h 9"/>
                <a:gd name="T18" fmla="*/ 2147483647 w 11"/>
                <a:gd name="T19" fmla="*/ 2147483647 h 9"/>
                <a:gd name="T20" fmla="*/ 2147483647 w 11"/>
                <a:gd name="T21" fmla="*/ 2147483647 h 9"/>
                <a:gd name="T22" fmla="*/ 2147483647 w 11"/>
                <a:gd name="T23" fmla="*/ 2147483647 h 9"/>
                <a:gd name="T24" fmla="*/ 0 w 11"/>
                <a:gd name="T25" fmla="*/ 2147483647 h 9"/>
                <a:gd name="T26" fmla="*/ 0 w 11"/>
                <a:gd name="T27" fmla="*/ 2147483647 h 9"/>
                <a:gd name="T28" fmla="*/ 0 w 11"/>
                <a:gd name="T29" fmla="*/ 2147483647 h 9"/>
                <a:gd name="T30" fmla="*/ 0 w 11"/>
                <a:gd name="T31" fmla="*/ 2147483647 h 9"/>
                <a:gd name="T32" fmla="*/ 0 w 11"/>
                <a:gd name="T33" fmla="*/ 2147483647 h 9"/>
                <a:gd name="T34" fmla="*/ 2147483647 w 11"/>
                <a:gd name="T35" fmla="*/ 2147483647 h 9"/>
                <a:gd name="T36" fmla="*/ 2147483647 w 11"/>
                <a:gd name="T37" fmla="*/ 2147483647 h 9"/>
                <a:gd name="T38" fmla="*/ 2147483647 w 11"/>
                <a:gd name="T39" fmla="*/ 2147483647 h 9"/>
                <a:gd name="T40" fmla="*/ 2147483647 w 11"/>
                <a:gd name="T41" fmla="*/ 2147483647 h 9"/>
                <a:gd name="T42" fmla="*/ 2147483647 w 11"/>
                <a:gd name="T43" fmla="*/ 2147483647 h 9"/>
                <a:gd name="T44" fmla="*/ 2147483647 w 11"/>
                <a:gd name="T45" fmla="*/ 2147483647 h 9"/>
                <a:gd name="T46" fmla="*/ 2147483647 w 11"/>
                <a:gd name="T47" fmla="*/ 2147483647 h 9"/>
                <a:gd name="T48" fmla="*/ 2147483647 w 11"/>
                <a:gd name="T49" fmla="*/ 2147483647 h 9"/>
                <a:gd name="T50" fmla="*/ 2147483647 w 11"/>
                <a:gd name="T51" fmla="*/ 2147483647 h 9"/>
                <a:gd name="T52" fmla="*/ 2147483647 w 11"/>
                <a:gd name="T53" fmla="*/ 2147483647 h 9"/>
                <a:gd name="T54" fmla="*/ 2147483647 w 11"/>
                <a:gd name="T55" fmla="*/ 2147483647 h 9"/>
                <a:gd name="T56" fmla="*/ 2147483647 w 11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5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Freeform 2074"/>
            <p:cNvSpPr/>
            <p:nvPr/>
          </p:nvSpPr>
          <p:spPr bwMode="auto">
            <a:xfrm>
              <a:off x="6040755" y="3987799"/>
              <a:ext cx="14288" cy="11113"/>
            </a:xfrm>
            <a:custGeom>
              <a:avLst/>
              <a:gdLst>
                <a:gd name="T0" fmla="*/ 2147483647 w 9"/>
                <a:gd name="T1" fmla="*/ 2147483647 h 7"/>
                <a:gd name="T2" fmla="*/ 2147483647 w 9"/>
                <a:gd name="T3" fmla="*/ 2147483647 h 7"/>
                <a:gd name="T4" fmla="*/ 2147483647 w 9"/>
                <a:gd name="T5" fmla="*/ 2147483647 h 7"/>
                <a:gd name="T6" fmla="*/ 2147483647 w 9"/>
                <a:gd name="T7" fmla="*/ 2147483647 h 7"/>
                <a:gd name="T8" fmla="*/ 2147483647 w 9"/>
                <a:gd name="T9" fmla="*/ 0 h 7"/>
                <a:gd name="T10" fmla="*/ 2147483647 w 9"/>
                <a:gd name="T11" fmla="*/ 0 h 7"/>
                <a:gd name="T12" fmla="*/ 2147483647 w 9"/>
                <a:gd name="T13" fmla="*/ 0 h 7"/>
                <a:gd name="T14" fmla="*/ 2147483647 w 9"/>
                <a:gd name="T15" fmla="*/ 2147483647 h 7"/>
                <a:gd name="T16" fmla="*/ 0 w 9"/>
                <a:gd name="T17" fmla="*/ 2147483647 h 7"/>
                <a:gd name="T18" fmla="*/ 0 w 9"/>
                <a:gd name="T19" fmla="*/ 2147483647 h 7"/>
                <a:gd name="T20" fmla="*/ 0 w 9"/>
                <a:gd name="T21" fmla="*/ 2147483647 h 7"/>
                <a:gd name="T22" fmla="*/ 2147483647 w 9"/>
                <a:gd name="T23" fmla="*/ 2147483647 h 7"/>
                <a:gd name="T24" fmla="*/ 2147483647 w 9"/>
                <a:gd name="T25" fmla="*/ 2147483647 h 7"/>
                <a:gd name="T26" fmla="*/ 2147483647 w 9"/>
                <a:gd name="T27" fmla="*/ 2147483647 h 7"/>
                <a:gd name="T28" fmla="*/ 2147483647 w 9"/>
                <a:gd name="T29" fmla="*/ 2147483647 h 7"/>
                <a:gd name="T30" fmla="*/ 2147483647 w 9"/>
                <a:gd name="T31" fmla="*/ 2147483647 h 7"/>
                <a:gd name="T32" fmla="*/ 2147483647 w 9"/>
                <a:gd name="T33" fmla="*/ 2147483647 h 7"/>
                <a:gd name="T34" fmla="*/ 2147483647 w 9"/>
                <a:gd name="T35" fmla="*/ 2147483647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Freeform 2075"/>
            <p:cNvSpPr/>
            <p:nvPr/>
          </p:nvSpPr>
          <p:spPr bwMode="auto">
            <a:xfrm>
              <a:off x="6040755" y="3987799"/>
              <a:ext cx="14288" cy="11113"/>
            </a:xfrm>
            <a:custGeom>
              <a:avLst/>
              <a:gdLst>
                <a:gd name="T0" fmla="*/ 2147483647 w 9"/>
                <a:gd name="T1" fmla="*/ 2147483647 h 7"/>
                <a:gd name="T2" fmla="*/ 2147483647 w 9"/>
                <a:gd name="T3" fmla="*/ 2147483647 h 7"/>
                <a:gd name="T4" fmla="*/ 2147483647 w 9"/>
                <a:gd name="T5" fmla="*/ 2147483647 h 7"/>
                <a:gd name="T6" fmla="*/ 2147483647 w 9"/>
                <a:gd name="T7" fmla="*/ 2147483647 h 7"/>
                <a:gd name="T8" fmla="*/ 2147483647 w 9"/>
                <a:gd name="T9" fmla="*/ 0 h 7"/>
                <a:gd name="T10" fmla="*/ 2147483647 w 9"/>
                <a:gd name="T11" fmla="*/ 0 h 7"/>
                <a:gd name="T12" fmla="*/ 2147483647 w 9"/>
                <a:gd name="T13" fmla="*/ 0 h 7"/>
                <a:gd name="T14" fmla="*/ 2147483647 w 9"/>
                <a:gd name="T15" fmla="*/ 2147483647 h 7"/>
                <a:gd name="T16" fmla="*/ 0 w 9"/>
                <a:gd name="T17" fmla="*/ 2147483647 h 7"/>
                <a:gd name="T18" fmla="*/ 0 w 9"/>
                <a:gd name="T19" fmla="*/ 2147483647 h 7"/>
                <a:gd name="T20" fmla="*/ 0 w 9"/>
                <a:gd name="T21" fmla="*/ 2147483647 h 7"/>
                <a:gd name="T22" fmla="*/ 2147483647 w 9"/>
                <a:gd name="T23" fmla="*/ 2147483647 h 7"/>
                <a:gd name="T24" fmla="*/ 2147483647 w 9"/>
                <a:gd name="T25" fmla="*/ 2147483647 h 7"/>
                <a:gd name="T26" fmla="*/ 2147483647 w 9"/>
                <a:gd name="T27" fmla="*/ 2147483647 h 7"/>
                <a:gd name="T28" fmla="*/ 2147483647 w 9"/>
                <a:gd name="T29" fmla="*/ 2147483647 h 7"/>
                <a:gd name="T30" fmla="*/ 2147483647 w 9"/>
                <a:gd name="T31" fmla="*/ 2147483647 h 7"/>
                <a:gd name="T32" fmla="*/ 2147483647 w 9"/>
                <a:gd name="T33" fmla="*/ 2147483647 h 7"/>
                <a:gd name="T34" fmla="*/ 2147483647 w 9"/>
                <a:gd name="T35" fmla="*/ 2147483647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8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8" y="4"/>
                  </a:lnTo>
                  <a:lnTo>
                    <a:pt x="9" y="4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Rectangle 2076"/>
            <p:cNvSpPr>
              <a:spLocks noChangeArrowheads="1"/>
            </p:cNvSpPr>
            <p:nvPr/>
          </p:nvSpPr>
          <p:spPr bwMode="auto">
            <a:xfrm>
              <a:off x="6069330" y="3978274"/>
              <a:ext cx="38100" cy="31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Rectangle 2077"/>
            <p:cNvSpPr>
              <a:spLocks noChangeArrowheads="1"/>
            </p:cNvSpPr>
            <p:nvPr/>
          </p:nvSpPr>
          <p:spPr bwMode="auto">
            <a:xfrm>
              <a:off x="6069330" y="3978274"/>
              <a:ext cx="38100" cy="317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Freeform 2078"/>
            <p:cNvSpPr/>
            <p:nvPr/>
          </p:nvSpPr>
          <p:spPr bwMode="auto">
            <a:xfrm>
              <a:off x="6078855" y="3986211"/>
              <a:ext cx="19050" cy="14288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2147483647 w 12"/>
                <a:gd name="T11" fmla="*/ 2147483647 h 9"/>
                <a:gd name="T12" fmla="*/ 2147483647 w 12"/>
                <a:gd name="T13" fmla="*/ 0 h 9"/>
                <a:gd name="T14" fmla="*/ 2147483647 w 12"/>
                <a:gd name="T15" fmla="*/ 0 h 9"/>
                <a:gd name="T16" fmla="*/ 2147483647 w 12"/>
                <a:gd name="T17" fmla="*/ 0 h 9"/>
                <a:gd name="T18" fmla="*/ 2147483647 w 12"/>
                <a:gd name="T19" fmla="*/ 2147483647 h 9"/>
                <a:gd name="T20" fmla="*/ 2147483647 w 12"/>
                <a:gd name="T21" fmla="*/ 2147483647 h 9"/>
                <a:gd name="T22" fmla="*/ 2147483647 w 12"/>
                <a:gd name="T23" fmla="*/ 2147483647 h 9"/>
                <a:gd name="T24" fmla="*/ 2147483647 w 12"/>
                <a:gd name="T25" fmla="*/ 2147483647 h 9"/>
                <a:gd name="T26" fmla="*/ 0 w 12"/>
                <a:gd name="T27" fmla="*/ 2147483647 h 9"/>
                <a:gd name="T28" fmla="*/ 0 w 12"/>
                <a:gd name="T29" fmla="*/ 2147483647 h 9"/>
                <a:gd name="T30" fmla="*/ 0 w 12"/>
                <a:gd name="T31" fmla="*/ 2147483647 h 9"/>
                <a:gd name="T32" fmla="*/ 2147483647 w 12"/>
                <a:gd name="T33" fmla="*/ 2147483647 h 9"/>
                <a:gd name="T34" fmla="*/ 2147483647 w 12"/>
                <a:gd name="T35" fmla="*/ 2147483647 h 9"/>
                <a:gd name="T36" fmla="*/ 2147483647 w 12"/>
                <a:gd name="T37" fmla="*/ 2147483647 h 9"/>
                <a:gd name="T38" fmla="*/ 2147483647 w 12"/>
                <a:gd name="T39" fmla="*/ 2147483647 h 9"/>
                <a:gd name="T40" fmla="*/ 2147483647 w 12"/>
                <a:gd name="T41" fmla="*/ 2147483647 h 9"/>
                <a:gd name="T42" fmla="*/ 2147483647 w 12"/>
                <a:gd name="T43" fmla="*/ 2147483647 h 9"/>
                <a:gd name="T44" fmla="*/ 2147483647 w 12"/>
                <a:gd name="T45" fmla="*/ 2147483647 h 9"/>
                <a:gd name="T46" fmla="*/ 2147483647 w 12"/>
                <a:gd name="T47" fmla="*/ 2147483647 h 9"/>
                <a:gd name="T48" fmla="*/ 2147483647 w 12"/>
                <a:gd name="T49" fmla="*/ 2147483647 h 9"/>
                <a:gd name="T50" fmla="*/ 2147483647 w 12"/>
                <a:gd name="T51" fmla="*/ 2147483647 h 9"/>
                <a:gd name="T52" fmla="*/ 2147483647 w 12"/>
                <a:gd name="T53" fmla="*/ 2147483647 h 9"/>
                <a:gd name="T54" fmla="*/ 2147483647 w 12"/>
                <a:gd name="T55" fmla="*/ 2147483647 h 9"/>
                <a:gd name="T56" fmla="*/ 2147483647 w 12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lnTo>
                    <a:pt x="12" y="4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Freeform 2079"/>
            <p:cNvSpPr/>
            <p:nvPr/>
          </p:nvSpPr>
          <p:spPr bwMode="auto">
            <a:xfrm>
              <a:off x="6078855" y="3986211"/>
              <a:ext cx="19050" cy="14288"/>
            </a:xfrm>
            <a:custGeom>
              <a:avLst/>
              <a:gdLst>
                <a:gd name="T0" fmla="*/ 2147483647 w 12"/>
                <a:gd name="T1" fmla="*/ 2147483647 h 9"/>
                <a:gd name="T2" fmla="*/ 2147483647 w 12"/>
                <a:gd name="T3" fmla="*/ 2147483647 h 9"/>
                <a:gd name="T4" fmla="*/ 2147483647 w 12"/>
                <a:gd name="T5" fmla="*/ 2147483647 h 9"/>
                <a:gd name="T6" fmla="*/ 2147483647 w 12"/>
                <a:gd name="T7" fmla="*/ 2147483647 h 9"/>
                <a:gd name="T8" fmla="*/ 2147483647 w 12"/>
                <a:gd name="T9" fmla="*/ 2147483647 h 9"/>
                <a:gd name="T10" fmla="*/ 2147483647 w 12"/>
                <a:gd name="T11" fmla="*/ 2147483647 h 9"/>
                <a:gd name="T12" fmla="*/ 2147483647 w 12"/>
                <a:gd name="T13" fmla="*/ 0 h 9"/>
                <a:gd name="T14" fmla="*/ 2147483647 w 12"/>
                <a:gd name="T15" fmla="*/ 0 h 9"/>
                <a:gd name="T16" fmla="*/ 2147483647 w 12"/>
                <a:gd name="T17" fmla="*/ 0 h 9"/>
                <a:gd name="T18" fmla="*/ 2147483647 w 12"/>
                <a:gd name="T19" fmla="*/ 2147483647 h 9"/>
                <a:gd name="T20" fmla="*/ 2147483647 w 12"/>
                <a:gd name="T21" fmla="*/ 2147483647 h 9"/>
                <a:gd name="T22" fmla="*/ 2147483647 w 12"/>
                <a:gd name="T23" fmla="*/ 2147483647 h 9"/>
                <a:gd name="T24" fmla="*/ 2147483647 w 12"/>
                <a:gd name="T25" fmla="*/ 2147483647 h 9"/>
                <a:gd name="T26" fmla="*/ 0 w 12"/>
                <a:gd name="T27" fmla="*/ 2147483647 h 9"/>
                <a:gd name="T28" fmla="*/ 0 w 12"/>
                <a:gd name="T29" fmla="*/ 2147483647 h 9"/>
                <a:gd name="T30" fmla="*/ 0 w 12"/>
                <a:gd name="T31" fmla="*/ 2147483647 h 9"/>
                <a:gd name="T32" fmla="*/ 2147483647 w 12"/>
                <a:gd name="T33" fmla="*/ 2147483647 h 9"/>
                <a:gd name="T34" fmla="*/ 2147483647 w 12"/>
                <a:gd name="T35" fmla="*/ 2147483647 h 9"/>
                <a:gd name="T36" fmla="*/ 2147483647 w 12"/>
                <a:gd name="T37" fmla="*/ 2147483647 h 9"/>
                <a:gd name="T38" fmla="*/ 2147483647 w 12"/>
                <a:gd name="T39" fmla="*/ 2147483647 h 9"/>
                <a:gd name="T40" fmla="*/ 2147483647 w 12"/>
                <a:gd name="T41" fmla="*/ 2147483647 h 9"/>
                <a:gd name="T42" fmla="*/ 2147483647 w 12"/>
                <a:gd name="T43" fmla="*/ 2147483647 h 9"/>
                <a:gd name="T44" fmla="*/ 2147483647 w 12"/>
                <a:gd name="T45" fmla="*/ 2147483647 h 9"/>
                <a:gd name="T46" fmla="*/ 2147483647 w 12"/>
                <a:gd name="T47" fmla="*/ 2147483647 h 9"/>
                <a:gd name="T48" fmla="*/ 2147483647 w 12"/>
                <a:gd name="T49" fmla="*/ 2147483647 h 9"/>
                <a:gd name="T50" fmla="*/ 2147483647 w 12"/>
                <a:gd name="T51" fmla="*/ 2147483647 h 9"/>
                <a:gd name="T52" fmla="*/ 2147483647 w 12"/>
                <a:gd name="T53" fmla="*/ 2147483647 h 9"/>
                <a:gd name="T54" fmla="*/ 2147483647 w 12"/>
                <a:gd name="T55" fmla="*/ 2147483647 h 9"/>
                <a:gd name="T56" fmla="*/ 2147483647 w 12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lnTo>
                    <a:pt x="12" y="4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5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Freeform 2080"/>
            <p:cNvSpPr/>
            <p:nvPr/>
          </p:nvSpPr>
          <p:spPr bwMode="auto">
            <a:xfrm>
              <a:off x="6082030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2147483647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0 h 7"/>
                <a:gd name="T14" fmla="*/ 2147483647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2147483647 w 8"/>
                <a:gd name="T37" fmla="*/ 214748364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Freeform 2081"/>
            <p:cNvSpPr/>
            <p:nvPr/>
          </p:nvSpPr>
          <p:spPr bwMode="auto">
            <a:xfrm>
              <a:off x="6082030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2147483647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0 h 7"/>
                <a:gd name="T14" fmla="*/ 2147483647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2147483647 w 8"/>
                <a:gd name="T37" fmla="*/ 214748364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8" y="4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Rectangle 2082"/>
            <p:cNvSpPr>
              <a:spLocks noChangeArrowheads="1"/>
            </p:cNvSpPr>
            <p:nvPr/>
          </p:nvSpPr>
          <p:spPr bwMode="auto">
            <a:xfrm>
              <a:off x="6109018" y="3978274"/>
              <a:ext cx="39688" cy="31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Rectangle 2083"/>
            <p:cNvSpPr>
              <a:spLocks noChangeArrowheads="1"/>
            </p:cNvSpPr>
            <p:nvPr/>
          </p:nvSpPr>
          <p:spPr bwMode="auto">
            <a:xfrm>
              <a:off x="6109018" y="3978274"/>
              <a:ext cx="39688" cy="317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Freeform 2084"/>
            <p:cNvSpPr/>
            <p:nvPr/>
          </p:nvSpPr>
          <p:spPr bwMode="auto">
            <a:xfrm>
              <a:off x="6120130" y="3986211"/>
              <a:ext cx="15875" cy="14288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2147483647 w 10"/>
                <a:gd name="T9" fmla="*/ 2147483647 h 9"/>
                <a:gd name="T10" fmla="*/ 2147483647 w 10"/>
                <a:gd name="T11" fmla="*/ 2147483647 h 9"/>
                <a:gd name="T12" fmla="*/ 2147483647 w 10"/>
                <a:gd name="T13" fmla="*/ 0 h 9"/>
                <a:gd name="T14" fmla="*/ 2147483647 w 10"/>
                <a:gd name="T15" fmla="*/ 0 h 9"/>
                <a:gd name="T16" fmla="*/ 2147483647 w 10"/>
                <a:gd name="T17" fmla="*/ 0 h 9"/>
                <a:gd name="T18" fmla="*/ 2147483647 w 10"/>
                <a:gd name="T19" fmla="*/ 2147483647 h 9"/>
                <a:gd name="T20" fmla="*/ 2147483647 w 10"/>
                <a:gd name="T21" fmla="*/ 2147483647 h 9"/>
                <a:gd name="T22" fmla="*/ 2147483647 w 10"/>
                <a:gd name="T23" fmla="*/ 2147483647 h 9"/>
                <a:gd name="T24" fmla="*/ 0 w 10"/>
                <a:gd name="T25" fmla="*/ 2147483647 h 9"/>
                <a:gd name="T26" fmla="*/ 0 w 10"/>
                <a:gd name="T27" fmla="*/ 2147483647 h 9"/>
                <a:gd name="T28" fmla="*/ 0 w 10"/>
                <a:gd name="T29" fmla="*/ 2147483647 h 9"/>
                <a:gd name="T30" fmla="*/ 0 w 10"/>
                <a:gd name="T31" fmla="*/ 2147483647 h 9"/>
                <a:gd name="T32" fmla="*/ 0 w 10"/>
                <a:gd name="T33" fmla="*/ 2147483647 h 9"/>
                <a:gd name="T34" fmla="*/ 2147483647 w 10"/>
                <a:gd name="T35" fmla="*/ 2147483647 h 9"/>
                <a:gd name="T36" fmla="*/ 2147483647 w 10"/>
                <a:gd name="T37" fmla="*/ 2147483647 h 9"/>
                <a:gd name="T38" fmla="*/ 2147483647 w 10"/>
                <a:gd name="T39" fmla="*/ 2147483647 h 9"/>
                <a:gd name="T40" fmla="*/ 2147483647 w 10"/>
                <a:gd name="T41" fmla="*/ 2147483647 h 9"/>
                <a:gd name="T42" fmla="*/ 2147483647 w 10"/>
                <a:gd name="T43" fmla="*/ 2147483647 h 9"/>
                <a:gd name="T44" fmla="*/ 2147483647 w 10"/>
                <a:gd name="T45" fmla="*/ 2147483647 h 9"/>
                <a:gd name="T46" fmla="*/ 2147483647 w 10"/>
                <a:gd name="T47" fmla="*/ 2147483647 h 9"/>
                <a:gd name="T48" fmla="*/ 2147483647 w 10"/>
                <a:gd name="T49" fmla="*/ 2147483647 h 9"/>
                <a:gd name="T50" fmla="*/ 2147483647 w 10"/>
                <a:gd name="T51" fmla="*/ 2147483647 h 9"/>
                <a:gd name="T52" fmla="*/ 2147483647 w 10"/>
                <a:gd name="T53" fmla="*/ 2147483647 h 9"/>
                <a:gd name="T54" fmla="*/ 2147483647 w 10"/>
                <a:gd name="T55" fmla="*/ 2147483647 h 9"/>
                <a:gd name="T56" fmla="*/ 2147483647 w 10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Freeform 2085"/>
            <p:cNvSpPr/>
            <p:nvPr/>
          </p:nvSpPr>
          <p:spPr bwMode="auto">
            <a:xfrm>
              <a:off x="6120130" y="3986211"/>
              <a:ext cx="15875" cy="14288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2147483647 w 10"/>
                <a:gd name="T9" fmla="*/ 2147483647 h 9"/>
                <a:gd name="T10" fmla="*/ 2147483647 w 10"/>
                <a:gd name="T11" fmla="*/ 2147483647 h 9"/>
                <a:gd name="T12" fmla="*/ 2147483647 w 10"/>
                <a:gd name="T13" fmla="*/ 0 h 9"/>
                <a:gd name="T14" fmla="*/ 2147483647 w 10"/>
                <a:gd name="T15" fmla="*/ 0 h 9"/>
                <a:gd name="T16" fmla="*/ 2147483647 w 10"/>
                <a:gd name="T17" fmla="*/ 0 h 9"/>
                <a:gd name="T18" fmla="*/ 2147483647 w 10"/>
                <a:gd name="T19" fmla="*/ 2147483647 h 9"/>
                <a:gd name="T20" fmla="*/ 2147483647 w 10"/>
                <a:gd name="T21" fmla="*/ 2147483647 h 9"/>
                <a:gd name="T22" fmla="*/ 2147483647 w 10"/>
                <a:gd name="T23" fmla="*/ 2147483647 h 9"/>
                <a:gd name="T24" fmla="*/ 0 w 10"/>
                <a:gd name="T25" fmla="*/ 2147483647 h 9"/>
                <a:gd name="T26" fmla="*/ 0 w 10"/>
                <a:gd name="T27" fmla="*/ 2147483647 h 9"/>
                <a:gd name="T28" fmla="*/ 0 w 10"/>
                <a:gd name="T29" fmla="*/ 2147483647 h 9"/>
                <a:gd name="T30" fmla="*/ 0 w 10"/>
                <a:gd name="T31" fmla="*/ 2147483647 h 9"/>
                <a:gd name="T32" fmla="*/ 0 w 10"/>
                <a:gd name="T33" fmla="*/ 2147483647 h 9"/>
                <a:gd name="T34" fmla="*/ 2147483647 w 10"/>
                <a:gd name="T35" fmla="*/ 2147483647 h 9"/>
                <a:gd name="T36" fmla="*/ 2147483647 w 10"/>
                <a:gd name="T37" fmla="*/ 2147483647 h 9"/>
                <a:gd name="T38" fmla="*/ 2147483647 w 10"/>
                <a:gd name="T39" fmla="*/ 2147483647 h 9"/>
                <a:gd name="T40" fmla="*/ 2147483647 w 10"/>
                <a:gd name="T41" fmla="*/ 2147483647 h 9"/>
                <a:gd name="T42" fmla="*/ 2147483647 w 10"/>
                <a:gd name="T43" fmla="*/ 2147483647 h 9"/>
                <a:gd name="T44" fmla="*/ 2147483647 w 10"/>
                <a:gd name="T45" fmla="*/ 2147483647 h 9"/>
                <a:gd name="T46" fmla="*/ 2147483647 w 10"/>
                <a:gd name="T47" fmla="*/ 2147483647 h 9"/>
                <a:gd name="T48" fmla="*/ 2147483647 w 10"/>
                <a:gd name="T49" fmla="*/ 2147483647 h 9"/>
                <a:gd name="T50" fmla="*/ 2147483647 w 10"/>
                <a:gd name="T51" fmla="*/ 2147483647 h 9"/>
                <a:gd name="T52" fmla="*/ 2147483647 w 10"/>
                <a:gd name="T53" fmla="*/ 2147483647 h 9"/>
                <a:gd name="T54" fmla="*/ 2147483647 w 10"/>
                <a:gd name="T55" fmla="*/ 2147483647 h 9"/>
                <a:gd name="T56" fmla="*/ 2147483647 w 10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6" y="9"/>
                  </a:lnTo>
                  <a:lnTo>
                    <a:pt x="7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Freeform 2086"/>
            <p:cNvSpPr/>
            <p:nvPr/>
          </p:nvSpPr>
          <p:spPr bwMode="auto">
            <a:xfrm>
              <a:off x="6121718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0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2147483647 h 7"/>
                <a:gd name="T14" fmla="*/ 0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Freeform 2087"/>
            <p:cNvSpPr/>
            <p:nvPr/>
          </p:nvSpPr>
          <p:spPr bwMode="auto">
            <a:xfrm>
              <a:off x="6121718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0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2147483647 h 7"/>
                <a:gd name="T14" fmla="*/ 0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4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Rectangle 2088"/>
            <p:cNvSpPr>
              <a:spLocks noChangeArrowheads="1"/>
            </p:cNvSpPr>
            <p:nvPr/>
          </p:nvSpPr>
          <p:spPr bwMode="auto">
            <a:xfrm>
              <a:off x="6148705" y="3978274"/>
              <a:ext cx="39688" cy="317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Rectangle 2089"/>
            <p:cNvSpPr>
              <a:spLocks noChangeArrowheads="1"/>
            </p:cNvSpPr>
            <p:nvPr/>
          </p:nvSpPr>
          <p:spPr bwMode="auto">
            <a:xfrm>
              <a:off x="6148705" y="3978274"/>
              <a:ext cx="39688" cy="317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Freeform 2090"/>
            <p:cNvSpPr/>
            <p:nvPr/>
          </p:nvSpPr>
          <p:spPr bwMode="auto">
            <a:xfrm>
              <a:off x="6161405" y="3986211"/>
              <a:ext cx="15875" cy="14288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2147483647 w 10"/>
                <a:gd name="T9" fmla="*/ 2147483647 h 9"/>
                <a:gd name="T10" fmla="*/ 2147483647 w 10"/>
                <a:gd name="T11" fmla="*/ 2147483647 h 9"/>
                <a:gd name="T12" fmla="*/ 2147483647 w 10"/>
                <a:gd name="T13" fmla="*/ 0 h 9"/>
                <a:gd name="T14" fmla="*/ 2147483647 w 10"/>
                <a:gd name="T15" fmla="*/ 0 h 9"/>
                <a:gd name="T16" fmla="*/ 2147483647 w 10"/>
                <a:gd name="T17" fmla="*/ 0 h 9"/>
                <a:gd name="T18" fmla="*/ 2147483647 w 10"/>
                <a:gd name="T19" fmla="*/ 2147483647 h 9"/>
                <a:gd name="T20" fmla="*/ 2147483647 w 10"/>
                <a:gd name="T21" fmla="*/ 2147483647 h 9"/>
                <a:gd name="T22" fmla="*/ 0 w 10"/>
                <a:gd name="T23" fmla="*/ 2147483647 h 9"/>
                <a:gd name="T24" fmla="*/ 0 w 10"/>
                <a:gd name="T25" fmla="*/ 2147483647 h 9"/>
                <a:gd name="T26" fmla="*/ 0 w 10"/>
                <a:gd name="T27" fmla="*/ 2147483647 h 9"/>
                <a:gd name="T28" fmla="*/ 0 w 10"/>
                <a:gd name="T29" fmla="*/ 2147483647 h 9"/>
                <a:gd name="T30" fmla="*/ 0 w 10"/>
                <a:gd name="T31" fmla="*/ 2147483647 h 9"/>
                <a:gd name="T32" fmla="*/ 0 w 10"/>
                <a:gd name="T33" fmla="*/ 2147483647 h 9"/>
                <a:gd name="T34" fmla="*/ 0 w 10"/>
                <a:gd name="T35" fmla="*/ 2147483647 h 9"/>
                <a:gd name="T36" fmla="*/ 2147483647 w 10"/>
                <a:gd name="T37" fmla="*/ 2147483647 h 9"/>
                <a:gd name="T38" fmla="*/ 2147483647 w 10"/>
                <a:gd name="T39" fmla="*/ 2147483647 h 9"/>
                <a:gd name="T40" fmla="*/ 2147483647 w 10"/>
                <a:gd name="T41" fmla="*/ 2147483647 h 9"/>
                <a:gd name="T42" fmla="*/ 2147483647 w 10"/>
                <a:gd name="T43" fmla="*/ 2147483647 h 9"/>
                <a:gd name="T44" fmla="*/ 2147483647 w 10"/>
                <a:gd name="T45" fmla="*/ 2147483647 h 9"/>
                <a:gd name="T46" fmla="*/ 2147483647 w 10"/>
                <a:gd name="T47" fmla="*/ 2147483647 h 9"/>
                <a:gd name="T48" fmla="*/ 2147483647 w 10"/>
                <a:gd name="T49" fmla="*/ 2147483647 h 9"/>
                <a:gd name="T50" fmla="*/ 2147483647 w 10"/>
                <a:gd name="T51" fmla="*/ 2147483647 h 9"/>
                <a:gd name="T52" fmla="*/ 2147483647 w 10"/>
                <a:gd name="T53" fmla="*/ 2147483647 h 9"/>
                <a:gd name="T54" fmla="*/ 2147483647 w 10"/>
                <a:gd name="T55" fmla="*/ 2147483647 h 9"/>
                <a:gd name="T56" fmla="*/ 2147483647 w 10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6" name="Freeform 2091"/>
            <p:cNvSpPr/>
            <p:nvPr/>
          </p:nvSpPr>
          <p:spPr bwMode="auto">
            <a:xfrm>
              <a:off x="6161405" y="3986211"/>
              <a:ext cx="15875" cy="14288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2147483647 w 10"/>
                <a:gd name="T5" fmla="*/ 2147483647 h 9"/>
                <a:gd name="T6" fmla="*/ 2147483647 w 10"/>
                <a:gd name="T7" fmla="*/ 2147483647 h 9"/>
                <a:gd name="T8" fmla="*/ 2147483647 w 10"/>
                <a:gd name="T9" fmla="*/ 2147483647 h 9"/>
                <a:gd name="T10" fmla="*/ 2147483647 w 10"/>
                <a:gd name="T11" fmla="*/ 2147483647 h 9"/>
                <a:gd name="T12" fmla="*/ 2147483647 w 10"/>
                <a:gd name="T13" fmla="*/ 0 h 9"/>
                <a:gd name="T14" fmla="*/ 2147483647 w 10"/>
                <a:gd name="T15" fmla="*/ 0 h 9"/>
                <a:gd name="T16" fmla="*/ 2147483647 w 10"/>
                <a:gd name="T17" fmla="*/ 0 h 9"/>
                <a:gd name="T18" fmla="*/ 2147483647 w 10"/>
                <a:gd name="T19" fmla="*/ 2147483647 h 9"/>
                <a:gd name="T20" fmla="*/ 2147483647 w 10"/>
                <a:gd name="T21" fmla="*/ 2147483647 h 9"/>
                <a:gd name="T22" fmla="*/ 0 w 10"/>
                <a:gd name="T23" fmla="*/ 2147483647 h 9"/>
                <a:gd name="T24" fmla="*/ 0 w 10"/>
                <a:gd name="T25" fmla="*/ 2147483647 h 9"/>
                <a:gd name="T26" fmla="*/ 0 w 10"/>
                <a:gd name="T27" fmla="*/ 2147483647 h 9"/>
                <a:gd name="T28" fmla="*/ 0 w 10"/>
                <a:gd name="T29" fmla="*/ 2147483647 h 9"/>
                <a:gd name="T30" fmla="*/ 0 w 10"/>
                <a:gd name="T31" fmla="*/ 2147483647 h 9"/>
                <a:gd name="T32" fmla="*/ 0 w 10"/>
                <a:gd name="T33" fmla="*/ 2147483647 h 9"/>
                <a:gd name="T34" fmla="*/ 0 w 10"/>
                <a:gd name="T35" fmla="*/ 2147483647 h 9"/>
                <a:gd name="T36" fmla="*/ 2147483647 w 10"/>
                <a:gd name="T37" fmla="*/ 2147483647 h 9"/>
                <a:gd name="T38" fmla="*/ 2147483647 w 10"/>
                <a:gd name="T39" fmla="*/ 2147483647 h 9"/>
                <a:gd name="T40" fmla="*/ 2147483647 w 10"/>
                <a:gd name="T41" fmla="*/ 2147483647 h 9"/>
                <a:gd name="T42" fmla="*/ 2147483647 w 10"/>
                <a:gd name="T43" fmla="*/ 2147483647 h 9"/>
                <a:gd name="T44" fmla="*/ 2147483647 w 10"/>
                <a:gd name="T45" fmla="*/ 2147483647 h 9"/>
                <a:gd name="T46" fmla="*/ 2147483647 w 10"/>
                <a:gd name="T47" fmla="*/ 2147483647 h 9"/>
                <a:gd name="T48" fmla="*/ 2147483647 w 10"/>
                <a:gd name="T49" fmla="*/ 2147483647 h 9"/>
                <a:gd name="T50" fmla="*/ 2147483647 w 10"/>
                <a:gd name="T51" fmla="*/ 2147483647 h 9"/>
                <a:gd name="T52" fmla="*/ 2147483647 w 10"/>
                <a:gd name="T53" fmla="*/ 2147483647 h 9"/>
                <a:gd name="T54" fmla="*/ 2147483647 w 10"/>
                <a:gd name="T55" fmla="*/ 2147483647 h 9"/>
                <a:gd name="T56" fmla="*/ 2147483647 w 10"/>
                <a:gd name="T57" fmla="*/ 2147483647 h 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lnTo>
                    <a:pt x="10" y="4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7"/>
                  </a:lnTo>
                  <a:lnTo>
                    <a:pt x="10" y="6"/>
                  </a:lnTo>
                  <a:lnTo>
                    <a:pt x="10" y="5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Freeform 2092"/>
            <p:cNvSpPr/>
            <p:nvPr/>
          </p:nvSpPr>
          <p:spPr bwMode="auto">
            <a:xfrm>
              <a:off x="6162993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2147483647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0 h 7"/>
                <a:gd name="T14" fmla="*/ 2147483647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2147483647 w 8"/>
                <a:gd name="T37" fmla="*/ 214748364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Freeform 2093"/>
            <p:cNvSpPr/>
            <p:nvPr/>
          </p:nvSpPr>
          <p:spPr bwMode="auto">
            <a:xfrm>
              <a:off x="6162993" y="3987799"/>
              <a:ext cx="12700" cy="11113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2147483647 h 7"/>
                <a:gd name="T4" fmla="*/ 2147483647 w 8"/>
                <a:gd name="T5" fmla="*/ 2147483647 h 7"/>
                <a:gd name="T6" fmla="*/ 2147483647 w 8"/>
                <a:gd name="T7" fmla="*/ 2147483647 h 7"/>
                <a:gd name="T8" fmla="*/ 2147483647 w 8"/>
                <a:gd name="T9" fmla="*/ 0 h 7"/>
                <a:gd name="T10" fmla="*/ 2147483647 w 8"/>
                <a:gd name="T11" fmla="*/ 0 h 7"/>
                <a:gd name="T12" fmla="*/ 2147483647 w 8"/>
                <a:gd name="T13" fmla="*/ 0 h 7"/>
                <a:gd name="T14" fmla="*/ 2147483647 w 8"/>
                <a:gd name="T15" fmla="*/ 2147483647 h 7"/>
                <a:gd name="T16" fmla="*/ 0 w 8"/>
                <a:gd name="T17" fmla="*/ 2147483647 h 7"/>
                <a:gd name="T18" fmla="*/ 0 w 8"/>
                <a:gd name="T19" fmla="*/ 2147483647 h 7"/>
                <a:gd name="T20" fmla="*/ 0 w 8"/>
                <a:gd name="T21" fmla="*/ 2147483647 h 7"/>
                <a:gd name="T22" fmla="*/ 2147483647 w 8"/>
                <a:gd name="T23" fmla="*/ 2147483647 h 7"/>
                <a:gd name="T24" fmla="*/ 2147483647 w 8"/>
                <a:gd name="T25" fmla="*/ 2147483647 h 7"/>
                <a:gd name="T26" fmla="*/ 2147483647 w 8"/>
                <a:gd name="T27" fmla="*/ 2147483647 h 7"/>
                <a:gd name="T28" fmla="*/ 2147483647 w 8"/>
                <a:gd name="T29" fmla="*/ 2147483647 h 7"/>
                <a:gd name="T30" fmla="*/ 2147483647 w 8"/>
                <a:gd name="T31" fmla="*/ 2147483647 h 7"/>
                <a:gd name="T32" fmla="*/ 2147483647 w 8"/>
                <a:gd name="T33" fmla="*/ 2147483647 h 7"/>
                <a:gd name="T34" fmla="*/ 2147483647 w 8"/>
                <a:gd name="T35" fmla="*/ 2147483647 h 7"/>
                <a:gd name="T36" fmla="*/ 2147483647 w 8"/>
                <a:gd name="T37" fmla="*/ 214748364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" h="7">
                  <a:moveTo>
                    <a:pt x="8" y="4"/>
                  </a:moveTo>
                  <a:lnTo>
                    <a:pt x="8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8" y="4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9" name="Rectangle 2094"/>
            <p:cNvSpPr>
              <a:spLocks noChangeArrowheads="1"/>
            </p:cNvSpPr>
            <p:nvPr/>
          </p:nvSpPr>
          <p:spPr bwMode="auto">
            <a:xfrm>
              <a:off x="6086793" y="3816349"/>
              <a:ext cx="6350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0" name="Rectangle 2095"/>
            <p:cNvSpPr>
              <a:spLocks noChangeArrowheads="1"/>
            </p:cNvSpPr>
            <p:nvPr/>
          </p:nvSpPr>
          <p:spPr bwMode="auto">
            <a:xfrm>
              <a:off x="6086793" y="3816349"/>
              <a:ext cx="6350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1" name="Rectangle 2096"/>
            <p:cNvSpPr>
              <a:spLocks noChangeArrowheads="1"/>
            </p:cNvSpPr>
            <p:nvPr/>
          </p:nvSpPr>
          <p:spPr bwMode="auto">
            <a:xfrm>
              <a:off x="6110605" y="3816349"/>
              <a:ext cx="6350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Rectangle 2097"/>
            <p:cNvSpPr>
              <a:spLocks noChangeArrowheads="1"/>
            </p:cNvSpPr>
            <p:nvPr/>
          </p:nvSpPr>
          <p:spPr bwMode="auto">
            <a:xfrm>
              <a:off x="6110605" y="3816349"/>
              <a:ext cx="6350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3" name="Rectangle 2098"/>
            <p:cNvSpPr>
              <a:spLocks noChangeArrowheads="1"/>
            </p:cNvSpPr>
            <p:nvPr/>
          </p:nvSpPr>
          <p:spPr bwMode="auto">
            <a:xfrm>
              <a:off x="6110605" y="3832224"/>
              <a:ext cx="6350" cy="47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Rectangle 2099"/>
            <p:cNvSpPr>
              <a:spLocks noChangeArrowheads="1"/>
            </p:cNvSpPr>
            <p:nvPr/>
          </p:nvSpPr>
          <p:spPr bwMode="auto">
            <a:xfrm>
              <a:off x="6110605" y="3832224"/>
              <a:ext cx="6350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Rectangle 2100"/>
            <p:cNvSpPr>
              <a:spLocks noChangeArrowheads="1"/>
            </p:cNvSpPr>
            <p:nvPr/>
          </p:nvSpPr>
          <p:spPr bwMode="auto">
            <a:xfrm>
              <a:off x="6110605" y="3846511"/>
              <a:ext cx="6350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6" name="Rectangle 2101"/>
            <p:cNvSpPr>
              <a:spLocks noChangeArrowheads="1"/>
            </p:cNvSpPr>
            <p:nvPr/>
          </p:nvSpPr>
          <p:spPr bwMode="auto">
            <a:xfrm>
              <a:off x="6110605" y="3846511"/>
              <a:ext cx="6350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7" name="Rectangle 2102"/>
            <p:cNvSpPr>
              <a:spLocks noChangeArrowheads="1"/>
            </p:cNvSpPr>
            <p:nvPr/>
          </p:nvSpPr>
          <p:spPr bwMode="auto">
            <a:xfrm>
              <a:off x="6110605" y="3862386"/>
              <a:ext cx="6350" cy="47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Rectangle 2103"/>
            <p:cNvSpPr>
              <a:spLocks noChangeArrowheads="1"/>
            </p:cNvSpPr>
            <p:nvPr/>
          </p:nvSpPr>
          <p:spPr bwMode="auto">
            <a:xfrm>
              <a:off x="6110605" y="3862386"/>
              <a:ext cx="6350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" name="Rectangle 2104"/>
            <p:cNvSpPr>
              <a:spLocks noChangeArrowheads="1"/>
            </p:cNvSpPr>
            <p:nvPr/>
          </p:nvSpPr>
          <p:spPr bwMode="auto">
            <a:xfrm>
              <a:off x="6131243" y="3816349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0" name="Rectangle 2105"/>
            <p:cNvSpPr>
              <a:spLocks noChangeArrowheads="1"/>
            </p:cNvSpPr>
            <p:nvPr/>
          </p:nvSpPr>
          <p:spPr bwMode="auto">
            <a:xfrm>
              <a:off x="6131243" y="3816349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1" name="Rectangle 2106"/>
            <p:cNvSpPr>
              <a:spLocks noChangeArrowheads="1"/>
            </p:cNvSpPr>
            <p:nvPr/>
          </p:nvSpPr>
          <p:spPr bwMode="auto">
            <a:xfrm>
              <a:off x="6131243" y="3830636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Rectangle 2107"/>
            <p:cNvSpPr>
              <a:spLocks noChangeArrowheads="1"/>
            </p:cNvSpPr>
            <p:nvPr/>
          </p:nvSpPr>
          <p:spPr bwMode="auto">
            <a:xfrm>
              <a:off x="6131243" y="3830636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Rectangle 2108"/>
            <p:cNvSpPr>
              <a:spLocks noChangeArrowheads="1"/>
            </p:cNvSpPr>
            <p:nvPr/>
          </p:nvSpPr>
          <p:spPr bwMode="auto">
            <a:xfrm>
              <a:off x="6131243" y="3846511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4" name="Rectangle 2109"/>
            <p:cNvSpPr>
              <a:spLocks noChangeArrowheads="1"/>
            </p:cNvSpPr>
            <p:nvPr/>
          </p:nvSpPr>
          <p:spPr bwMode="auto">
            <a:xfrm>
              <a:off x="6131243" y="3846511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5" name="Rectangle 2110"/>
            <p:cNvSpPr>
              <a:spLocks noChangeArrowheads="1"/>
            </p:cNvSpPr>
            <p:nvPr/>
          </p:nvSpPr>
          <p:spPr bwMode="auto">
            <a:xfrm>
              <a:off x="6131243" y="3862386"/>
              <a:ext cx="7938" cy="47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6" name="Rectangle 2111"/>
            <p:cNvSpPr>
              <a:spLocks noChangeArrowheads="1"/>
            </p:cNvSpPr>
            <p:nvPr/>
          </p:nvSpPr>
          <p:spPr bwMode="auto">
            <a:xfrm>
              <a:off x="6131243" y="3862386"/>
              <a:ext cx="7938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Rectangle 2112"/>
            <p:cNvSpPr>
              <a:spLocks noChangeArrowheads="1"/>
            </p:cNvSpPr>
            <p:nvPr/>
          </p:nvSpPr>
          <p:spPr bwMode="auto">
            <a:xfrm>
              <a:off x="6153468" y="3816349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Rectangle 2113"/>
            <p:cNvSpPr>
              <a:spLocks noChangeArrowheads="1"/>
            </p:cNvSpPr>
            <p:nvPr/>
          </p:nvSpPr>
          <p:spPr bwMode="auto">
            <a:xfrm>
              <a:off x="6153468" y="3816349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Rectangle 2114"/>
            <p:cNvSpPr>
              <a:spLocks noChangeArrowheads="1"/>
            </p:cNvSpPr>
            <p:nvPr/>
          </p:nvSpPr>
          <p:spPr bwMode="auto">
            <a:xfrm>
              <a:off x="6153468" y="3830636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Rectangle 2115"/>
            <p:cNvSpPr>
              <a:spLocks noChangeArrowheads="1"/>
            </p:cNvSpPr>
            <p:nvPr/>
          </p:nvSpPr>
          <p:spPr bwMode="auto">
            <a:xfrm>
              <a:off x="6153468" y="3830636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Rectangle 2116"/>
            <p:cNvSpPr>
              <a:spLocks noChangeArrowheads="1"/>
            </p:cNvSpPr>
            <p:nvPr/>
          </p:nvSpPr>
          <p:spPr bwMode="auto">
            <a:xfrm>
              <a:off x="6153468" y="3846511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2" name="Rectangle 2117"/>
            <p:cNvSpPr>
              <a:spLocks noChangeArrowheads="1"/>
            </p:cNvSpPr>
            <p:nvPr/>
          </p:nvSpPr>
          <p:spPr bwMode="auto">
            <a:xfrm>
              <a:off x="6153468" y="3846511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Rectangle 2118"/>
            <p:cNvSpPr>
              <a:spLocks noChangeArrowheads="1"/>
            </p:cNvSpPr>
            <p:nvPr/>
          </p:nvSpPr>
          <p:spPr bwMode="auto">
            <a:xfrm>
              <a:off x="6153468" y="3862386"/>
              <a:ext cx="7938" cy="4763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" name="Rectangle 2119"/>
            <p:cNvSpPr>
              <a:spLocks noChangeArrowheads="1"/>
            </p:cNvSpPr>
            <p:nvPr/>
          </p:nvSpPr>
          <p:spPr bwMode="auto">
            <a:xfrm>
              <a:off x="6153468" y="3862386"/>
              <a:ext cx="7938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5" name="Rectangle 2120"/>
            <p:cNvSpPr>
              <a:spLocks noChangeArrowheads="1"/>
            </p:cNvSpPr>
            <p:nvPr/>
          </p:nvSpPr>
          <p:spPr bwMode="auto">
            <a:xfrm>
              <a:off x="6174105" y="3816349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Rectangle 2121"/>
            <p:cNvSpPr>
              <a:spLocks noChangeArrowheads="1"/>
            </p:cNvSpPr>
            <p:nvPr/>
          </p:nvSpPr>
          <p:spPr bwMode="auto">
            <a:xfrm>
              <a:off x="6174105" y="3816349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Rectangle 2122"/>
            <p:cNvSpPr>
              <a:spLocks noChangeArrowheads="1"/>
            </p:cNvSpPr>
            <p:nvPr/>
          </p:nvSpPr>
          <p:spPr bwMode="auto">
            <a:xfrm>
              <a:off x="6174105" y="3830636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8" name="Rectangle 2123"/>
            <p:cNvSpPr>
              <a:spLocks noChangeArrowheads="1"/>
            </p:cNvSpPr>
            <p:nvPr/>
          </p:nvSpPr>
          <p:spPr bwMode="auto">
            <a:xfrm>
              <a:off x="6174105" y="3830636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Rectangle 2124"/>
            <p:cNvSpPr>
              <a:spLocks noChangeArrowheads="1"/>
            </p:cNvSpPr>
            <p:nvPr/>
          </p:nvSpPr>
          <p:spPr bwMode="auto">
            <a:xfrm>
              <a:off x="6174105" y="3846511"/>
              <a:ext cx="7938" cy="6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0" name="Rectangle 2125"/>
            <p:cNvSpPr>
              <a:spLocks noChangeArrowheads="1"/>
            </p:cNvSpPr>
            <p:nvPr/>
          </p:nvSpPr>
          <p:spPr bwMode="auto">
            <a:xfrm>
              <a:off x="6174105" y="3846511"/>
              <a:ext cx="7938" cy="635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1" name="Rectangle 2126"/>
            <p:cNvSpPr>
              <a:spLocks noChangeArrowheads="1"/>
            </p:cNvSpPr>
            <p:nvPr/>
          </p:nvSpPr>
          <p:spPr bwMode="auto">
            <a:xfrm>
              <a:off x="6174105" y="3862386"/>
              <a:ext cx="7938" cy="4763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2" name="Rectangle 2127"/>
            <p:cNvSpPr>
              <a:spLocks noChangeArrowheads="1"/>
            </p:cNvSpPr>
            <p:nvPr/>
          </p:nvSpPr>
          <p:spPr bwMode="auto">
            <a:xfrm>
              <a:off x="6174105" y="3862386"/>
              <a:ext cx="7938" cy="47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3" name="Freeform 2128"/>
            <p:cNvSpPr/>
            <p:nvPr/>
          </p:nvSpPr>
          <p:spPr bwMode="auto">
            <a:xfrm>
              <a:off x="6243955" y="3735386"/>
              <a:ext cx="468313" cy="42863"/>
            </a:xfrm>
            <a:custGeom>
              <a:avLst/>
              <a:gdLst>
                <a:gd name="T0" fmla="*/ 2147483647 w 295"/>
                <a:gd name="T1" fmla="*/ 2147483647 h 27"/>
                <a:gd name="T2" fmla="*/ 0 w 295"/>
                <a:gd name="T3" fmla="*/ 2147483647 h 27"/>
                <a:gd name="T4" fmla="*/ 2147483647 w 295"/>
                <a:gd name="T5" fmla="*/ 0 h 27"/>
                <a:gd name="T6" fmla="*/ 2147483647 w 295"/>
                <a:gd name="T7" fmla="*/ 0 h 27"/>
                <a:gd name="T8" fmla="*/ 2147483647 w 29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5" h="27">
                  <a:moveTo>
                    <a:pt x="268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95" y="0"/>
                  </a:lnTo>
                  <a:lnTo>
                    <a:pt x="268" y="2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4" name="Freeform 2129"/>
            <p:cNvSpPr/>
            <p:nvPr/>
          </p:nvSpPr>
          <p:spPr bwMode="auto">
            <a:xfrm>
              <a:off x="6243955" y="3735386"/>
              <a:ext cx="468313" cy="42863"/>
            </a:xfrm>
            <a:custGeom>
              <a:avLst/>
              <a:gdLst>
                <a:gd name="T0" fmla="*/ 2147483647 w 295"/>
                <a:gd name="T1" fmla="*/ 2147483647 h 27"/>
                <a:gd name="T2" fmla="*/ 0 w 295"/>
                <a:gd name="T3" fmla="*/ 2147483647 h 27"/>
                <a:gd name="T4" fmla="*/ 2147483647 w 295"/>
                <a:gd name="T5" fmla="*/ 0 h 27"/>
                <a:gd name="T6" fmla="*/ 2147483647 w 295"/>
                <a:gd name="T7" fmla="*/ 0 h 27"/>
                <a:gd name="T8" fmla="*/ 2147483647 w 29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5" h="27">
                  <a:moveTo>
                    <a:pt x="268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95" y="0"/>
                  </a:lnTo>
                  <a:lnTo>
                    <a:pt x="268" y="27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5" name="Freeform 2130"/>
            <p:cNvSpPr/>
            <p:nvPr/>
          </p:nvSpPr>
          <p:spPr bwMode="auto">
            <a:xfrm>
              <a:off x="6669405" y="3735386"/>
              <a:ext cx="42863" cy="276225"/>
            </a:xfrm>
            <a:custGeom>
              <a:avLst/>
              <a:gdLst>
                <a:gd name="T0" fmla="*/ 2147483647 w 27"/>
                <a:gd name="T1" fmla="*/ 2147483647 h 174"/>
                <a:gd name="T2" fmla="*/ 0 w 27"/>
                <a:gd name="T3" fmla="*/ 2147483647 h 174"/>
                <a:gd name="T4" fmla="*/ 0 w 27"/>
                <a:gd name="T5" fmla="*/ 2147483647 h 174"/>
                <a:gd name="T6" fmla="*/ 2147483647 w 27"/>
                <a:gd name="T7" fmla="*/ 0 h 174"/>
                <a:gd name="T8" fmla="*/ 2147483647 w 27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74">
                  <a:moveTo>
                    <a:pt x="27" y="147"/>
                  </a:moveTo>
                  <a:lnTo>
                    <a:pt x="0" y="174"/>
                  </a:lnTo>
                  <a:lnTo>
                    <a:pt x="0" y="27"/>
                  </a:lnTo>
                  <a:lnTo>
                    <a:pt x="27" y="0"/>
                  </a:lnTo>
                  <a:lnTo>
                    <a:pt x="27" y="14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6" name="Freeform 2131"/>
            <p:cNvSpPr/>
            <p:nvPr/>
          </p:nvSpPr>
          <p:spPr bwMode="auto">
            <a:xfrm>
              <a:off x="6669405" y="3735386"/>
              <a:ext cx="42863" cy="276225"/>
            </a:xfrm>
            <a:custGeom>
              <a:avLst/>
              <a:gdLst>
                <a:gd name="T0" fmla="*/ 2147483647 w 27"/>
                <a:gd name="T1" fmla="*/ 2147483647 h 174"/>
                <a:gd name="T2" fmla="*/ 0 w 27"/>
                <a:gd name="T3" fmla="*/ 2147483647 h 174"/>
                <a:gd name="T4" fmla="*/ 0 w 27"/>
                <a:gd name="T5" fmla="*/ 2147483647 h 174"/>
                <a:gd name="T6" fmla="*/ 2147483647 w 27"/>
                <a:gd name="T7" fmla="*/ 0 h 174"/>
                <a:gd name="T8" fmla="*/ 2147483647 w 27"/>
                <a:gd name="T9" fmla="*/ 2147483647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74">
                  <a:moveTo>
                    <a:pt x="27" y="147"/>
                  </a:moveTo>
                  <a:lnTo>
                    <a:pt x="0" y="174"/>
                  </a:lnTo>
                  <a:lnTo>
                    <a:pt x="0" y="27"/>
                  </a:lnTo>
                  <a:lnTo>
                    <a:pt x="27" y="0"/>
                  </a:lnTo>
                  <a:lnTo>
                    <a:pt x="27" y="147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7" name="Rectangle 2132"/>
            <p:cNvSpPr>
              <a:spLocks noChangeArrowheads="1"/>
            </p:cNvSpPr>
            <p:nvPr/>
          </p:nvSpPr>
          <p:spPr bwMode="auto">
            <a:xfrm>
              <a:off x="6243955" y="3778249"/>
              <a:ext cx="425450" cy="2333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8" name="Rectangle 2133"/>
            <p:cNvSpPr>
              <a:spLocks noChangeArrowheads="1"/>
            </p:cNvSpPr>
            <p:nvPr/>
          </p:nvSpPr>
          <p:spPr bwMode="auto">
            <a:xfrm>
              <a:off x="6243955" y="3778249"/>
              <a:ext cx="425450" cy="23336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9" name="Rectangle 2134"/>
            <p:cNvSpPr>
              <a:spLocks noChangeArrowheads="1"/>
            </p:cNvSpPr>
            <p:nvPr/>
          </p:nvSpPr>
          <p:spPr bwMode="auto">
            <a:xfrm>
              <a:off x="6245543" y="3840161"/>
              <a:ext cx="60325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0" name="Rectangle 2135"/>
            <p:cNvSpPr>
              <a:spLocks noChangeArrowheads="1"/>
            </p:cNvSpPr>
            <p:nvPr/>
          </p:nvSpPr>
          <p:spPr bwMode="auto">
            <a:xfrm>
              <a:off x="6245543" y="3840161"/>
              <a:ext cx="60325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1" name="Rectangle 2136"/>
            <p:cNvSpPr>
              <a:spLocks noChangeArrowheads="1"/>
            </p:cNvSpPr>
            <p:nvPr/>
          </p:nvSpPr>
          <p:spPr bwMode="auto">
            <a:xfrm>
              <a:off x="6305868" y="3840161"/>
              <a:ext cx="41275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" name="Rectangle 2137"/>
            <p:cNvSpPr>
              <a:spLocks noChangeArrowheads="1"/>
            </p:cNvSpPr>
            <p:nvPr/>
          </p:nvSpPr>
          <p:spPr bwMode="auto">
            <a:xfrm>
              <a:off x="6305868" y="3840161"/>
              <a:ext cx="41275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3" name="Rectangle 2138"/>
            <p:cNvSpPr>
              <a:spLocks noChangeArrowheads="1"/>
            </p:cNvSpPr>
            <p:nvPr/>
          </p:nvSpPr>
          <p:spPr bwMode="auto">
            <a:xfrm>
              <a:off x="6347143" y="3840161"/>
              <a:ext cx="39688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4" name="Rectangle 2139"/>
            <p:cNvSpPr>
              <a:spLocks noChangeArrowheads="1"/>
            </p:cNvSpPr>
            <p:nvPr/>
          </p:nvSpPr>
          <p:spPr bwMode="auto">
            <a:xfrm>
              <a:off x="6347143" y="3840161"/>
              <a:ext cx="39688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5" name="Rectangle 2140"/>
            <p:cNvSpPr>
              <a:spLocks noChangeArrowheads="1"/>
            </p:cNvSpPr>
            <p:nvPr/>
          </p:nvSpPr>
          <p:spPr bwMode="auto">
            <a:xfrm>
              <a:off x="6386830" y="3840161"/>
              <a:ext cx="39688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6" name="Rectangle 2141"/>
            <p:cNvSpPr>
              <a:spLocks noChangeArrowheads="1"/>
            </p:cNvSpPr>
            <p:nvPr/>
          </p:nvSpPr>
          <p:spPr bwMode="auto">
            <a:xfrm>
              <a:off x="6386830" y="3840161"/>
              <a:ext cx="39688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7" name="Rectangle 2142"/>
            <p:cNvSpPr>
              <a:spLocks noChangeArrowheads="1"/>
            </p:cNvSpPr>
            <p:nvPr/>
          </p:nvSpPr>
          <p:spPr bwMode="auto">
            <a:xfrm>
              <a:off x="6426518" y="3840161"/>
              <a:ext cx="41275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8" name="Rectangle 2143"/>
            <p:cNvSpPr>
              <a:spLocks noChangeArrowheads="1"/>
            </p:cNvSpPr>
            <p:nvPr/>
          </p:nvSpPr>
          <p:spPr bwMode="auto">
            <a:xfrm>
              <a:off x="6426518" y="3840161"/>
              <a:ext cx="41275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Rectangle 2144"/>
            <p:cNvSpPr>
              <a:spLocks noChangeArrowheads="1"/>
            </p:cNvSpPr>
            <p:nvPr/>
          </p:nvSpPr>
          <p:spPr bwMode="auto">
            <a:xfrm>
              <a:off x="6467793" y="3840161"/>
              <a:ext cx="39688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0" name="Rectangle 2145"/>
            <p:cNvSpPr>
              <a:spLocks noChangeArrowheads="1"/>
            </p:cNvSpPr>
            <p:nvPr/>
          </p:nvSpPr>
          <p:spPr bwMode="auto">
            <a:xfrm>
              <a:off x="6467793" y="3840161"/>
              <a:ext cx="39688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Rectangle 2146"/>
            <p:cNvSpPr>
              <a:spLocks noChangeArrowheads="1"/>
            </p:cNvSpPr>
            <p:nvPr/>
          </p:nvSpPr>
          <p:spPr bwMode="auto">
            <a:xfrm>
              <a:off x="6507480" y="3840161"/>
              <a:ext cx="39688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2" name="Rectangle 2147"/>
            <p:cNvSpPr>
              <a:spLocks noChangeArrowheads="1"/>
            </p:cNvSpPr>
            <p:nvPr/>
          </p:nvSpPr>
          <p:spPr bwMode="auto">
            <a:xfrm>
              <a:off x="6507480" y="3840161"/>
              <a:ext cx="39688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Rectangle 2148"/>
            <p:cNvSpPr>
              <a:spLocks noChangeArrowheads="1"/>
            </p:cNvSpPr>
            <p:nvPr/>
          </p:nvSpPr>
          <p:spPr bwMode="auto">
            <a:xfrm>
              <a:off x="6547168" y="3840161"/>
              <a:ext cx="41275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4" name="Rectangle 2149"/>
            <p:cNvSpPr>
              <a:spLocks noChangeArrowheads="1"/>
            </p:cNvSpPr>
            <p:nvPr/>
          </p:nvSpPr>
          <p:spPr bwMode="auto">
            <a:xfrm>
              <a:off x="6547168" y="3840161"/>
              <a:ext cx="41275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Rectangle 2150"/>
            <p:cNvSpPr>
              <a:spLocks noChangeArrowheads="1"/>
            </p:cNvSpPr>
            <p:nvPr/>
          </p:nvSpPr>
          <p:spPr bwMode="auto">
            <a:xfrm>
              <a:off x="6588443" y="3840161"/>
              <a:ext cx="39688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Rectangle 2151"/>
            <p:cNvSpPr>
              <a:spLocks noChangeArrowheads="1"/>
            </p:cNvSpPr>
            <p:nvPr/>
          </p:nvSpPr>
          <p:spPr bwMode="auto">
            <a:xfrm>
              <a:off x="6588443" y="3840161"/>
              <a:ext cx="39688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Rectangle 2152"/>
            <p:cNvSpPr>
              <a:spLocks noChangeArrowheads="1"/>
            </p:cNvSpPr>
            <p:nvPr/>
          </p:nvSpPr>
          <p:spPr bwMode="auto">
            <a:xfrm>
              <a:off x="6628130" y="3840161"/>
              <a:ext cx="41275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8" name="Rectangle 2153"/>
            <p:cNvSpPr>
              <a:spLocks noChangeArrowheads="1"/>
            </p:cNvSpPr>
            <p:nvPr/>
          </p:nvSpPr>
          <p:spPr bwMode="auto">
            <a:xfrm>
              <a:off x="6628130" y="3840161"/>
              <a:ext cx="41275" cy="50800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9" name="Rectangle 2154"/>
            <p:cNvSpPr>
              <a:spLocks noChangeArrowheads="1"/>
            </p:cNvSpPr>
            <p:nvPr/>
          </p:nvSpPr>
          <p:spPr bwMode="auto">
            <a:xfrm>
              <a:off x="6285230" y="3790949"/>
              <a:ext cx="396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0" name="Rectangle 2155"/>
            <p:cNvSpPr>
              <a:spLocks noChangeArrowheads="1"/>
            </p:cNvSpPr>
            <p:nvPr/>
          </p:nvSpPr>
          <p:spPr bwMode="auto">
            <a:xfrm>
              <a:off x="6285230" y="3790949"/>
              <a:ext cx="39688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" name="Rectangle 2156"/>
            <p:cNvSpPr>
              <a:spLocks noChangeArrowheads="1"/>
            </p:cNvSpPr>
            <p:nvPr/>
          </p:nvSpPr>
          <p:spPr bwMode="auto">
            <a:xfrm>
              <a:off x="6324918" y="3790949"/>
              <a:ext cx="41275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" name="Rectangle 2157"/>
            <p:cNvSpPr>
              <a:spLocks noChangeArrowheads="1"/>
            </p:cNvSpPr>
            <p:nvPr/>
          </p:nvSpPr>
          <p:spPr bwMode="auto">
            <a:xfrm>
              <a:off x="6324918" y="3790949"/>
              <a:ext cx="41275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" name="Rectangle 2158"/>
            <p:cNvSpPr>
              <a:spLocks noChangeArrowheads="1"/>
            </p:cNvSpPr>
            <p:nvPr/>
          </p:nvSpPr>
          <p:spPr bwMode="auto">
            <a:xfrm>
              <a:off x="6366193" y="3790949"/>
              <a:ext cx="41275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4" name="Rectangle 2159"/>
            <p:cNvSpPr>
              <a:spLocks noChangeArrowheads="1"/>
            </p:cNvSpPr>
            <p:nvPr/>
          </p:nvSpPr>
          <p:spPr bwMode="auto">
            <a:xfrm>
              <a:off x="6366193" y="3790949"/>
              <a:ext cx="41275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5" name="Rectangle 2160"/>
            <p:cNvSpPr>
              <a:spLocks noChangeArrowheads="1"/>
            </p:cNvSpPr>
            <p:nvPr/>
          </p:nvSpPr>
          <p:spPr bwMode="auto">
            <a:xfrm>
              <a:off x="6407468" y="3790949"/>
              <a:ext cx="396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6" name="Rectangle 2161"/>
            <p:cNvSpPr>
              <a:spLocks noChangeArrowheads="1"/>
            </p:cNvSpPr>
            <p:nvPr/>
          </p:nvSpPr>
          <p:spPr bwMode="auto">
            <a:xfrm>
              <a:off x="6407468" y="3790949"/>
              <a:ext cx="39688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7" name="Rectangle 2162"/>
            <p:cNvSpPr>
              <a:spLocks noChangeArrowheads="1"/>
            </p:cNvSpPr>
            <p:nvPr/>
          </p:nvSpPr>
          <p:spPr bwMode="auto">
            <a:xfrm>
              <a:off x="6447155" y="3790949"/>
              <a:ext cx="396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8" name="Rectangle 2163"/>
            <p:cNvSpPr>
              <a:spLocks noChangeArrowheads="1"/>
            </p:cNvSpPr>
            <p:nvPr/>
          </p:nvSpPr>
          <p:spPr bwMode="auto">
            <a:xfrm>
              <a:off x="6447155" y="3790949"/>
              <a:ext cx="39688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9" name="Rectangle 2164"/>
            <p:cNvSpPr>
              <a:spLocks noChangeArrowheads="1"/>
            </p:cNvSpPr>
            <p:nvPr/>
          </p:nvSpPr>
          <p:spPr bwMode="auto">
            <a:xfrm>
              <a:off x="6486843" y="3790949"/>
              <a:ext cx="41275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0" name="Rectangle 2165"/>
            <p:cNvSpPr>
              <a:spLocks noChangeArrowheads="1"/>
            </p:cNvSpPr>
            <p:nvPr/>
          </p:nvSpPr>
          <p:spPr bwMode="auto">
            <a:xfrm>
              <a:off x="6486843" y="3790949"/>
              <a:ext cx="41275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1" name="Rectangle 2166"/>
            <p:cNvSpPr>
              <a:spLocks noChangeArrowheads="1"/>
            </p:cNvSpPr>
            <p:nvPr/>
          </p:nvSpPr>
          <p:spPr bwMode="auto">
            <a:xfrm>
              <a:off x="6528118" y="3790949"/>
              <a:ext cx="41275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2" name="Rectangle 2167"/>
            <p:cNvSpPr>
              <a:spLocks noChangeArrowheads="1"/>
            </p:cNvSpPr>
            <p:nvPr/>
          </p:nvSpPr>
          <p:spPr bwMode="auto">
            <a:xfrm>
              <a:off x="6528118" y="3790949"/>
              <a:ext cx="41275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Rectangle 2168"/>
            <p:cNvSpPr>
              <a:spLocks noChangeArrowheads="1"/>
            </p:cNvSpPr>
            <p:nvPr/>
          </p:nvSpPr>
          <p:spPr bwMode="auto">
            <a:xfrm>
              <a:off x="6569393" y="3790949"/>
              <a:ext cx="396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4" name="Rectangle 2169"/>
            <p:cNvSpPr>
              <a:spLocks noChangeArrowheads="1"/>
            </p:cNvSpPr>
            <p:nvPr/>
          </p:nvSpPr>
          <p:spPr bwMode="auto">
            <a:xfrm>
              <a:off x="6569393" y="3790949"/>
              <a:ext cx="39688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5" name="Rectangle 2170"/>
            <p:cNvSpPr>
              <a:spLocks noChangeArrowheads="1"/>
            </p:cNvSpPr>
            <p:nvPr/>
          </p:nvSpPr>
          <p:spPr bwMode="auto">
            <a:xfrm>
              <a:off x="6609080" y="3790949"/>
              <a:ext cx="60325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6" name="Rectangle 2171"/>
            <p:cNvSpPr>
              <a:spLocks noChangeArrowheads="1"/>
            </p:cNvSpPr>
            <p:nvPr/>
          </p:nvSpPr>
          <p:spPr bwMode="auto">
            <a:xfrm>
              <a:off x="6609080" y="3790949"/>
              <a:ext cx="60325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7" name="Rectangle 2172"/>
            <p:cNvSpPr>
              <a:spLocks noChangeArrowheads="1"/>
            </p:cNvSpPr>
            <p:nvPr/>
          </p:nvSpPr>
          <p:spPr bwMode="auto">
            <a:xfrm>
              <a:off x="6245543" y="3790949"/>
              <a:ext cx="39688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8" name="Rectangle 2173"/>
            <p:cNvSpPr>
              <a:spLocks noChangeArrowheads="1"/>
            </p:cNvSpPr>
            <p:nvPr/>
          </p:nvSpPr>
          <p:spPr bwMode="auto">
            <a:xfrm>
              <a:off x="6245543" y="3790949"/>
              <a:ext cx="39688" cy="49213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9" name="Rectangle 2174"/>
            <p:cNvSpPr>
              <a:spLocks noChangeArrowheads="1"/>
            </p:cNvSpPr>
            <p:nvPr/>
          </p:nvSpPr>
          <p:spPr bwMode="auto">
            <a:xfrm>
              <a:off x="6245543" y="3952874"/>
              <a:ext cx="420688" cy="111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0" name="Rectangle 2175"/>
            <p:cNvSpPr>
              <a:spLocks noChangeArrowheads="1"/>
            </p:cNvSpPr>
            <p:nvPr/>
          </p:nvSpPr>
          <p:spPr bwMode="auto">
            <a:xfrm>
              <a:off x="6245543" y="3894136"/>
              <a:ext cx="420688" cy="111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1" name="Rectangle 2176"/>
            <p:cNvSpPr>
              <a:spLocks noChangeArrowheads="1"/>
            </p:cNvSpPr>
            <p:nvPr/>
          </p:nvSpPr>
          <p:spPr bwMode="auto">
            <a:xfrm>
              <a:off x="6343968" y="3962399"/>
              <a:ext cx="44450" cy="492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2" name="Rectangle 2177"/>
            <p:cNvSpPr>
              <a:spLocks noChangeArrowheads="1"/>
            </p:cNvSpPr>
            <p:nvPr/>
          </p:nvSpPr>
          <p:spPr bwMode="auto">
            <a:xfrm>
              <a:off x="6348730" y="3975099"/>
              <a:ext cx="36513" cy="15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3" name="Rectangle 2178"/>
            <p:cNvSpPr>
              <a:spLocks noChangeArrowheads="1"/>
            </p:cNvSpPr>
            <p:nvPr/>
          </p:nvSpPr>
          <p:spPr bwMode="auto">
            <a:xfrm>
              <a:off x="6348730" y="3975099"/>
              <a:ext cx="36513" cy="1588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" name="Rectangle 2179"/>
            <p:cNvSpPr>
              <a:spLocks noChangeArrowheads="1"/>
            </p:cNvSpPr>
            <p:nvPr/>
          </p:nvSpPr>
          <p:spPr bwMode="auto">
            <a:xfrm>
              <a:off x="6348730" y="3976686"/>
              <a:ext cx="36513" cy="1588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Rectangle 2180"/>
            <p:cNvSpPr>
              <a:spLocks noChangeArrowheads="1"/>
            </p:cNvSpPr>
            <p:nvPr/>
          </p:nvSpPr>
          <p:spPr bwMode="auto">
            <a:xfrm>
              <a:off x="6348730" y="3978274"/>
              <a:ext cx="36513" cy="1588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6" name="Rectangle 2181"/>
            <p:cNvSpPr>
              <a:spLocks noChangeArrowheads="1"/>
            </p:cNvSpPr>
            <p:nvPr/>
          </p:nvSpPr>
          <p:spPr bwMode="auto">
            <a:xfrm>
              <a:off x="6348730" y="3978274"/>
              <a:ext cx="36513" cy="1588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7" name="Rectangle 2182"/>
            <p:cNvSpPr>
              <a:spLocks noChangeArrowheads="1"/>
            </p:cNvSpPr>
            <p:nvPr/>
          </p:nvSpPr>
          <p:spPr bwMode="auto">
            <a:xfrm>
              <a:off x="6348730" y="3979861"/>
              <a:ext cx="36513" cy="1588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8" name="Rectangle 2183"/>
            <p:cNvSpPr>
              <a:spLocks noChangeArrowheads="1"/>
            </p:cNvSpPr>
            <p:nvPr/>
          </p:nvSpPr>
          <p:spPr bwMode="auto">
            <a:xfrm>
              <a:off x="6348730" y="3981449"/>
              <a:ext cx="36513" cy="1588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9" name="Rectangle 2184"/>
            <p:cNvSpPr>
              <a:spLocks noChangeArrowheads="1"/>
            </p:cNvSpPr>
            <p:nvPr/>
          </p:nvSpPr>
          <p:spPr bwMode="auto">
            <a:xfrm>
              <a:off x="6348730" y="3981449"/>
              <a:ext cx="36513" cy="1588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0" name="Rectangle 2185"/>
            <p:cNvSpPr>
              <a:spLocks noChangeArrowheads="1"/>
            </p:cNvSpPr>
            <p:nvPr/>
          </p:nvSpPr>
          <p:spPr bwMode="auto">
            <a:xfrm>
              <a:off x="6348730" y="3983036"/>
              <a:ext cx="36513" cy="1588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1" name="Rectangle 2186"/>
            <p:cNvSpPr>
              <a:spLocks noChangeArrowheads="1"/>
            </p:cNvSpPr>
            <p:nvPr/>
          </p:nvSpPr>
          <p:spPr bwMode="auto">
            <a:xfrm>
              <a:off x="6348730" y="3984624"/>
              <a:ext cx="36513" cy="1588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2" name="Rectangle 2187"/>
            <p:cNvSpPr>
              <a:spLocks noChangeArrowheads="1"/>
            </p:cNvSpPr>
            <p:nvPr/>
          </p:nvSpPr>
          <p:spPr bwMode="auto">
            <a:xfrm>
              <a:off x="6348730" y="3984624"/>
              <a:ext cx="36513" cy="1588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3" name="Rectangle 2188"/>
            <p:cNvSpPr>
              <a:spLocks noChangeArrowheads="1"/>
            </p:cNvSpPr>
            <p:nvPr/>
          </p:nvSpPr>
          <p:spPr bwMode="auto">
            <a:xfrm>
              <a:off x="6348730" y="3986211"/>
              <a:ext cx="36513" cy="15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4" name="Rectangle 2189"/>
            <p:cNvSpPr>
              <a:spLocks noChangeArrowheads="1"/>
            </p:cNvSpPr>
            <p:nvPr/>
          </p:nvSpPr>
          <p:spPr bwMode="auto">
            <a:xfrm>
              <a:off x="6348730" y="3987799"/>
              <a:ext cx="36513" cy="15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5" name="Rectangle 2190"/>
            <p:cNvSpPr>
              <a:spLocks noChangeArrowheads="1"/>
            </p:cNvSpPr>
            <p:nvPr/>
          </p:nvSpPr>
          <p:spPr bwMode="auto">
            <a:xfrm>
              <a:off x="6348730" y="3987799"/>
              <a:ext cx="36513" cy="1588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6" name="Rectangle 2191"/>
            <p:cNvSpPr>
              <a:spLocks noChangeArrowheads="1"/>
            </p:cNvSpPr>
            <p:nvPr/>
          </p:nvSpPr>
          <p:spPr bwMode="auto">
            <a:xfrm>
              <a:off x="6348730" y="3989386"/>
              <a:ext cx="36513" cy="1588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7" name="Rectangle 2192"/>
            <p:cNvSpPr>
              <a:spLocks noChangeArrowheads="1"/>
            </p:cNvSpPr>
            <p:nvPr/>
          </p:nvSpPr>
          <p:spPr bwMode="auto">
            <a:xfrm>
              <a:off x="6348730" y="3990974"/>
              <a:ext cx="36513" cy="1588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8" name="Rectangle 2193"/>
            <p:cNvSpPr>
              <a:spLocks noChangeArrowheads="1"/>
            </p:cNvSpPr>
            <p:nvPr/>
          </p:nvSpPr>
          <p:spPr bwMode="auto">
            <a:xfrm>
              <a:off x="6348730" y="3992561"/>
              <a:ext cx="36513" cy="1588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9" name="Rectangle 2194"/>
            <p:cNvSpPr>
              <a:spLocks noChangeArrowheads="1"/>
            </p:cNvSpPr>
            <p:nvPr/>
          </p:nvSpPr>
          <p:spPr bwMode="auto">
            <a:xfrm>
              <a:off x="6348730" y="3992561"/>
              <a:ext cx="36513" cy="1588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0" name="Rectangle 2195"/>
            <p:cNvSpPr>
              <a:spLocks noChangeArrowheads="1"/>
            </p:cNvSpPr>
            <p:nvPr/>
          </p:nvSpPr>
          <p:spPr bwMode="auto">
            <a:xfrm>
              <a:off x="6348730" y="3994149"/>
              <a:ext cx="36513" cy="1588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1" name="Rectangle 2196"/>
            <p:cNvSpPr>
              <a:spLocks noChangeArrowheads="1"/>
            </p:cNvSpPr>
            <p:nvPr/>
          </p:nvSpPr>
          <p:spPr bwMode="auto">
            <a:xfrm>
              <a:off x="6348730" y="3994149"/>
              <a:ext cx="36513" cy="1588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2" name="Rectangle 2197"/>
            <p:cNvSpPr>
              <a:spLocks noChangeArrowheads="1"/>
            </p:cNvSpPr>
            <p:nvPr/>
          </p:nvSpPr>
          <p:spPr bwMode="auto">
            <a:xfrm>
              <a:off x="6348730" y="3995736"/>
              <a:ext cx="36513" cy="1588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3" name="Rectangle 2198"/>
            <p:cNvSpPr>
              <a:spLocks noChangeArrowheads="1"/>
            </p:cNvSpPr>
            <p:nvPr/>
          </p:nvSpPr>
          <p:spPr bwMode="auto">
            <a:xfrm>
              <a:off x="6348730" y="3997324"/>
              <a:ext cx="36513" cy="1588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" name="Rectangle 2199"/>
            <p:cNvSpPr>
              <a:spLocks noChangeArrowheads="1"/>
            </p:cNvSpPr>
            <p:nvPr/>
          </p:nvSpPr>
          <p:spPr bwMode="auto">
            <a:xfrm>
              <a:off x="6348730" y="3998911"/>
              <a:ext cx="36513" cy="1588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5" name="Rectangle 2200"/>
            <p:cNvSpPr>
              <a:spLocks noChangeArrowheads="1"/>
            </p:cNvSpPr>
            <p:nvPr/>
          </p:nvSpPr>
          <p:spPr bwMode="auto">
            <a:xfrm>
              <a:off x="6348730" y="3998911"/>
              <a:ext cx="36513" cy="158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6" name="Rectangle 2201"/>
            <p:cNvSpPr>
              <a:spLocks noChangeArrowheads="1"/>
            </p:cNvSpPr>
            <p:nvPr/>
          </p:nvSpPr>
          <p:spPr bwMode="auto">
            <a:xfrm>
              <a:off x="6348730" y="4000499"/>
              <a:ext cx="36513" cy="1588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7" name="Rectangle 2202"/>
            <p:cNvSpPr>
              <a:spLocks noChangeArrowheads="1"/>
            </p:cNvSpPr>
            <p:nvPr/>
          </p:nvSpPr>
          <p:spPr bwMode="auto">
            <a:xfrm>
              <a:off x="6348730" y="4002086"/>
              <a:ext cx="36513" cy="1588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8" name="Rectangle 2203"/>
            <p:cNvSpPr>
              <a:spLocks noChangeArrowheads="1"/>
            </p:cNvSpPr>
            <p:nvPr/>
          </p:nvSpPr>
          <p:spPr bwMode="auto">
            <a:xfrm>
              <a:off x="6348730" y="4002086"/>
              <a:ext cx="36513" cy="1588"/>
            </a:xfrm>
            <a:prstGeom prst="rect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9" name="Rectangle 2204"/>
            <p:cNvSpPr>
              <a:spLocks noChangeArrowheads="1"/>
            </p:cNvSpPr>
            <p:nvPr/>
          </p:nvSpPr>
          <p:spPr bwMode="auto">
            <a:xfrm>
              <a:off x="6348730" y="4003674"/>
              <a:ext cx="36513" cy="1588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0" name="Rectangle 2205"/>
            <p:cNvSpPr>
              <a:spLocks noChangeArrowheads="1"/>
            </p:cNvSpPr>
            <p:nvPr/>
          </p:nvSpPr>
          <p:spPr bwMode="auto">
            <a:xfrm>
              <a:off x="6348730" y="4005261"/>
              <a:ext cx="36513" cy="1588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1" name="Rectangle 2206"/>
            <p:cNvSpPr>
              <a:spLocks noChangeArrowheads="1"/>
            </p:cNvSpPr>
            <p:nvPr/>
          </p:nvSpPr>
          <p:spPr bwMode="auto">
            <a:xfrm>
              <a:off x="6348730" y="4005261"/>
              <a:ext cx="36513" cy="158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2" name="Rectangle 2207"/>
            <p:cNvSpPr>
              <a:spLocks noChangeArrowheads="1"/>
            </p:cNvSpPr>
            <p:nvPr/>
          </p:nvSpPr>
          <p:spPr bwMode="auto">
            <a:xfrm>
              <a:off x="6348730" y="4006849"/>
              <a:ext cx="36513" cy="1588"/>
            </a:xfrm>
            <a:prstGeom prst="rect">
              <a:avLst/>
            </a:prstGeom>
            <a:solidFill>
              <a:srgbClr val="131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3" name="Rectangle 2208"/>
            <p:cNvSpPr>
              <a:spLocks noChangeArrowheads="1"/>
            </p:cNvSpPr>
            <p:nvPr/>
          </p:nvSpPr>
          <p:spPr bwMode="auto">
            <a:xfrm>
              <a:off x="6348730" y="4008436"/>
              <a:ext cx="36513" cy="1588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4" name="Rectangle 2209"/>
            <p:cNvSpPr>
              <a:spLocks noChangeArrowheads="1"/>
            </p:cNvSpPr>
            <p:nvPr/>
          </p:nvSpPr>
          <p:spPr bwMode="auto">
            <a:xfrm>
              <a:off x="6348730" y="4008436"/>
              <a:ext cx="36513" cy="1588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5" name="Rectangle 2210"/>
            <p:cNvSpPr>
              <a:spLocks noChangeArrowheads="1"/>
            </p:cNvSpPr>
            <p:nvPr/>
          </p:nvSpPr>
          <p:spPr bwMode="auto">
            <a:xfrm>
              <a:off x="6348730" y="4010024"/>
              <a:ext cx="36513" cy="1588"/>
            </a:xfrm>
            <a:prstGeom prst="rect">
              <a:avLst/>
            </a:pr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96" name="Picture 22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080" y="3978274"/>
              <a:ext cx="22225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22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5080" y="3978274"/>
              <a:ext cx="22225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8" name="Freeform 2213"/>
            <p:cNvSpPr/>
            <p:nvPr/>
          </p:nvSpPr>
          <p:spPr bwMode="auto">
            <a:xfrm>
              <a:off x="6351905" y="3978274"/>
              <a:ext cx="30163" cy="28575"/>
            </a:xfrm>
            <a:custGeom>
              <a:avLst/>
              <a:gdLst>
                <a:gd name="T0" fmla="*/ 2147483647 w 19"/>
                <a:gd name="T1" fmla="*/ 2147483647 h 18"/>
                <a:gd name="T2" fmla="*/ 2147483647 w 19"/>
                <a:gd name="T3" fmla="*/ 2147483647 h 18"/>
                <a:gd name="T4" fmla="*/ 2147483647 w 19"/>
                <a:gd name="T5" fmla="*/ 2147483647 h 18"/>
                <a:gd name="T6" fmla="*/ 2147483647 w 19"/>
                <a:gd name="T7" fmla="*/ 2147483647 h 18"/>
                <a:gd name="T8" fmla="*/ 2147483647 w 19"/>
                <a:gd name="T9" fmla="*/ 2147483647 h 18"/>
                <a:gd name="T10" fmla="*/ 2147483647 w 19"/>
                <a:gd name="T11" fmla="*/ 2147483647 h 18"/>
                <a:gd name="T12" fmla="*/ 2147483647 w 19"/>
                <a:gd name="T13" fmla="*/ 0 h 18"/>
                <a:gd name="T14" fmla="*/ 2147483647 w 19"/>
                <a:gd name="T15" fmla="*/ 0 h 18"/>
                <a:gd name="T16" fmla="*/ 2147483647 w 19"/>
                <a:gd name="T17" fmla="*/ 0 h 18"/>
                <a:gd name="T18" fmla="*/ 2147483647 w 19"/>
                <a:gd name="T19" fmla="*/ 0 h 18"/>
                <a:gd name="T20" fmla="*/ 2147483647 w 19"/>
                <a:gd name="T21" fmla="*/ 0 h 18"/>
                <a:gd name="T22" fmla="*/ 2147483647 w 19"/>
                <a:gd name="T23" fmla="*/ 2147483647 h 18"/>
                <a:gd name="T24" fmla="*/ 2147483647 w 19"/>
                <a:gd name="T25" fmla="*/ 2147483647 h 18"/>
                <a:gd name="T26" fmla="*/ 2147483647 w 19"/>
                <a:gd name="T27" fmla="*/ 2147483647 h 18"/>
                <a:gd name="T28" fmla="*/ 2147483647 w 19"/>
                <a:gd name="T29" fmla="*/ 2147483647 h 18"/>
                <a:gd name="T30" fmla="*/ 0 w 19"/>
                <a:gd name="T31" fmla="*/ 2147483647 h 18"/>
                <a:gd name="T32" fmla="*/ 0 w 19"/>
                <a:gd name="T33" fmla="*/ 2147483647 h 18"/>
                <a:gd name="T34" fmla="*/ 0 w 19"/>
                <a:gd name="T35" fmla="*/ 2147483647 h 18"/>
                <a:gd name="T36" fmla="*/ 2147483647 w 19"/>
                <a:gd name="T37" fmla="*/ 2147483647 h 18"/>
                <a:gd name="T38" fmla="*/ 2147483647 w 19"/>
                <a:gd name="T39" fmla="*/ 2147483647 h 18"/>
                <a:gd name="T40" fmla="*/ 2147483647 w 19"/>
                <a:gd name="T41" fmla="*/ 2147483647 h 18"/>
                <a:gd name="T42" fmla="*/ 2147483647 w 19"/>
                <a:gd name="T43" fmla="*/ 2147483647 h 18"/>
                <a:gd name="T44" fmla="*/ 2147483647 w 19"/>
                <a:gd name="T45" fmla="*/ 2147483647 h 18"/>
                <a:gd name="T46" fmla="*/ 2147483647 w 19"/>
                <a:gd name="T47" fmla="*/ 2147483647 h 18"/>
                <a:gd name="T48" fmla="*/ 2147483647 w 19"/>
                <a:gd name="T49" fmla="*/ 2147483647 h 18"/>
                <a:gd name="T50" fmla="*/ 2147483647 w 19"/>
                <a:gd name="T51" fmla="*/ 2147483647 h 18"/>
                <a:gd name="T52" fmla="*/ 2147483647 w 19"/>
                <a:gd name="T53" fmla="*/ 2147483647 h 18"/>
                <a:gd name="T54" fmla="*/ 2147483647 w 19"/>
                <a:gd name="T55" fmla="*/ 2147483647 h 18"/>
                <a:gd name="T56" fmla="*/ 2147483647 w 19"/>
                <a:gd name="T57" fmla="*/ 2147483647 h 18"/>
                <a:gd name="T58" fmla="*/ 2147483647 w 19"/>
                <a:gd name="T59" fmla="*/ 2147483647 h 18"/>
                <a:gd name="T60" fmla="*/ 2147483647 w 19"/>
                <a:gd name="T61" fmla="*/ 2147483647 h 18"/>
                <a:gd name="T62" fmla="*/ 2147483647 w 19"/>
                <a:gd name="T63" fmla="*/ 2147483647 h 18"/>
                <a:gd name="T64" fmla="*/ 2147483647 w 19"/>
                <a:gd name="T65" fmla="*/ 2147483647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9" h="18">
                  <a:moveTo>
                    <a:pt x="19" y="9"/>
                  </a:moveTo>
                  <a:lnTo>
                    <a:pt x="19" y="7"/>
                  </a:lnTo>
                  <a:lnTo>
                    <a:pt x="18" y="5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9" name="Rectangle 2214"/>
            <p:cNvSpPr>
              <a:spLocks noChangeArrowheads="1"/>
            </p:cNvSpPr>
            <p:nvPr/>
          </p:nvSpPr>
          <p:spPr bwMode="auto">
            <a:xfrm>
              <a:off x="6301105" y="3987799"/>
              <a:ext cx="4445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0" name="Rectangle 2215"/>
            <p:cNvSpPr>
              <a:spLocks noChangeArrowheads="1"/>
            </p:cNvSpPr>
            <p:nvPr/>
          </p:nvSpPr>
          <p:spPr bwMode="auto">
            <a:xfrm>
              <a:off x="6299518" y="3962399"/>
              <a:ext cx="44450" cy="1588"/>
            </a:xfrm>
            <a:prstGeom prst="rect">
              <a:avLst/>
            </a:pr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1" name="Rectangle 2216"/>
            <p:cNvSpPr>
              <a:spLocks noChangeArrowheads="1"/>
            </p:cNvSpPr>
            <p:nvPr/>
          </p:nvSpPr>
          <p:spPr bwMode="auto">
            <a:xfrm>
              <a:off x="6299518" y="3963986"/>
              <a:ext cx="44450" cy="1588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2" name="Rectangle 2217"/>
            <p:cNvSpPr>
              <a:spLocks noChangeArrowheads="1"/>
            </p:cNvSpPr>
            <p:nvPr/>
          </p:nvSpPr>
          <p:spPr bwMode="auto">
            <a:xfrm>
              <a:off x="6299518" y="3963986"/>
              <a:ext cx="44450" cy="1588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3" name="Rectangle 2218"/>
            <p:cNvSpPr>
              <a:spLocks noChangeArrowheads="1"/>
            </p:cNvSpPr>
            <p:nvPr/>
          </p:nvSpPr>
          <p:spPr bwMode="auto">
            <a:xfrm>
              <a:off x="6299518" y="3965574"/>
              <a:ext cx="44450" cy="1588"/>
            </a:xfrm>
            <a:prstGeom prst="rect">
              <a:avLst/>
            </a:pr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4" name="Rectangle 2219"/>
            <p:cNvSpPr>
              <a:spLocks noChangeArrowheads="1"/>
            </p:cNvSpPr>
            <p:nvPr/>
          </p:nvSpPr>
          <p:spPr bwMode="auto">
            <a:xfrm>
              <a:off x="6299518" y="3967161"/>
              <a:ext cx="44450" cy="158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5" name="Rectangle 2220"/>
            <p:cNvSpPr>
              <a:spLocks noChangeArrowheads="1"/>
            </p:cNvSpPr>
            <p:nvPr/>
          </p:nvSpPr>
          <p:spPr bwMode="auto">
            <a:xfrm>
              <a:off x="6299518" y="3968749"/>
              <a:ext cx="44450" cy="158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6" name="Rectangle 2221"/>
            <p:cNvSpPr>
              <a:spLocks noChangeArrowheads="1"/>
            </p:cNvSpPr>
            <p:nvPr/>
          </p:nvSpPr>
          <p:spPr bwMode="auto">
            <a:xfrm>
              <a:off x="6299518" y="3968749"/>
              <a:ext cx="44450" cy="1588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7" name="Rectangle 2222"/>
            <p:cNvSpPr>
              <a:spLocks noChangeArrowheads="1"/>
            </p:cNvSpPr>
            <p:nvPr/>
          </p:nvSpPr>
          <p:spPr bwMode="auto">
            <a:xfrm>
              <a:off x="6299518" y="3970336"/>
              <a:ext cx="44450" cy="158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8" name="Rectangle 2223"/>
            <p:cNvSpPr>
              <a:spLocks noChangeArrowheads="1"/>
            </p:cNvSpPr>
            <p:nvPr/>
          </p:nvSpPr>
          <p:spPr bwMode="auto">
            <a:xfrm>
              <a:off x="6299518" y="3970336"/>
              <a:ext cx="44450" cy="158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9" name="Rectangle 2224"/>
            <p:cNvSpPr>
              <a:spLocks noChangeArrowheads="1"/>
            </p:cNvSpPr>
            <p:nvPr/>
          </p:nvSpPr>
          <p:spPr bwMode="auto">
            <a:xfrm>
              <a:off x="6299518" y="3971924"/>
              <a:ext cx="44450" cy="15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0" name="Rectangle 2225"/>
            <p:cNvSpPr>
              <a:spLocks noChangeArrowheads="1"/>
            </p:cNvSpPr>
            <p:nvPr/>
          </p:nvSpPr>
          <p:spPr bwMode="auto">
            <a:xfrm>
              <a:off x="6299518" y="3973511"/>
              <a:ext cx="44450" cy="158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11" name="Picture 27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5897">
            <a:off x="6844128" y="1621164"/>
            <a:ext cx="530225" cy="36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44" y="1618167"/>
            <a:ext cx="302518" cy="3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正方形/長方形 1039"/>
          <p:cNvSpPr/>
          <p:nvPr/>
        </p:nvSpPr>
        <p:spPr>
          <a:xfrm>
            <a:off x="5007216" y="2163230"/>
            <a:ext cx="264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PLC</a:t>
            </a:r>
            <a:endParaRPr lang="ja-JP" altLang="en-US" sz="11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正方形/長方形 1039"/>
          <p:cNvSpPr/>
          <p:nvPr/>
        </p:nvSpPr>
        <p:spPr>
          <a:xfrm>
            <a:off x="7265956" y="2049612"/>
            <a:ext cx="28212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</a:t>
            </a:r>
            <a:endParaRPr lang="ja-JP" altLang="en-US" sz="11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25" y="3596173"/>
            <a:ext cx="414894" cy="2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Rectangle 2800"/>
          <p:cNvSpPr>
            <a:spLocks noChangeArrowheads="1"/>
          </p:cNvSpPr>
          <p:nvPr/>
        </p:nvSpPr>
        <p:spPr bwMode="auto">
          <a:xfrm>
            <a:off x="8060225" y="3864635"/>
            <a:ext cx="4231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1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显示器</a:t>
            </a:r>
            <a:endParaRPr lang="en-US" altLang="ja-JP" sz="1100" b="1" dirty="0" smtClean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90604" y="3666225"/>
            <a:ext cx="796138" cy="32957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</a:rPr>
              <a:t>S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pSp>
        <p:nvGrpSpPr>
          <p:cNvPr id="217" name="グループ化 446"/>
          <p:cNvGrpSpPr/>
          <p:nvPr/>
        </p:nvGrpSpPr>
        <p:grpSpPr>
          <a:xfrm>
            <a:off x="3598996" y="3767601"/>
            <a:ext cx="939455" cy="456400"/>
            <a:chOff x="4500489" y="1276667"/>
            <a:chExt cx="939455" cy="456400"/>
          </a:xfrm>
        </p:grpSpPr>
        <p:sp>
          <p:nvSpPr>
            <p:cNvPr id="218" name="円柱 450"/>
            <p:cNvSpPr/>
            <p:nvPr/>
          </p:nvSpPr>
          <p:spPr>
            <a:xfrm>
              <a:off x="4500489" y="1276667"/>
              <a:ext cx="939455" cy="4564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9" name="正方形/長方形 451"/>
            <p:cNvSpPr/>
            <p:nvPr/>
          </p:nvSpPr>
          <p:spPr>
            <a:xfrm>
              <a:off x="4758346" y="1413199"/>
              <a:ext cx="3930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endParaRPr lang="ja-JP" altLang="en-US" sz="1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20" name="流程图: 文档 219"/>
          <p:cNvSpPr/>
          <p:nvPr/>
        </p:nvSpPr>
        <p:spPr>
          <a:xfrm>
            <a:off x="1918734" y="2998408"/>
            <a:ext cx="900100" cy="57606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宏文件</a:t>
            </a:r>
            <a:endParaRPr lang="zh-CN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531820" y="3684965"/>
            <a:ext cx="648072" cy="31083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3" name="流程图: 文档 222"/>
          <p:cNvSpPr/>
          <p:nvPr/>
        </p:nvSpPr>
        <p:spPr>
          <a:xfrm>
            <a:off x="1935154" y="4280607"/>
            <a:ext cx="900100" cy="57606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基础数据</a:t>
            </a:r>
            <a:endParaRPr lang="zh-CN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7308971" y="3684965"/>
            <a:ext cx="648072" cy="31083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</a:rPr>
              <a:t>C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3196" y="4046166"/>
            <a:ext cx="7053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服务器后台</a:t>
            </a:r>
          </a:p>
        </p:txBody>
      </p:sp>
      <p:sp>
        <p:nvSpPr>
          <p:cNvPr id="225" name="矩形 224"/>
          <p:cNvSpPr/>
          <p:nvPr/>
        </p:nvSpPr>
        <p:spPr>
          <a:xfrm>
            <a:off x="5246193" y="4021492"/>
            <a:ext cx="7053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现场服务端</a:t>
            </a:r>
          </a:p>
        </p:txBody>
      </p:sp>
      <p:sp>
        <p:nvSpPr>
          <p:cNvPr id="226" name="矩形 225"/>
          <p:cNvSpPr/>
          <p:nvPr/>
        </p:nvSpPr>
        <p:spPr>
          <a:xfrm>
            <a:off x="7164288" y="4046166"/>
            <a:ext cx="10002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Android客户端</a:t>
            </a:r>
          </a:p>
        </p:txBody>
      </p:sp>
      <p:sp>
        <p:nvSpPr>
          <p:cNvPr id="227" name="矩形 226"/>
          <p:cNvSpPr/>
          <p:nvPr/>
        </p:nvSpPr>
        <p:spPr>
          <a:xfrm>
            <a:off x="4765957" y="1841242"/>
            <a:ext cx="720080" cy="491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6828996" y="1504252"/>
            <a:ext cx="1055372" cy="772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任意多边形 228"/>
          <p:cNvSpPr/>
          <p:nvPr/>
        </p:nvSpPr>
        <p:spPr>
          <a:xfrm>
            <a:off x="1061049" y="3200400"/>
            <a:ext cx="828136" cy="517585"/>
          </a:xfrm>
          <a:custGeom>
            <a:avLst/>
            <a:gdLst>
              <a:gd name="connsiteX0" fmla="*/ 0 w 828136"/>
              <a:gd name="connsiteY0" fmla="*/ 517585 h 517585"/>
              <a:gd name="connsiteX1" fmla="*/ 198408 w 828136"/>
              <a:gd name="connsiteY1" fmla="*/ 129396 h 517585"/>
              <a:gd name="connsiteX2" fmla="*/ 828136 w 828136"/>
              <a:gd name="connsiteY2" fmla="*/ 0 h 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136" h="517585">
                <a:moveTo>
                  <a:pt x="0" y="517585"/>
                </a:moveTo>
                <a:cubicBezTo>
                  <a:pt x="30192" y="366622"/>
                  <a:pt x="60385" y="215660"/>
                  <a:pt x="198408" y="129396"/>
                </a:cubicBezTo>
                <a:cubicBezTo>
                  <a:pt x="336431" y="43132"/>
                  <a:pt x="582283" y="21566"/>
                  <a:pt x="828136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任意多边形 231"/>
          <p:cNvSpPr/>
          <p:nvPr/>
        </p:nvSpPr>
        <p:spPr>
          <a:xfrm>
            <a:off x="2838091" y="4082886"/>
            <a:ext cx="750498" cy="448283"/>
          </a:xfrm>
          <a:custGeom>
            <a:avLst/>
            <a:gdLst>
              <a:gd name="connsiteX0" fmla="*/ 0 w 750498"/>
              <a:gd name="connsiteY0" fmla="*/ 394223 h 448283"/>
              <a:gd name="connsiteX1" fmla="*/ 405441 w 750498"/>
              <a:gd name="connsiteY1" fmla="*/ 420103 h 448283"/>
              <a:gd name="connsiteX2" fmla="*/ 534837 w 750498"/>
              <a:gd name="connsiteY2" fmla="*/ 49167 h 448283"/>
              <a:gd name="connsiteX3" fmla="*/ 750498 w 750498"/>
              <a:gd name="connsiteY3" fmla="*/ 14661 h 44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498" h="448283">
                <a:moveTo>
                  <a:pt x="0" y="394223"/>
                </a:moveTo>
                <a:cubicBezTo>
                  <a:pt x="158150" y="435917"/>
                  <a:pt x="316301" y="477612"/>
                  <a:pt x="405441" y="420103"/>
                </a:cubicBezTo>
                <a:cubicBezTo>
                  <a:pt x="494581" y="362594"/>
                  <a:pt x="477328" y="116741"/>
                  <a:pt x="534837" y="49167"/>
                </a:cubicBezTo>
                <a:cubicBezTo>
                  <a:pt x="592346" y="-18407"/>
                  <a:pt x="671422" y="-1873"/>
                  <a:pt x="750498" y="14661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任意多边形 232"/>
          <p:cNvSpPr/>
          <p:nvPr/>
        </p:nvSpPr>
        <p:spPr>
          <a:xfrm>
            <a:off x="1057912" y="3968151"/>
            <a:ext cx="865779" cy="595223"/>
          </a:xfrm>
          <a:custGeom>
            <a:avLst/>
            <a:gdLst>
              <a:gd name="connsiteX0" fmla="*/ 3137 w 865779"/>
              <a:gd name="connsiteY0" fmla="*/ 0 h 595223"/>
              <a:gd name="connsiteX1" fmla="*/ 132533 w 865779"/>
              <a:gd name="connsiteY1" fmla="*/ 448574 h 595223"/>
              <a:gd name="connsiteX2" fmla="*/ 865779 w 865779"/>
              <a:gd name="connsiteY2" fmla="*/ 595223 h 59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79" h="595223">
                <a:moveTo>
                  <a:pt x="3137" y="0"/>
                </a:moveTo>
                <a:cubicBezTo>
                  <a:pt x="-4052" y="174685"/>
                  <a:pt x="-11241" y="349370"/>
                  <a:pt x="132533" y="448574"/>
                </a:cubicBezTo>
                <a:cubicBezTo>
                  <a:pt x="276307" y="547778"/>
                  <a:pt x="571043" y="571500"/>
                  <a:pt x="865779" y="595223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任意多边形 233"/>
          <p:cNvSpPr/>
          <p:nvPr/>
        </p:nvSpPr>
        <p:spPr>
          <a:xfrm>
            <a:off x="4526813" y="3910783"/>
            <a:ext cx="750498" cy="167654"/>
          </a:xfrm>
          <a:custGeom>
            <a:avLst/>
            <a:gdLst>
              <a:gd name="connsiteX0" fmla="*/ 0 w 750498"/>
              <a:gd name="connsiteY0" fmla="*/ 146649 h 167654"/>
              <a:gd name="connsiteX1" fmla="*/ 414068 w 750498"/>
              <a:gd name="connsiteY1" fmla="*/ 155275 h 167654"/>
              <a:gd name="connsiteX2" fmla="*/ 750498 w 750498"/>
              <a:gd name="connsiteY2" fmla="*/ 0 h 16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498" h="167654">
                <a:moveTo>
                  <a:pt x="0" y="146649"/>
                </a:moveTo>
                <a:cubicBezTo>
                  <a:pt x="144492" y="163183"/>
                  <a:pt x="288985" y="179717"/>
                  <a:pt x="414068" y="155275"/>
                </a:cubicBezTo>
                <a:cubicBezTo>
                  <a:pt x="539151" y="130833"/>
                  <a:pt x="644824" y="65416"/>
                  <a:pt x="750498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任意多边形 234"/>
          <p:cNvSpPr/>
          <p:nvPr/>
        </p:nvSpPr>
        <p:spPr>
          <a:xfrm>
            <a:off x="6003985" y="3838755"/>
            <a:ext cx="1311215" cy="8626"/>
          </a:xfrm>
          <a:custGeom>
            <a:avLst/>
            <a:gdLst>
              <a:gd name="connsiteX0" fmla="*/ 0 w 1311215"/>
              <a:gd name="connsiteY0" fmla="*/ 8626 h 8626"/>
              <a:gd name="connsiteX1" fmla="*/ 1311215 w 1311215"/>
              <a:gd name="connsiteY1" fmla="*/ 0 h 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1215" h="8626">
                <a:moveTo>
                  <a:pt x="0" y="8626"/>
                </a:moveTo>
                <a:lnTo>
                  <a:pt x="1311215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任意多边形 235"/>
          <p:cNvSpPr/>
          <p:nvPr/>
        </p:nvSpPr>
        <p:spPr>
          <a:xfrm>
            <a:off x="5014423" y="2346385"/>
            <a:ext cx="506483" cy="1328468"/>
          </a:xfrm>
          <a:custGeom>
            <a:avLst/>
            <a:gdLst>
              <a:gd name="connsiteX0" fmla="*/ 506483 w 506483"/>
              <a:gd name="connsiteY0" fmla="*/ 1328468 h 1328468"/>
              <a:gd name="connsiteX1" fmla="*/ 402966 w 506483"/>
              <a:gd name="connsiteY1" fmla="*/ 776377 h 1328468"/>
              <a:gd name="connsiteX2" fmla="*/ 14777 w 506483"/>
              <a:gd name="connsiteY2" fmla="*/ 552090 h 1328468"/>
              <a:gd name="connsiteX3" fmla="*/ 118294 w 506483"/>
              <a:gd name="connsiteY3" fmla="*/ 0 h 1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83" h="1328468">
                <a:moveTo>
                  <a:pt x="506483" y="1328468"/>
                </a:moveTo>
                <a:cubicBezTo>
                  <a:pt x="495700" y="1117120"/>
                  <a:pt x="484917" y="905773"/>
                  <a:pt x="402966" y="776377"/>
                </a:cubicBezTo>
                <a:cubicBezTo>
                  <a:pt x="321015" y="646981"/>
                  <a:pt x="62222" y="681486"/>
                  <a:pt x="14777" y="552090"/>
                </a:cubicBezTo>
                <a:cubicBezTo>
                  <a:pt x="-32668" y="422694"/>
                  <a:pt x="42813" y="211347"/>
                  <a:pt x="118294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5503653" y="1717502"/>
            <a:ext cx="1328468" cy="275200"/>
          </a:xfrm>
          <a:custGeom>
            <a:avLst/>
            <a:gdLst>
              <a:gd name="connsiteX0" fmla="*/ 0 w 1328468"/>
              <a:gd name="connsiteY0" fmla="*/ 275200 h 275200"/>
              <a:gd name="connsiteX1" fmla="*/ 655607 w 1328468"/>
              <a:gd name="connsiteY1" fmla="*/ 33660 h 275200"/>
              <a:gd name="connsiteX2" fmla="*/ 1328468 w 1328468"/>
              <a:gd name="connsiteY2" fmla="*/ 7781 h 2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468" h="275200">
                <a:moveTo>
                  <a:pt x="0" y="275200"/>
                </a:moveTo>
                <a:cubicBezTo>
                  <a:pt x="217098" y="176715"/>
                  <a:pt x="434196" y="78230"/>
                  <a:pt x="655607" y="33660"/>
                </a:cubicBezTo>
                <a:cubicBezTo>
                  <a:pt x="877018" y="-10910"/>
                  <a:pt x="1102743" y="-1565"/>
                  <a:pt x="1328468" y="7781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任意多边形 237"/>
          <p:cNvSpPr/>
          <p:nvPr/>
        </p:nvSpPr>
        <p:spPr>
          <a:xfrm>
            <a:off x="5607170" y="2044460"/>
            <a:ext cx="1224951" cy="1621766"/>
          </a:xfrm>
          <a:custGeom>
            <a:avLst/>
            <a:gdLst>
              <a:gd name="connsiteX0" fmla="*/ 0 w 1224951"/>
              <a:gd name="connsiteY0" fmla="*/ 1621766 h 1621766"/>
              <a:gd name="connsiteX1" fmla="*/ 146649 w 1224951"/>
              <a:gd name="connsiteY1" fmla="*/ 983412 h 1621766"/>
              <a:gd name="connsiteX2" fmla="*/ 621102 w 1224951"/>
              <a:gd name="connsiteY2" fmla="*/ 276046 h 1621766"/>
              <a:gd name="connsiteX3" fmla="*/ 1224951 w 1224951"/>
              <a:gd name="connsiteY3" fmla="*/ 0 h 162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951" h="1621766">
                <a:moveTo>
                  <a:pt x="0" y="1621766"/>
                </a:moveTo>
                <a:cubicBezTo>
                  <a:pt x="21566" y="1414732"/>
                  <a:pt x="43132" y="1207699"/>
                  <a:pt x="146649" y="983412"/>
                </a:cubicBezTo>
                <a:cubicBezTo>
                  <a:pt x="250166" y="759125"/>
                  <a:pt x="441385" y="439948"/>
                  <a:pt x="621102" y="276046"/>
                </a:cubicBezTo>
                <a:cubicBezTo>
                  <a:pt x="800819" y="112144"/>
                  <a:pt x="1012885" y="56072"/>
                  <a:pt x="1224951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6259323" y="3619763"/>
            <a:ext cx="8271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通信设计</a:t>
            </a:r>
            <a:endParaRPr lang="zh-CN" altLang="en-US" sz="11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455209" y="3874729"/>
            <a:ext cx="408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lang="zh-CN" altLang="en-US" sz="11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3029140" y="4307027"/>
            <a:ext cx="5594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endParaRPr lang="zh-CN" altLang="en-US" sz="11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6" name="任意多边形 245"/>
          <p:cNvSpPr/>
          <p:nvPr/>
        </p:nvSpPr>
        <p:spPr>
          <a:xfrm>
            <a:off x="999116" y="3985404"/>
            <a:ext cx="3083420" cy="1251884"/>
          </a:xfrm>
          <a:custGeom>
            <a:avLst/>
            <a:gdLst>
              <a:gd name="connsiteX0" fmla="*/ 10175 w 3083420"/>
              <a:gd name="connsiteY0" fmla="*/ 0 h 1251884"/>
              <a:gd name="connsiteX1" fmla="*/ 156824 w 3083420"/>
              <a:gd name="connsiteY1" fmla="*/ 914400 h 1251884"/>
              <a:gd name="connsiteX2" fmla="*/ 1097103 w 3083420"/>
              <a:gd name="connsiteY2" fmla="*/ 1242204 h 1251884"/>
              <a:gd name="connsiteX3" fmla="*/ 2503209 w 3083420"/>
              <a:gd name="connsiteY3" fmla="*/ 1121434 h 1251884"/>
              <a:gd name="connsiteX4" fmla="*/ 2994914 w 3083420"/>
              <a:gd name="connsiteY4" fmla="*/ 681487 h 1251884"/>
              <a:gd name="connsiteX5" fmla="*/ 3081178 w 3083420"/>
              <a:gd name="connsiteY5" fmla="*/ 250166 h 12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3420" h="1251884">
                <a:moveTo>
                  <a:pt x="10175" y="0"/>
                </a:moveTo>
                <a:cubicBezTo>
                  <a:pt x="-7078" y="353683"/>
                  <a:pt x="-24331" y="707366"/>
                  <a:pt x="156824" y="914400"/>
                </a:cubicBezTo>
                <a:cubicBezTo>
                  <a:pt x="337979" y="1121434"/>
                  <a:pt x="706039" y="1207698"/>
                  <a:pt x="1097103" y="1242204"/>
                </a:cubicBezTo>
                <a:cubicBezTo>
                  <a:pt x="1488167" y="1276710"/>
                  <a:pt x="2186907" y="1214887"/>
                  <a:pt x="2503209" y="1121434"/>
                </a:cubicBezTo>
                <a:cubicBezTo>
                  <a:pt x="2819511" y="1027981"/>
                  <a:pt x="2898586" y="826698"/>
                  <a:pt x="2994914" y="681487"/>
                </a:cubicBezTo>
                <a:cubicBezTo>
                  <a:pt x="3091242" y="536276"/>
                  <a:pt x="3086210" y="393221"/>
                  <a:pt x="3081178" y="25016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1661633" y="5285814"/>
            <a:ext cx="1410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二期之后基础数据直接由</a:t>
            </a:r>
            <a:endParaRPr lang="en-US" altLang="zh-CN" sz="1000" dirty="0" smtClean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0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端生成到</a:t>
            </a:r>
            <a:r>
              <a:rPr lang="en-US" altLang="zh-CN" sz="10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lang="zh-CN" altLang="en-US" sz="10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zh-CN" altLang="en-US" sz="10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8" name="表格 247"/>
          <p:cNvGraphicFramePr>
            <a:graphicFrameLocks noGrp="1"/>
          </p:cNvGraphicFramePr>
          <p:nvPr/>
        </p:nvGraphicFramePr>
        <p:xfrm>
          <a:off x="2018226" y="4714477"/>
          <a:ext cx="61253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532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物料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49" name="表格 248"/>
          <p:cNvGraphicFramePr>
            <a:graphicFrameLocks noGrp="1"/>
          </p:cNvGraphicFramePr>
          <p:nvPr/>
        </p:nvGraphicFramePr>
        <p:xfrm>
          <a:off x="2690018" y="4714477"/>
          <a:ext cx="612532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532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硬件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50" name="矩形 249"/>
          <p:cNvSpPr/>
          <p:nvPr/>
        </p:nvSpPr>
        <p:spPr>
          <a:xfrm>
            <a:off x="4822820" y="2719738"/>
            <a:ext cx="4312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device</a:t>
            </a:r>
            <a:endParaRPr lang="zh-CN" altLang="en-US" sz="11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827020" y="3180498"/>
            <a:ext cx="2400300" cy="294222"/>
          </a:xfrm>
          <a:custGeom>
            <a:avLst/>
            <a:gdLst>
              <a:gd name="connsiteX0" fmla="*/ 0 w 2400300"/>
              <a:gd name="connsiteY0" fmla="*/ 42762 h 294222"/>
              <a:gd name="connsiteX1" fmla="*/ 1485900 w 2400300"/>
              <a:gd name="connsiteY1" fmla="*/ 19902 h 294222"/>
              <a:gd name="connsiteX2" fmla="*/ 2400300 w 2400300"/>
              <a:gd name="connsiteY2" fmla="*/ 294222 h 29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294222">
                <a:moveTo>
                  <a:pt x="0" y="42762"/>
                </a:moveTo>
                <a:cubicBezTo>
                  <a:pt x="542925" y="10377"/>
                  <a:pt x="1085850" y="-22008"/>
                  <a:pt x="1485900" y="19902"/>
                </a:cubicBezTo>
                <a:cubicBezTo>
                  <a:pt x="1885950" y="61812"/>
                  <a:pt x="2143125" y="178017"/>
                  <a:pt x="2400300" y="294222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4815428" y="3474720"/>
            <a:ext cx="648072" cy="31083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rgbClr val="0000FF"/>
                </a:solidFill>
              </a:rPr>
              <a:t>解析</a:t>
            </a:r>
            <a:endParaRPr lang="zh-CN" altLang="en-US" sz="1050" b="1" dirty="0">
              <a:solidFill>
                <a:srgbClr val="0000FF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800339" y="6018666"/>
            <a:ext cx="55656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作业台自身功能，分成两期开发。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Step1 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 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如果算上之前交付株洲的一期二期的话，总期数应该从第三期开始算。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196752"/>
            <a:ext cx="820891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0" name="グループ化 446"/>
          <p:cNvGrpSpPr/>
          <p:nvPr/>
        </p:nvGrpSpPr>
        <p:grpSpPr>
          <a:xfrm>
            <a:off x="1216733" y="3792275"/>
            <a:ext cx="698742" cy="396245"/>
            <a:chOff x="4500489" y="1276667"/>
            <a:chExt cx="939455" cy="456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40" name="円柱 450"/>
            <p:cNvSpPr/>
            <p:nvPr/>
          </p:nvSpPr>
          <p:spPr>
            <a:xfrm>
              <a:off x="4500489" y="1276667"/>
              <a:ext cx="939455" cy="456400"/>
            </a:xfrm>
            <a:prstGeom prst="can">
              <a:avLst/>
            </a:prstGeom>
            <a:grpFill/>
            <a:ln>
              <a:solidFill>
                <a:schemeClr val="accent1">
                  <a:shade val="50000"/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1" name="正方形/長方形 451"/>
            <p:cNvSpPr/>
            <p:nvPr/>
          </p:nvSpPr>
          <p:spPr>
            <a:xfrm>
              <a:off x="4758346" y="1413199"/>
              <a:ext cx="393056" cy="2616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endParaRPr lang="ja-JP" altLang="en-US" sz="1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3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475656" y="1628800"/>
            <a:ext cx="5050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硬件种类</a:t>
            </a:r>
            <a:r>
              <a:rPr lang="en-US" altLang="zh-CN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Tag</a:t>
            </a:r>
            <a:r>
              <a:rPr lang="zh-CN" altLang="en-US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种类</a:t>
            </a:r>
            <a:r>
              <a:rPr lang="en-US" altLang="zh-CN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操作对像</a:t>
            </a:r>
            <a:r>
              <a:rPr lang="en-US" altLang="zh-CN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Tag</a:t>
            </a:r>
            <a:r>
              <a:rPr lang="zh-CN" altLang="en-US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en-US" altLang="zh-CN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执行结果</a:t>
            </a:r>
            <a:endParaRPr lang="zh-CN" altLang="en-US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3" name="直接连接符 252"/>
          <p:cNvCxnSpPr/>
          <p:nvPr/>
        </p:nvCxnSpPr>
        <p:spPr>
          <a:xfrm>
            <a:off x="1475656" y="1905799"/>
            <a:ext cx="9361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2483768" y="1905799"/>
            <a:ext cx="9361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3491493" y="1905799"/>
            <a:ext cx="9361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4572000" y="1905799"/>
            <a:ext cx="864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5590422" y="1905799"/>
            <a:ext cx="853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6017315" y="1905799"/>
            <a:ext cx="0" cy="5870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6017315" y="2492896"/>
            <a:ext cx="714925" cy="0"/>
          </a:xfrm>
          <a:prstGeom prst="line">
            <a:avLst/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732240" y="2323619"/>
            <a:ext cx="968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的执行结果</a:t>
            </a:r>
            <a:endParaRPr lang="en-US" altLang="zh-CN" sz="1100" b="1" dirty="0" smtClean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OK/NG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0" name="直接连接符 269"/>
          <p:cNvCxnSpPr/>
          <p:nvPr/>
        </p:nvCxnSpPr>
        <p:spPr>
          <a:xfrm>
            <a:off x="5004048" y="1905799"/>
            <a:ext cx="0" cy="137918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959545" y="1905798"/>
            <a:ext cx="0" cy="224328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2951820" y="1905798"/>
            <a:ext cx="0" cy="296336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>
            <a:off x="1943708" y="1905797"/>
            <a:ext cx="0" cy="38274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5004048" y="3284984"/>
            <a:ext cx="714925" cy="0"/>
          </a:xfrm>
          <a:prstGeom prst="line">
            <a:avLst/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3959545" y="4149080"/>
            <a:ext cx="714925" cy="0"/>
          </a:xfrm>
          <a:prstGeom prst="line">
            <a:avLst/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2951820" y="4869160"/>
            <a:ext cx="714925" cy="0"/>
          </a:xfrm>
          <a:prstGeom prst="line">
            <a:avLst/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1943708" y="5733256"/>
            <a:ext cx="714925" cy="0"/>
          </a:xfrm>
          <a:prstGeom prst="line">
            <a:avLst/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矩形 281"/>
          <p:cNvSpPr/>
          <p:nvPr/>
        </p:nvSpPr>
        <p:spPr>
          <a:xfrm>
            <a:off x="5764026" y="3115707"/>
            <a:ext cx="1503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 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ON/OFF</a:t>
            </a:r>
          </a:p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 扫描数据值等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4674470" y="4064441"/>
            <a:ext cx="56425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硬件编号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2691233" y="5648617"/>
            <a:ext cx="20101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种类：信号灯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峰鸣器</a:t>
            </a: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螺丝刀 等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701271" y="4771891"/>
            <a:ext cx="59471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b="1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bit/Data</a:t>
            </a:r>
            <a:endParaRPr lang="zh-CN" altLang="en-US" sz="1100" b="1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作业台的开发功能对像（大分类）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63568" y="162118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03848" y="162880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63568" y="233790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03848" y="234552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63568" y="3054623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03848" y="3062243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外部系统</a:t>
            </a:r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I/F</a:t>
            </a:r>
            <a:endParaRPr lang="zh-CN" altLang="en-US" sz="14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63568" y="3771345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03848" y="377896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63568" y="520383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63568" y="4487114"/>
            <a:ext cx="1908212" cy="4543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宏文件设计生成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03848" y="4495686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03848" y="521145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作业手顺模拟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63568" y="592055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13.Device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设定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03848" y="592817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6692" y="4939676"/>
            <a:ext cx="1908212" cy="289524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既存功能同样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33696" y="5299716"/>
            <a:ext cx="1908212" cy="28952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既存功能，要修改</a:t>
            </a:r>
            <a:endParaRPr lang="zh-CN" altLang="en-US" sz="1000" b="1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33696" y="5673303"/>
            <a:ext cx="1908212" cy="2895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8184" y="4581127"/>
            <a:ext cx="2592288" cy="1512169"/>
          </a:xfrm>
          <a:prstGeom prst="roundRect">
            <a:avLst>
              <a:gd name="adj" fmla="val 568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凡例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1"/>
          <p:cNvSpPr/>
          <p:nvPr/>
        </p:nvSpPr>
        <p:spPr>
          <a:xfrm>
            <a:off x="5444128" y="1653297"/>
            <a:ext cx="3600400" cy="213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作业台所需功能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包括现行作业台的所有功能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增加次世代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作业台特有功能：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宏文件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】【Tag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安卓终端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手顺模拟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网络构成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0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作业台的开发日程   全体功能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60928"/>
              </p:ext>
            </p:extLst>
          </p:nvPr>
        </p:nvGraphicFramePr>
        <p:xfrm>
          <a:off x="251520" y="1340768"/>
          <a:ext cx="8629204" cy="5024085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462209"/>
                <a:gridCol w="204631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</a:tblGrid>
              <a:tr h="34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要件定义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系统设计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037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</a:rPr>
                        <a:t>详细设计</a:t>
                      </a:r>
                      <a:endParaRPr kumimoji="1" lang="zh-CN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软件开发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单体测试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硬件购置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设备组装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Meiryo UI" panose="020B0604030504040204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动作确认</a:t>
                      </a:r>
                      <a:endParaRPr kumimoji="1" lang="zh-CN" altLang="ja-JP" sz="1400" b="0" dirty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37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连结测试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综合测试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976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试运转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Meiryo UI" panose="020B0604030504040204" pitchFamily="50" charset="-128"/>
                        </a:rPr>
                        <a:t>Release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▼</a:t>
                      </a:r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</a:tbl>
          </a:graphicData>
        </a:graphic>
      </p:graphicFrame>
      <p:sp>
        <p:nvSpPr>
          <p:cNvPr id="25" name="矩形 14"/>
          <p:cNvSpPr/>
          <p:nvPr/>
        </p:nvSpPr>
        <p:spPr>
          <a:xfrm>
            <a:off x="5064300" y="4066044"/>
            <a:ext cx="1512168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14"/>
          <p:cNvSpPr/>
          <p:nvPr/>
        </p:nvSpPr>
        <p:spPr>
          <a:xfrm>
            <a:off x="2779009" y="1804411"/>
            <a:ext cx="720080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6864500" y="4554360"/>
            <a:ext cx="792088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8380580" y="5668202"/>
            <a:ext cx="428136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3529345" y="2211818"/>
            <a:ext cx="742867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3900778" y="2636896"/>
            <a:ext cx="803482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14"/>
          <p:cNvSpPr/>
          <p:nvPr/>
        </p:nvSpPr>
        <p:spPr>
          <a:xfrm>
            <a:off x="4302519" y="3615771"/>
            <a:ext cx="1512000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14"/>
          <p:cNvSpPr/>
          <p:nvPr/>
        </p:nvSpPr>
        <p:spPr>
          <a:xfrm>
            <a:off x="4545872" y="3147922"/>
            <a:ext cx="2318628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14"/>
          <p:cNvSpPr/>
          <p:nvPr/>
        </p:nvSpPr>
        <p:spPr>
          <a:xfrm>
            <a:off x="7660500" y="5115567"/>
            <a:ext cx="720080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建议分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作业台功能   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63568" y="162118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6084" y="1633798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63568" y="233790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36084" y="235052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63568" y="3054623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36084" y="3067241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外部系统</a:t>
            </a:r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I/F</a:t>
            </a:r>
            <a:endParaRPr lang="zh-CN" altLang="en-US" sz="14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63568" y="3771345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36084" y="3783963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63568" y="520383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63568" y="4487114"/>
            <a:ext cx="1908212" cy="4543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宏文件设计生成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36084" y="4500684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36084" y="5216453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作业手顺模拟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63568" y="592055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13.Device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设定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36084" y="593317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6692" y="4939676"/>
            <a:ext cx="1908212" cy="289524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既存功能同样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33696" y="5299716"/>
            <a:ext cx="1908212" cy="28952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既存功能，要修改</a:t>
            </a:r>
            <a:endParaRPr lang="zh-CN" altLang="en-US" sz="1000" b="1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33696" y="5673303"/>
            <a:ext cx="1908212" cy="2895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8184" y="4581127"/>
            <a:ext cx="2592288" cy="1512169"/>
          </a:xfrm>
          <a:prstGeom prst="roundRect">
            <a:avLst>
              <a:gd name="adj" fmla="val 568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凡例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1"/>
          <p:cNvSpPr/>
          <p:nvPr/>
        </p:nvSpPr>
        <p:spPr>
          <a:xfrm>
            <a:off x="5444128" y="1653297"/>
            <a:ext cx="3600400" cy="213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左侧</a:t>
            </a:r>
            <a:r>
              <a:rPr lang="zh-CN" altLang="en-US" sz="1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高亮显示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的功能为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的开发对像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包括最低限度的现行作业台功能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增加次世代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作业台特有功能：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以宏文件解析为基础的手顺设计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【Tag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安卓终端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单体运行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两项设定采用基础数据直接导入数据库。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由宏文件解析导入数据库。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8476" y="2942245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140993" y="2238142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40993" y="2981310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66570" y="4375331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40992" y="5097056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70800" y="5807585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37857" y="1460323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105483" y="1451648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37856" y="2207854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作业台的开发日程   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44508"/>
              </p:ext>
            </p:extLst>
          </p:nvPr>
        </p:nvGraphicFramePr>
        <p:xfrm>
          <a:off x="251520" y="1340768"/>
          <a:ext cx="8629204" cy="5024085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462209"/>
                <a:gridCol w="204631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</a:tblGrid>
              <a:tr h="34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要件定义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系统设计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037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</a:rPr>
                        <a:t>详细设计</a:t>
                      </a:r>
                      <a:endParaRPr kumimoji="1" lang="zh-CN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软件开发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单体测试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硬件购置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设备组装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Meiryo UI" panose="020B0604030504040204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动作确认</a:t>
                      </a:r>
                      <a:endParaRPr kumimoji="1" lang="zh-CN" altLang="ja-JP" sz="1400" b="0" dirty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37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连结测试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综合测试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976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试运转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Meiryo UI" panose="020B0604030504040204" pitchFamily="50" charset="-128"/>
                        </a:rPr>
                        <a:t>Release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▼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</a:tbl>
          </a:graphicData>
        </a:graphic>
      </p:graphicFrame>
      <p:sp>
        <p:nvSpPr>
          <p:cNvPr id="25" name="矩形 14"/>
          <p:cNvSpPr/>
          <p:nvPr/>
        </p:nvSpPr>
        <p:spPr>
          <a:xfrm>
            <a:off x="3938889" y="4053622"/>
            <a:ext cx="993151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14"/>
          <p:cNvSpPr/>
          <p:nvPr/>
        </p:nvSpPr>
        <p:spPr>
          <a:xfrm>
            <a:off x="2779009" y="1804410"/>
            <a:ext cx="496847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4932040" y="4639535"/>
            <a:ext cx="576064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5652120" y="5663588"/>
            <a:ext cx="144016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3277763" y="2215459"/>
            <a:ext cx="502150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3528838" y="2679100"/>
            <a:ext cx="539106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14"/>
          <p:cNvSpPr/>
          <p:nvPr/>
        </p:nvSpPr>
        <p:spPr>
          <a:xfrm>
            <a:off x="3131840" y="3609560"/>
            <a:ext cx="1091317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14"/>
          <p:cNvSpPr/>
          <p:nvPr/>
        </p:nvSpPr>
        <p:spPr>
          <a:xfrm>
            <a:off x="3899205" y="3165498"/>
            <a:ext cx="1608899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14"/>
          <p:cNvSpPr/>
          <p:nvPr/>
        </p:nvSpPr>
        <p:spPr>
          <a:xfrm>
            <a:off x="5148064" y="5117072"/>
            <a:ext cx="576064" cy="108000"/>
          </a:xfrm>
          <a:prstGeom prst="rect">
            <a:avLst/>
          </a:pr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4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61926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建议分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作业台功能   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63568" y="162118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36084" y="1633798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系统设定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63568" y="2337902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作业指示设定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236084" y="2350520"/>
            <a:ext cx="1908212" cy="453151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数据维护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63568" y="3054623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36084" y="3067241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外部系统</a:t>
            </a: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I/F</a:t>
            </a:r>
            <a:endParaRPr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63568" y="3771345"/>
            <a:ext cx="1908212" cy="453151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7.</a:t>
            </a:r>
            <a:r>
              <a:rPr lang="zh-CN" altLang="en-US" sz="14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作业台显示与操作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36084" y="3783963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服务器通讯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63568" y="520383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11.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作业手顺设计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63568" y="4487114"/>
            <a:ext cx="1908212" cy="4543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9.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宏文件设计生成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36084" y="4500684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10.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宏文件解析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3236084" y="5216453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12.</a:t>
            </a:r>
            <a:r>
              <a: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作业手顺模拟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63568" y="5920557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13.Device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设定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236084" y="5933175"/>
            <a:ext cx="1908212" cy="453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14.Tag</a:t>
            </a:r>
            <a:r>
              <a:rPr lang="zh-CN" altLang="en-US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通信设计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36692" y="4939676"/>
            <a:ext cx="1908212" cy="289524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既存功能同样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33696" y="5299716"/>
            <a:ext cx="1908212" cy="289524"/>
          </a:xfrm>
          <a:prstGeom prst="roundRect">
            <a:avLst/>
          </a:prstGeom>
          <a:gradFill flip="none" rotWithShape="1">
            <a:gsLst>
              <a:gs pos="81000">
                <a:schemeClr val="accent2">
                  <a:lumMod val="5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26000">
                <a:schemeClr val="accent5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既存功能，要修改</a:t>
            </a:r>
            <a:endParaRPr lang="zh-CN" altLang="en-US" sz="1000" b="1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33696" y="5673303"/>
            <a:ext cx="1908212" cy="2895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</a:t>
            </a:r>
            <a:endParaRPr lang="zh-CN" altLang="en-US" sz="1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28184" y="4581127"/>
            <a:ext cx="2592288" cy="1512169"/>
          </a:xfrm>
          <a:prstGeom prst="roundRect">
            <a:avLst>
              <a:gd name="adj" fmla="val 568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凡例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1"/>
          <p:cNvSpPr/>
          <p:nvPr/>
        </p:nvSpPr>
        <p:spPr>
          <a:xfrm>
            <a:off x="5444128" y="1653297"/>
            <a:ext cx="3600400" cy="213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左侧</a:t>
            </a:r>
            <a:r>
              <a:rPr lang="zh-CN" altLang="en-US" sz="1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高亮显示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的功能为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的开发对像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包括所有的现行作业台功能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ja-JP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增加次世代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作业台特有功能：</a:t>
            </a:r>
            <a:endParaRPr lang="en-US" altLang="zh-CN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宏文件设计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宏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文件解析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作业手顺模拟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】【Device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设定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【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联网运行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140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 </a:t>
            </a:r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1.2.3</a:t>
            </a:r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均完成设计功能。</a:t>
            </a:r>
            <a:endParaRPr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01416" y="3619085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72948" y="5095021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40990" y="5808179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40991" y="3611411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40989" y="4399973"/>
            <a:ext cx="2098395" cy="677905"/>
          </a:xfrm>
          <a:prstGeom prst="roundRect">
            <a:avLst>
              <a:gd name="adj" fmla="val 5686"/>
            </a:avLst>
          </a:prstGeom>
          <a:solidFill>
            <a:schemeClr val="bg1">
              <a:lumMod val="95000"/>
              <a:alpha val="8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1520" y="764704"/>
            <a:ext cx="49685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■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Smart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作业台的开发日程    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0580"/>
              </p:ext>
            </p:extLst>
          </p:nvPr>
        </p:nvGraphicFramePr>
        <p:xfrm>
          <a:off x="276243" y="1388246"/>
          <a:ext cx="8629204" cy="5024085"/>
        </p:xfrm>
        <a:graphic>
          <a:graphicData uri="http://schemas.openxmlformats.org/drawingml/2006/table">
            <a:tbl>
              <a:tblPr firstRow="1" bandCol="1">
                <a:tableStyleId>{7DF18680-E054-41AD-8BC1-D1AEF772440D}</a:tableStyleId>
              </a:tblPr>
              <a:tblGrid>
                <a:gridCol w="462209"/>
                <a:gridCol w="204631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</a:tblGrid>
              <a:tr h="34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endParaRPr kumimoji="1" lang="ja-JP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ja-JP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ja-JP" altLang="en-US" sz="1600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要件定义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系统设计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037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</a:rPr>
                        <a:t>详细设计</a:t>
                      </a:r>
                      <a:endParaRPr kumimoji="1" lang="zh-CN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软件开发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+mn-ea"/>
                        </a:rPr>
                        <a:t>单体测试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indent="0" algn="r"/>
                      <a:endParaRPr kumimoji="1" lang="ja-JP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硬件购置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设备组装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Meiryo UI" panose="020B0604030504040204" pitchFamily="50" charset="-128"/>
                      </a:endParaRPr>
                    </a:p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动作确认</a:t>
                      </a:r>
                      <a:endParaRPr kumimoji="1" lang="zh-CN" altLang="ja-JP" sz="1400" b="0" dirty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379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连结测试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综合测试</a:t>
                      </a:r>
                      <a:endParaRPr kumimoji="1" lang="en-US" altLang="zh-CN" sz="1400" b="0" dirty="0" smtClean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宋体" panose="02010600030101010101" pitchFamily="2" charset="-122"/>
                        <a:cs typeface="Meiryo UI" panose="020B0604030504040204" pitchFamily="50" charset="-128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976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ja-JP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zh-CN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宋体" panose="02010600030101010101" pitchFamily="2" charset="-122"/>
                          <a:cs typeface="Meiryo UI" panose="020B0604030504040204" pitchFamily="50" charset="-128"/>
                        </a:rPr>
                        <a:t>试运转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</a:tr>
              <a:tr h="414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  <a:cs typeface="Meiryo UI" panose="020B0604030504040204" pitchFamily="50" charset="-128"/>
                        </a:rPr>
                        <a:t>Release</a:t>
                      </a:r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84406" marR="84406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▼</a:t>
                      </a:r>
                    </a:p>
                  </a:txBody>
                  <a:tcPr marL="84406" marR="84406" anchor="ctr"/>
                </a:tc>
              </a:tr>
            </a:tbl>
          </a:graphicData>
        </a:graphic>
      </p:graphicFrame>
      <p:sp>
        <p:nvSpPr>
          <p:cNvPr id="14" name="矩形 14"/>
          <p:cNvSpPr/>
          <p:nvPr/>
        </p:nvSpPr>
        <p:spPr>
          <a:xfrm>
            <a:off x="3963612" y="4101100"/>
            <a:ext cx="993151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03732" y="1851888"/>
            <a:ext cx="496847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4956763" y="4687013"/>
            <a:ext cx="576064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4"/>
          <p:cNvSpPr/>
          <p:nvPr/>
        </p:nvSpPr>
        <p:spPr>
          <a:xfrm>
            <a:off x="5676843" y="5711066"/>
            <a:ext cx="144016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4"/>
          <p:cNvSpPr/>
          <p:nvPr/>
        </p:nvSpPr>
        <p:spPr>
          <a:xfrm>
            <a:off x="3302486" y="2262937"/>
            <a:ext cx="502150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4"/>
          <p:cNvSpPr/>
          <p:nvPr/>
        </p:nvSpPr>
        <p:spPr>
          <a:xfrm>
            <a:off x="3553561" y="2726578"/>
            <a:ext cx="539106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4"/>
          <p:cNvSpPr/>
          <p:nvPr/>
        </p:nvSpPr>
        <p:spPr>
          <a:xfrm>
            <a:off x="3156563" y="3657038"/>
            <a:ext cx="1091317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14"/>
          <p:cNvSpPr/>
          <p:nvPr/>
        </p:nvSpPr>
        <p:spPr>
          <a:xfrm>
            <a:off x="3923928" y="3212976"/>
            <a:ext cx="1608899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5172787" y="5164550"/>
            <a:ext cx="576064" cy="10800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6896245" y="4101100"/>
            <a:ext cx="993151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36365" y="1851888"/>
            <a:ext cx="496847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7889396" y="4687013"/>
            <a:ext cx="576064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14"/>
          <p:cNvSpPr/>
          <p:nvPr/>
        </p:nvSpPr>
        <p:spPr>
          <a:xfrm>
            <a:off x="8609476" y="5711066"/>
            <a:ext cx="144016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6235119" y="2262937"/>
            <a:ext cx="502150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6486194" y="2726578"/>
            <a:ext cx="539106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6089196" y="3657038"/>
            <a:ext cx="1091317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6856561" y="3212976"/>
            <a:ext cx="1608899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14"/>
          <p:cNvSpPr/>
          <p:nvPr/>
        </p:nvSpPr>
        <p:spPr>
          <a:xfrm>
            <a:off x="8105420" y="5164550"/>
            <a:ext cx="576064" cy="108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2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全屏显示(4:3)</PresentationFormat>
  <Paragraphs>343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HG丸ｺﾞｼｯｸM-PRO</vt:lpstr>
      <vt:lpstr>Meiryo UI</vt:lpstr>
      <vt:lpstr>Microsoft YaHei</vt:lpstr>
      <vt:lpstr>ＭＳ Ｐゴシック</vt:lpstr>
      <vt:lpstr>宋体</vt:lpstr>
      <vt:lpstr>Arial</vt:lpstr>
      <vt:lpstr>Calibri</vt:lpstr>
      <vt:lpstr>Office ​​テーマ</vt:lpstr>
      <vt:lpstr>デザインの設定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65</cp:revision>
  <dcterms:created xsi:type="dcterms:W3CDTF">2014-07-29T10:27:00Z</dcterms:created>
  <dcterms:modified xsi:type="dcterms:W3CDTF">2019-08-07T00:47:20Z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