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7"/>
  </p:notesMasterIdLst>
  <p:sldIdLst>
    <p:sldId id="256" r:id="rId3"/>
    <p:sldId id="289" r:id="rId4"/>
    <p:sldId id="290" r:id="rId5"/>
    <p:sldId id="291" r:id="rId6"/>
    <p:sldId id="293" r:id="rId7"/>
    <p:sldId id="294" r:id="rId8"/>
    <p:sldId id="295" r:id="rId9"/>
    <p:sldId id="296" r:id="rId10"/>
    <p:sldId id="298" r:id="rId11"/>
    <p:sldId id="304" r:id="rId12"/>
    <p:sldId id="302" r:id="rId13"/>
    <p:sldId id="303" r:id="rId14"/>
    <p:sldId id="299" r:id="rId15"/>
    <p:sldId id="300" r:id="rId16"/>
    <p:sldId id="334" r:id="rId17"/>
    <p:sldId id="330" r:id="rId18"/>
    <p:sldId id="331" r:id="rId19"/>
    <p:sldId id="333" r:id="rId20"/>
    <p:sldId id="305" r:id="rId21"/>
    <p:sldId id="306" r:id="rId22"/>
    <p:sldId id="301" r:id="rId23"/>
    <p:sldId id="307" r:id="rId24"/>
    <p:sldId id="308" r:id="rId25"/>
    <p:sldId id="309"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32" r:id="rId45"/>
    <p:sldId id="261" r:id="rId46"/>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199" autoAdjust="0"/>
  </p:normalViewPr>
  <p:slideViewPr>
    <p:cSldViewPr>
      <p:cViewPr varScale="1">
        <p:scale>
          <a:sx n="40" d="100"/>
          <a:sy n="40" d="100"/>
        </p:scale>
        <p:origin x="-1764" y="-102"/>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FFS</a:t>
            </a:r>
            <a:r>
              <a:rPr lang="zh-CN" altLang="en-US" dirty="0" smtClean="0"/>
              <a:t>应该不予考虑</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FFS</a:t>
            </a:r>
            <a:r>
              <a:rPr lang="zh-CN" altLang="en-US" dirty="0" smtClean="0"/>
              <a:t>应该不予考虑</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文字错误</a:t>
            </a:r>
            <a:r>
              <a:rPr lang="en-US" altLang="zh-CN" dirty="0" smtClean="0"/>
              <a:t>:</a:t>
            </a:r>
            <a:r>
              <a:rPr lang="zh-CN" altLang="en-US" dirty="0" smtClean="0"/>
              <a:t>接口改为类型</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场景一问题应该是在同一个进程</a:t>
            </a:r>
            <a:r>
              <a:rPr lang="en-US" altLang="zh-CN" dirty="0" smtClean="0"/>
              <a:t>,</a:t>
            </a:r>
            <a:r>
              <a:rPr lang="zh-CN" altLang="en-US" dirty="0" smtClean="0"/>
              <a:t>不同线程中</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Grp="1"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redis.cn/topics/protocol.html" TargetMode="External"/><Relationship Id="rId2" Type="http://schemas.openxmlformats.org/officeDocument/2006/relationships/hyperlink" Target="http://redis.io/topics/protocol" TargetMode="External"/><Relationship Id="rId1" Type="http://schemas.openxmlformats.org/officeDocument/2006/relationships/slideLayout" Target="../slideLayouts/slideLayout18.xml"/><Relationship Id="rId4" Type="http://schemas.openxmlformats.org/officeDocument/2006/relationships/hyperlink" Target="https://github.com/spullara/redis-protocol.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457384" cy="738664"/>
          </a:xfrm>
          <a:prstGeom prst="rect">
            <a:avLst/>
          </a:prstGeom>
          <a:noFill/>
          <a:ln w="9525">
            <a:noFill/>
            <a:miter lim="800000"/>
            <a:headEnd/>
            <a:tailEnd/>
          </a:ln>
        </p:spPr>
        <p:txBody>
          <a:bodyPr wrap="square">
            <a:spAutoFit/>
          </a:bodyPr>
          <a:lstStyle/>
          <a:p>
            <a:pPr algn="l"/>
            <a:r>
              <a:rPr lang="en-US" altLang="zh-CN" sz="4200" dirty="0"/>
              <a:t>Part </a:t>
            </a:r>
            <a:r>
              <a:rPr lang="en-US" altLang="zh-CN" sz="4200" dirty="0" smtClean="0"/>
              <a:t>2- </a:t>
            </a:r>
            <a:r>
              <a:rPr lang="zh-CN" altLang="en-US" sz="4200" dirty="0" smtClean="0"/>
              <a:t>代理层实现考虑三</a:t>
            </a:r>
            <a:r>
              <a:rPr lang="en-US" altLang="zh-CN" sz="4200" dirty="0" smtClean="0"/>
              <a:t>: REDIS </a:t>
            </a:r>
            <a:r>
              <a:rPr lang="en-US" altLang="zh-CN" sz="4200" dirty="0" err="1" smtClean="0"/>
              <a:t>sharding</a:t>
            </a:r>
            <a:r>
              <a:rPr lang="zh-CN" altLang="en-US" sz="4200" dirty="0" smtClean="0"/>
              <a:t>的限制</a:t>
            </a:r>
            <a:endParaRPr lang="zh-CN" altLang="en-US" sz="4200" dirty="0"/>
          </a:p>
        </p:txBody>
      </p:sp>
      <p:sp>
        <p:nvSpPr>
          <p:cNvPr id="11" name="TextBox 10"/>
          <p:cNvSpPr txBox="1"/>
          <p:nvPr/>
        </p:nvSpPr>
        <p:spPr>
          <a:xfrm>
            <a:off x="741760" y="988368"/>
            <a:ext cx="11449272" cy="7294305"/>
          </a:xfrm>
          <a:prstGeom prst="rect">
            <a:avLst/>
          </a:prstGeom>
          <a:noFill/>
        </p:spPr>
        <p:txBody>
          <a:bodyPr wrap="square" rtlCol="0">
            <a:spAutoFit/>
          </a:bodyPr>
          <a:lstStyle/>
          <a:p>
            <a:pPr algn="l"/>
            <a:r>
              <a:rPr lang="en-US" altLang="zh-CN" dirty="0" err="1" smtClean="0"/>
              <a:t>redis</a:t>
            </a:r>
            <a:r>
              <a:rPr lang="zh-CN" altLang="en-US" dirty="0" smtClean="0"/>
              <a:t>集群</a:t>
            </a:r>
            <a:r>
              <a:rPr lang="en-US" altLang="zh-CN" dirty="0" err="1" smtClean="0"/>
              <a:t>sharding</a:t>
            </a:r>
            <a:r>
              <a:rPr lang="zh-CN" altLang="en-US" dirty="0" smtClean="0"/>
              <a:t>时</a:t>
            </a:r>
            <a:r>
              <a:rPr lang="en-US" altLang="zh-CN" dirty="0" smtClean="0"/>
              <a:t>, </a:t>
            </a:r>
            <a:r>
              <a:rPr lang="zh-CN" altLang="en-US" dirty="0" smtClean="0"/>
              <a:t>有些命令是不支持的</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keys (key</a:t>
            </a:r>
            <a:r>
              <a:rPr lang="zh-CN" altLang="en-US" dirty="0" smtClean="0"/>
              <a:t>被分布到整个集群中</a:t>
            </a:r>
            <a:r>
              <a:rPr lang="en-US" altLang="zh-CN" dirty="0" smtClean="0"/>
              <a:t>, </a:t>
            </a:r>
            <a:r>
              <a:rPr lang="zh-CN" altLang="en-US" dirty="0" smtClean="0"/>
              <a:t>不再是个原子操作</a:t>
            </a:r>
            <a:r>
              <a:rPr lang="en-US" altLang="zh-CN" dirty="0" smtClean="0"/>
              <a:t>)</a:t>
            </a:r>
          </a:p>
          <a:p>
            <a:pPr algn="l">
              <a:buFont typeface="Arial" pitchFamily="34" charset="0"/>
              <a:buChar char="•"/>
            </a:pPr>
            <a:r>
              <a:rPr lang="en-US" altLang="zh-CN" dirty="0" smtClean="0"/>
              <a:t> save/</a:t>
            </a:r>
            <a:r>
              <a:rPr lang="en-US" altLang="zh-CN" dirty="0" err="1" smtClean="0"/>
              <a:t>bgsave</a:t>
            </a:r>
            <a:r>
              <a:rPr lang="en-US" altLang="zh-CN" dirty="0" smtClean="0"/>
              <a:t> (</a:t>
            </a:r>
            <a:r>
              <a:rPr lang="zh-CN" altLang="en-US" dirty="0" smtClean="0"/>
              <a:t>对哪个单点</a:t>
            </a:r>
            <a:r>
              <a:rPr lang="en-US" altLang="zh-CN" dirty="0" smtClean="0"/>
              <a:t>?)</a:t>
            </a:r>
          </a:p>
          <a:p>
            <a:pPr algn="l">
              <a:buFont typeface="Arial" pitchFamily="34" charset="0"/>
              <a:buChar char="•"/>
            </a:pPr>
            <a:r>
              <a:rPr lang="en-US" altLang="zh-CN" dirty="0" smtClean="0"/>
              <a:t> publish/subscribe (</a:t>
            </a:r>
            <a:r>
              <a:rPr lang="en-US" altLang="zh-CN" dirty="0" err="1" smtClean="0"/>
              <a:t>sharding</a:t>
            </a:r>
            <a:r>
              <a:rPr lang="zh-CN" altLang="en-US" dirty="0" smtClean="0"/>
              <a:t>不支持通道</a:t>
            </a:r>
            <a:r>
              <a:rPr lang="en-US" altLang="zh-CN" dirty="0" smtClean="0"/>
              <a:t>)</a:t>
            </a:r>
          </a:p>
          <a:p>
            <a:pPr algn="l">
              <a:buFont typeface="Arial" pitchFamily="34" charset="0"/>
              <a:buChar char="•"/>
            </a:pPr>
            <a:endParaRPr lang="en-US" altLang="zh-CN" dirty="0" smtClean="0"/>
          </a:p>
          <a:p>
            <a:pPr algn="l"/>
            <a:r>
              <a:rPr lang="zh-CN" altLang="en-US" dirty="0" smtClean="0"/>
              <a:t>有些命令需要变通后才能支持</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err="1" smtClean="0"/>
              <a:t>mset</a:t>
            </a:r>
            <a:r>
              <a:rPr lang="en-US" altLang="zh-CN" dirty="0" smtClean="0"/>
              <a:t>/</a:t>
            </a:r>
            <a:r>
              <a:rPr lang="en-US" altLang="zh-CN" dirty="0" err="1" smtClean="0"/>
              <a:t>mget</a:t>
            </a:r>
            <a:r>
              <a:rPr lang="en-US" altLang="zh-CN" dirty="0" smtClean="0"/>
              <a:t>: </a:t>
            </a:r>
            <a:r>
              <a:rPr lang="zh-CN" altLang="en-US" dirty="0" smtClean="0"/>
              <a:t>需要将多个</a:t>
            </a:r>
            <a:r>
              <a:rPr lang="en-US" altLang="zh-CN" dirty="0" smtClean="0"/>
              <a:t>key</a:t>
            </a:r>
            <a:r>
              <a:rPr lang="zh-CN" altLang="en-US" dirty="0" smtClean="0"/>
              <a:t>对应到一个</a:t>
            </a:r>
            <a:r>
              <a:rPr lang="en-US" altLang="zh-CN" dirty="0" smtClean="0"/>
              <a:t>slot</a:t>
            </a:r>
            <a:r>
              <a:rPr lang="zh-CN" altLang="en-US" dirty="0" smtClean="0"/>
              <a:t>中</a:t>
            </a:r>
            <a:r>
              <a:rPr lang="en-US" altLang="zh-CN" dirty="0" smtClean="0"/>
              <a:t>(</a:t>
            </a:r>
            <a:r>
              <a:rPr lang="zh-CN" altLang="en-US" dirty="0" smtClean="0"/>
              <a:t>即同一个</a:t>
            </a:r>
            <a:r>
              <a:rPr lang="en-US" altLang="zh-CN" dirty="0" err="1" smtClean="0"/>
              <a:t>redis</a:t>
            </a:r>
            <a:r>
              <a:rPr lang="zh-CN" altLang="en-US" dirty="0" smtClean="0"/>
              <a:t>单点</a:t>
            </a:r>
            <a:r>
              <a:rPr lang="en-US" altLang="zh-CN" dirty="0" smtClean="0"/>
              <a:t>). </a:t>
            </a:r>
            <a:r>
              <a:rPr lang="zh-CN" altLang="en-US" dirty="0" smtClean="0"/>
              <a:t>这样不能用</a:t>
            </a:r>
            <a:r>
              <a:rPr lang="en-US" altLang="zh-CN" dirty="0" smtClean="0"/>
              <a:t>key</a:t>
            </a:r>
            <a:r>
              <a:rPr lang="zh-CN" altLang="en-US" dirty="0" smtClean="0"/>
              <a:t>作为</a:t>
            </a:r>
            <a:r>
              <a:rPr lang="en-US" altLang="zh-CN" dirty="0" smtClean="0"/>
              <a:t>hash</a:t>
            </a:r>
            <a:r>
              <a:rPr lang="zh-CN" altLang="en-US" dirty="0" smtClean="0"/>
              <a:t>对象</a:t>
            </a:r>
            <a:r>
              <a:rPr lang="en-US" altLang="zh-CN" dirty="0" smtClean="0"/>
              <a:t>, </a:t>
            </a:r>
            <a:r>
              <a:rPr lang="zh-CN" altLang="en-US" dirty="0" smtClean="0"/>
              <a:t>可考虑在</a:t>
            </a:r>
            <a:r>
              <a:rPr lang="en-US" altLang="zh-CN" dirty="0" smtClean="0"/>
              <a:t>key</a:t>
            </a:r>
            <a:r>
              <a:rPr lang="zh-CN" altLang="en-US" dirty="0" smtClean="0"/>
              <a:t>中使用相同的变量替换</a:t>
            </a:r>
            <a:r>
              <a:rPr lang="en-US" altLang="zh-CN" dirty="0" smtClean="0"/>
              <a:t>. </a:t>
            </a:r>
            <a:r>
              <a:rPr lang="zh-CN" altLang="en-US" dirty="0" smtClean="0"/>
              <a:t>例如</a:t>
            </a:r>
            <a:r>
              <a:rPr lang="en-US" altLang="zh-CN" dirty="0" smtClean="0"/>
              <a:t>:</a:t>
            </a:r>
          </a:p>
          <a:p>
            <a:pPr lvl="1" algn="l">
              <a:buFont typeface="Arial" pitchFamily="34" charset="0"/>
              <a:buChar char="•"/>
            </a:pPr>
            <a:r>
              <a:rPr lang="en-US" altLang="zh-CN" dirty="0" smtClean="0"/>
              <a:t> </a:t>
            </a:r>
            <a:r>
              <a:rPr lang="en-US" altLang="zh-CN" sz="3200" dirty="0" err="1" smtClean="0"/>
              <a:t>mset</a:t>
            </a:r>
            <a:r>
              <a:rPr lang="en-US" altLang="zh-CN" sz="3200" dirty="0" smtClean="0"/>
              <a:t>   #product#id_1   1000   #product#id_2   1001</a:t>
            </a:r>
          </a:p>
          <a:p>
            <a:pPr lvl="1" algn="l">
              <a:buFont typeface="Arial" pitchFamily="34" charset="0"/>
              <a:buChar char="•"/>
            </a:pPr>
            <a:r>
              <a:rPr lang="en-US" altLang="zh-CN" sz="3200" dirty="0" smtClean="0"/>
              <a:t> </a:t>
            </a:r>
            <a:r>
              <a:rPr lang="en-US" altLang="zh-CN" sz="3200" dirty="0" err="1" smtClean="0"/>
              <a:t>mget</a:t>
            </a:r>
            <a:r>
              <a:rPr lang="en-US" altLang="zh-CN" sz="3200" dirty="0" smtClean="0"/>
              <a:t>   #product#id_1   #product#id_2</a:t>
            </a:r>
          </a:p>
          <a:p>
            <a:pPr lvl="1" algn="l"/>
            <a:r>
              <a:rPr lang="zh-CN" altLang="en-US" dirty="0" smtClean="0"/>
              <a:t>当使用</a:t>
            </a:r>
            <a:r>
              <a:rPr lang="en-US" altLang="zh-CN" dirty="0" smtClean="0"/>
              <a:t>#product#</a:t>
            </a:r>
            <a:r>
              <a:rPr lang="zh-CN" altLang="en-US" dirty="0" smtClean="0"/>
              <a:t>作为</a:t>
            </a:r>
            <a:r>
              <a:rPr lang="en-US" altLang="zh-CN" dirty="0" smtClean="0"/>
              <a:t>hash</a:t>
            </a:r>
            <a:r>
              <a:rPr lang="zh-CN" altLang="en-US" dirty="0" smtClean="0"/>
              <a:t>对象可保证</a:t>
            </a:r>
            <a:r>
              <a:rPr lang="en-US" altLang="zh-CN" dirty="0" smtClean="0"/>
              <a:t>key</a:t>
            </a:r>
            <a:r>
              <a:rPr lang="zh-CN" altLang="en-US" dirty="0" smtClean="0"/>
              <a:t>在同一个</a:t>
            </a:r>
            <a:r>
              <a:rPr lang="en-US" altLang="zh-CN" dirty="0" smtClean="0"/>
              <a:t>slot</a:t>
            </a:r>
            <a:r>
              <a:rPr lang="zh-CN" altLang="en-US" dirty="0" smtClean="0"/>
              <a:t>中</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代理层实现考虑四</a:t>
            </a:r>
            <a:r>
              <a:rPr lang="en-US" altLang="zh-CN" sz="4800" dirty="0" smtClean="0"/>
              <a:t>:</a:t>
            </a:r>
            <a:r>
              <a:rPr lang="zh-CN" altLang="en-US" sz="4800" dirty="0" smtClean="0"/>
              <a:t>避免单点故障</a:t>
            </a:r>
            <a:endParaRPr lang="zh-CN" altLang="en-US" sz="4800" dirty="0"/>
          </a:p>
        </p:txBody>
      </p:sp>
      <p:sp>
        <p:nvSpPr>
          <p:cNvPr id="11" name="TextBox 10"/>
          <p:cNvSpPr txBox="1"/>
          <p:nvPr/>
        </p:nvSpPr>
        <p:spPr>
          <a:xfrm>
            <a:off x="741760" y="1060376"/>
            <a:ext cx="11161240" cy="2308324"/>
          </a:xfrm>
          <a:prstGeom prst="rect">
            <a:avLst/>
          </a:prstGeom>
          <a:noFill/>
        </p:spPr>
        <p:txBody>
          <a:bodyPr wrap="square" rtlCol="0">
            <a:spAutoFit/>
          </a:bodyPr>
          <a:lstStyle/>
          <a:p>
            <a:pPr algn="l"/>
            <a:r>
              <a:rPr lang="zh-CN" altLang="en-US" dirty="0" smtClean="0"/>
              <a:t>代理层是整个设计的中心</a:t>
            </a:r>
            <a:r>
              <a:rPr lang="en-US" altLang="zh-CN" dirty="0" smtClean="0"/>
              <a:t>, </a:t>
            </a:r>
            <a:r>
              <a:rPr lang="zh-CN" altLang="en-US" dirty="0" smtClean="0"/>
              <a:t>需要实现</a:t>
            </a:r>
            <a:r>
              <a:rPr lang="en-US" altLang="zh-CN" dirty="0" smtClean="0"/>
              <a:t>RESP</a:t>
            </a:r>
            <a:r>
              <a:rPr lang="zh-CN" altLang="en-US" dirty="0" smtClean="0"/>
              <a:t>协议</a:t>
            </a:r>
            <a:r>
              <a:rPr lang="en-US" altLang="zh-CN" dirty="0" smtClean="0"/>
              <a:t>, </a:t>
            </a:r>
            <a:r>
              <a:rPr lang="zh-CN" altLang="en-US" dirty="0" smtClean="0"/>
              <a:t>负责</a:t>
            </a:r>
            <a:r>
              <a:rPr lang="en-US" altLang="zh-CN" dirty="0" err="1" smtClean="0"/>
              <a:t>sharding</a:t>
            </a:r>
            <a:r>
              <a:rPr lang="en-US" altLang="zh-CN" dirty="0" smtClean="0"/>
              <a:t>/</a:t>
            </a:r>
            <a:r>
              <a:rPr lang="en-US" altLang="zh-CN" dirty="0" err="1" smtClean="0"/>
              <a:t>resharding</a:t>
            </a:r>
            <a:r>
              <a:rPr lang="en-US" altLang="zh-CN" dirty="0" smtClean="0"/>
              <a:t>, </a:t>
            </a:r>
            <a:r>
              <a:rPr lang="zh-CN" altLang="en-US" dirty="0" smtClean="0"/>
              <a:t>缓存操作跳转</a:t>
            </a:r>
            <a:r>
              <a:rPr lang="en-US" altLang="zh-CN" dirty="0" smtClean="0"/>
              <a:t>, </a:t>
            </a:r>
            <a:r>
              <a:rPr lang="zh-CN" altLang="en-US" dirty="0" smtClean="0"/>
              <a:t>心跳检测</a:t>
            </a:r>
            <a:r>
              <a:rPr lang="en-US" altLang="zh-CN" dirty="0" smtClean="0"/>
              <a:t>, </a:t>
            </a:r>
            <a:r>
              <a:rPr lang="zh-CN" altLang="en-US" dirty="0" smtClean="0"/>
              <a:t>数据持久化等等</a:t>
            </a:r>
            <a:r>
              <a:rPr lang="en-US" altLang="zh-CN" dirty="0" smtClean="0"/>
              <a:t>. </a:t>
            </a:r>
            <a:r>
              <a:rPr lang="zh-CN" altLang="en-US" dirty="0" smtClean="0">
                <a:solidFill>
                  <a:srgbClr val="FF0000"/>
                </a:solidFill>
              </a:rPr>
              <a:t>因此需要避免单点部署</a:t>
            </a:r>
            <a:r>
              <a:rPr lang="en-US" altLang="zh-CN" dirty="0" smtClean="0">
                <a:solidFill>
                  <a:srgbClr val="FF0000"/>
                </a:solidFill>
              </a:rPr>
              <a:t>. </a:t>
            </a:r>
            <a:r>
              <a:rPr lang="zh-CN" altLang="en-US" dirty="0" smtClean="0">
                <a:solidFill>
                  <a:srgbClr val="FF0000"/>
                </a:solidFill>
              </a:rPr>
              <a:t>且要做到无状态切换</a:t>
            </a:r>
            <a:r>
              <a:rPr lang="en-US" altLang="zh-CN" dirty="0" smtClean="0">
                <a:solidFill>
                  <a:srgbClr val="FF0000"/>
                </a:solidFill>
              </a:rPr>
              <a:t>. </a:t>
            </a:r>
            <a:r>
              <a:rPr lang="zh-CN" altLang="en-US" dirty="0" smtClean="0"/>
              <a:t>这里</a:t>
            </a:r>
            <a:r>
              <a:rPr lang="en-US" altLang="zh-CN" dirty="0" smtClean="0"/>
              <a:t>, </a:t>
            </a:r>
            <a:r>
              <a:rPr lang="zh-CN" altLang="en-US" dirty="0" smtClean="0"/>
              <a:t>可选择</a:t>
            </a:r>
            <a:r>
              <a:rPr lang="en-US" altLang="zh-CN" dirty="0" smtClean="0"/>
              <a:t>zookeeper</a:t>
            </a:r>
            <a:r>
              <a:rPr lang="zh-CN" altLang="en-US" dirty="0" smtClean="0"/>
              <a:t>作为协调管理器</a:t>
            </a:r>
            <a:endParaRPr lang="en-US" altLang="zh-CN"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72653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1930368" y="70199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8" name="云形 37"/>
          <p:cNvSpPr/>
          <p:nvPr/>
        </p:nvSpPr>
        <p:spPr bwMode="auto">
          <a:xfrm>
            <a:off x="758252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53" name="TextBox 52"/>
          <p:cNvSpPr txBox="1"/>
          <p:nvPr/>
        </p:nvSpPr>
        <p:spPr>
          <a:xfrm>
            <a:off x="5062240" y="4156720"/>
            <a:ext cx="1944216" cy="923330"/>
          </a:xfrm>
          <a:prstGeom prst="rect">
            <a:avLst/>
          </a:prstGeom>
          <a:noFill/>
        </p:spPr>
        <p:txBody>
          <a:bodyPr wrap="square" rtlCol="0">
            <a:spAutoFit/>
          </a:bodyPr>
          <a:lstStyle/>
          <a:p>
            <a:pPr algn="l"/>
            <a:r>
              <a:rPr lang="zh-CN" altLang="en-US" sz="1800" dirty="0" smtClean="0"/>
              <a:t>通过</a:t>
            </a:r>
            <a:r>
              <a:rPr lang="en-US" altLang="zh-CN" sz="1800" dirty="0" err="1" smtClean="0"/>
              <a:t>zk</a:t>
            </a:r>
            <a:r>
              <a:rPr lang="zh-CN" altLang="en-US" sz="1800" dirty="0" smtClean="0"/>
              <a:t>和</a:t>
            </a:r>
            <a:r>
              <a:rPr lang="en-US" altLang="zh-CN" sz="1800" dirty="0" smtClean="0"/>
              <a:t>server-proxy</a:t>
            </a:r>
            <a:r>
              <a:rPr lang="zh-CN" altLang="en-US" sz="1800" dirty="0" smtClean="0"/>
              <a:t>建立连接</a:t>
            </a:r>
            <a:r>
              <a:rPr lang="en-US" altLang="zh-CN" sz="1800" dirty="0" smtClean="0"/>
              <a:t>(HA)</a:t>
            </a:r>
            <a:endParaRPr lang="zh-CN" altLang="en-US" sz="1800" dirty="0"/>
          </a:p>
        </p:txBody>
      </p: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1461840" y="4156720"/>
            <a:ext cx="1944216" cy="923330"/>
          </a:xfrm>
          <a:prstGeom prst="rect">
            <a:avLst/>
          </a:prstGeom>
          <a:noFill/>
        </p:spPr>
        <p:txBody>
          <a:bodyPr wrap="square" rtlCol="0">
            <a:spAutoFit/>
          </a:bodyPr>
          <a:lstStyle/>
          <a:p>
            <a:pPr algn="l"/>
            <a:r>
              <a:rPr lang="zh-CN" altLang="en-US" sz="1800" dirty="0" smtClean="0"/>
              <a:t>直接和</a:t>
            </a:r>
            <a:r>
              <a:rPr lang="en-US" altLang="zh-CN" sz="1800" dirty="0" smtClean="0"/>
              <a:t>server-proxy</a:t>
            </a:r>
            <a:r>
              <a:rPr lang="zh-CN" altLang="en-US" sz="1800" dirty="0" smtClean="0"/>
              <a:t>建立连接</a:t>
            </a:r>
            <a:r>
              <a:rPr lang="en-US" altLang="zh-CN" sz="1800" dirty="0" smtClean="0"/>
              <a:t>(No HA)</a:t>
            </a:r>
            <a:endParaRPr lang="zh-CN" altLang="en-US" sz="1800" dirty="0"/>
          </a:p>
        </p:txBody>
      </p:sp>
      <p:cxnSp>
        <p:nvCxnSpPr>
          <p:cNvPr id="63" name="直接箭头连接符 62"/>
          <p:cNvCxnSpPr>
            <a:stCxn id="12" idx="2"/>
            <a:endCxn id="28" idx="3"/>
          </p:cNvCxnSpPr>
          <p:nvPr/>
        </p:nvCxnSpPr>
        <p:spPr bwMode="auto">
          <a:xfrm rot="16200000" flipH="1">
            <a:off x="2485924" y="6156972"/>
            <a:ext cx="976644" cy="86457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070100" y="5437368"/>
            <a:ext cx="976644" cy="23037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rot="5400000">
            <a:off x="8615818"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165696" y="646097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缓存集群考虑</a:t>
            </a:r>
            <a:endParaRPr lang="zh-CN" altLang="en-US" sz="4800" dirty="0"/>
          </a:p>
        </p:txBody>
      </p:sp>
      <p:sp>
        <p:nvSpPr>
          <p:cNvPr id="11" name="TextBox 10"/>
          <p:cNvSpPr txBox="1"/>
          <p:nvPr/>
        </p:nvSpPr>
        <p:spPr>
          <a:xfrm>
            <a:off x="525736" y="844352"/>
            <a:ext cx="11233248" cy="2800767"/>
          </a:xfrm>
          <a:prstGeom prst="rect">
            <a:avLst/>
          </a:prstGeom>
          <a:noFill/>
        </p:spPr>
        <p:txBody>
          <a:bodyPr wrap="square" rtlCol="0">
            <a:spAutoFit/>
          </a:bodyPr>
          <a:lstStyle/>
          <a:p>
            <a:pPr algn="l">
              <a:buFont typeface="Arial" pitchFamily="34" charset="0"/>
              <a:buChar char="•"/>
            </a:pPr>
            <a:r>
              <a:rPr lang="en-US" altLang="zh-CN" dirty="0" smtClean="0">
                <a:solidFill>
                  <a:schemeClr val="bg1">
                    <a:lumMod val="50000"/>
                  </a:schemeClr>
                </a:solidFill>
              </a:rPr>
              <a:t> </a:t>
            </a:r>
            <a:r>
              <a:rPr lang="zh-CN" altLang="en-US" sz="2800" dirty="0" smtClean="0"/>
              <a:t>不同的业务系统使用的集群应相互隔离</a:t>
            </a:r>
            <a:r>
              <a:rPr lang="en-US" altLang="zh-CN" sz="2800" dirty="0" smtClean="0"/>
              <a:t>(</a:t>
            </a:r>
            <a:r>
              <a:rPr lang="zh-CN" altLang="en-US" sz="2800" dirty="0" smtClean="0"/>
              <a:t>容灾及</a:t>
            </a:r>
            <a:r>
              <a:rPr lang="en-US" altLang="zh-CN" sz="2800" dirty="0" smtClean="0"/>
              <a:t>namespace</a:t>
            </a:r>
            <a:r>
              <a:rPr lang="zh-CN" altLang="en-US" sz="2800" dirty="0" smtClean="0"/>
              <a:t>污染考虑</a:t>
            </a:r>
            <a:r>
              <a:rPr lang="en-US" altLang="zh-CN" sz="2800" dirty="0" smtClean="0"/>
              <a:t>)</a:t>
            </a:r>
          </a:p>
          <a:p>
            <a:pPr algn="l">
              <a:buFont typeface="Arial" pitchFamily="34" charset="0"/>
              <a:buChar char="•"/>
            </a:pPr>
            <a:r>
              <a:rPr lang="en-US" altLang="zh-CN" sz="2800" dirty="0" smtClean="0"/>
              <a:t> </a:t>
            </a:r>
            <a:r>
              <a:rPr lang="zh-CN" altLang="en-US" sz="2800" dirty="0" smtClean="0"/>
              <a:t>每个集群</a:t>
            </a:r>
            <a:r>
              <a:rPr lang="en-US" altLang="zh-CN" sz="2800" dirty="0" err="1" smtClean="0"/>
              <a:t>sharding</a:t>
            </a:r>
            <a:r>
              <a:rPr lang="zh-CN" altLang="en-US" sz="2800" dirty="0" smtClean="0"/>
              <a:t>可分为若干个组</a:t>
            </a:r>
            <a:r>
              <a:rPr lang="en-US" altLang="zh-CN" sz="2800" dirty="0" smtClean="0"/>
              <a:t>, </a:t>
            </a:r>
            <a:r>
              <a:rPr lang="zh-CN" altLang="en-US" sz="2800" dirty="0" smtClean="0"/>
              <a:t>每个组依据之前的</a:t>
            </a:r>
            <a:r>
              <a:rPr lang="en-US" altLang="zh-CN" sz="2800" dirty="0" smtClean="0"/>
              <a:t>hash</a:t>
            </a:r>
            <a:r>
              <a:rPr lang="zh-CN" altLang="en-US" sz="2800" dirty="0" smtClean="0"/>
              <a:t>求余算法处理部分缓存数据</a:t>
            </a:r>
            <a:r>
              <a:rPr lang="en-US" altLang="zh-CN" sz="2800" dirty="0" smtClean="0"/>
              <a:t>(</a:t>
            </a:r>
            <a:r>
              <a:rPr lang="zh-CN" altLang="en-US" sz="2800" dirty="0" smtClean="0"/>
              <a:t>分区容忍性</a:t>
            </a:r>
            <a:r>
              <a:rPr lang="en-US" altLang="zh-CN" sz="2800" dirty="0" smtClean="0"/>
              <a:t>)</a:t>
            </a:r>
          </a:p>
          <a:p>
            <a:pPr algn="l">
              <a:buFont typeface="Arial" pitchFamily="34" charset="0"/>
              <a:buChar char="•"/>
            </a:pPr>
            <a:r>
              <a:rPr lang="en-US" altLang="zh-CN" sz="2800" dirty="0" smtClean="0"/>
              <a:t> </a:t>
            </a:r>
            <a:r>
              <a:rPr lang="zh-CN" altLang="en-US" sz="2800" dirty="0" smtClean="0"/>
              <a:t>每个组可考虑</a:t>
            </a:r>
            <a:r>
              <a:rPr lang="en-US" altLang="zh-CN" sz="2800" dirty="0" err="1" smtClean="0"/>
              <a:t>redis</a:t>
            </a:r>
            <a:r>
              <a:rPr lang="zh-CN" altLang="en-US" sz="2800" dirty="0" smtClean="0"/>
              <a:t>主从复制部署</a:t>
            </a:r>
            <a:r>
              <a:rPr lang="en-US" altLang="zh-CN" sz="2800" dirty="0" smtClean="0"/>
              <a:t>, </a:t>
            </a:r>
            <a:r>
              <a:rPr lang="zh-CN" altLang="en-US" sz="2800" dirty="0" smtClean="0"/>
              <a:t>避免组单点故障而执行</a:t>
            </a:r>
            <a:r>
              <a:rPr lang="en-US" altLang="zh-CN" sz="2800" dirty="0" err="1" smtClean="0"/>
              <a:t>resharding</a:t>
            </a:r>
            <a:r>
              <a:rPr lang="zh-CN" altLang="en-US" sz="2800" dirty="0" smtClean="0"/>
              <a:t>操作</a:t>
            </a:r>
            <a:r>
              <a:rPr lang="en-US" altLang="zh-CN" sz="2800" dirty="0" smtClean="0"/>
              <a:t>(</a:t>
            </a:r>
            <a:r>
              <a:rPr lang="en-US" altLang="zh-CN" sz="2800" dirty="0" err="1" smtClean="0"/>
              <a:t>resharding</a:t>
            </a:r>
            <a:r>
              <a:rPr lang="zh-CN" altLang="en-US" sz="2800" dirty="0" smtClean="0"/>
              <a:t>操作耗时</a:t>
            </a:r>
            <a:r>
              <a:rPr lang="en-US" altLang="zh-CN" sz="2800" dirty="0" smtClean="0"/>
              <a:t>, </a:t>
            </a:r>
            <a:r>
              <a:rPr lang="zh-CN" altLang="en-US" sz="2800" dirty="0" smtClean="0"/>
              <a:t>且很费资源</a:t>
            </a:r>
            <a:r>
              <a:rPr lang="en-US" altLang="zh-CN" sz="2800" dirty="0" smtClean="0"/>
              <a:t>)</a:t>
            </a:r>
          </a:p>
          <a:p>
            <a:pPr algn="l">
              <a:buFont typeface="Arial" pitchFamily="34" charset="0"/>
              <a:buChar char="•"/>
            </a:pPr>
            <a:r>
              <a:rPr lang="zh-CN" altLang="en-US" sz="2800" dirty="0" smtClean="0"/>
              <a:t> 集群可以有认证机制</a:t>
            </a:r>
            <a:endParaRPr lang="en-US" altLang="zh-CN" sz="2800"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870552"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2109912" y="6677000"/>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7510512"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3982120" y="4446493"/>
            <a:ext cx="1944216" cy="646331"/>
          </a:xfrm>
          <a:prstGeom prst="rect">
            <a:avLst/>
          </a:prstGeom>
          <a:noFill/>
        </p:spPr>
        <p:txBody>
          <a:bodyPr wrap="square" rtlCol="0">
            <a:spAutoFit/>
          </a:bodyPr>
          <a:lstStyle/>
          <a:p>
            <a:pPr algn="l"/>
            <a:r>
              <a:rPr lang="zh-CN" altLang="en-US" sz="1800" dirty="0" smtClean="0"/>
              <a:t>认证通过后建立连接</a:t>
            </a:r>
            <a:endParaRPr lang="zh-CN" altLang="en-US" sz="1800" dirty="0"/>
          </a:p>
        </p:txBody>
      </p:sp>
      <p:cxnSp>
        <p:nvCxnSpPr>
          <p:cNvPr id="63" name="直接箭头连接符 62"/>
          <p:cNvCxnSpPr>
            <a:stCxn id="12" idx="2"/>
            <a:endCxn id="28" idx="3"/>
          </p:cNvCxnSpPr>
          <p:nvPr/>
        </p:nvCxnSpPr>
        <p:spPr bwMode="auto">
          <a:xfrm rot="16200000" flipH="1">
            <a:off x="2860304" y="5782592"/>
            <a:ext cx="695461" cy="13321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444480" y="5530564"/>
            <a:ext cx="695461" cy="18362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a:endCxn id="29" idx="3"/>
          </p:cNvCxnSpPr>
          <p:nvPr/>
        </p:nvCxnSpPr>
        <p:spPr bwMode="auto">
          <a:xfrm rot="5400000">
            <a:off x="8705828" y="6381784"/>
            <a:ext cx="993744" cy="4320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
        <p:nvSpPr>
          <p:cNvPr id="48" name="矩形 47"/>
          <p:cNvSpPr/>
          <p:nvPr/>
        </p:nvSpPr>
        <p:spPr bwMode="auto">
          <a:xfrm>
            <a:off x="2541960"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7" name="矩形 56"/>
          <p:cNvSpPr/>
          <p:nvPr/>
        </p:nvSpPr>
        <p:spPr bwMode="auto">
          <a:xfrm>
            <a:off x="381720" y="6893024"/>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9" name="矩形 58"/>
          <p:cNvSpPr/>
          <p:nvPr/>
        </p:nvSpPr>
        <p:spPr bwMode="auto">
          <a:xfrm>
            <a:off x="381720" y="7469088"/>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61" name="矩形 60"/>
          <p:cNvSpPr/>
          <p:nvPr/>
        </p:nvSpPr>
        <p:spPr bwMode="auto">
          <a:xfrm>
            <a:off x="381720" y="8045152"/>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1" name="矩形 80"/>
          <p:cNvSpPr/>
          <p:nvPr/>
        </p:nvSpPr>
        <p:spPr bwMode="auto">
          <a:xfrm>
            <a:off x="4054128"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2" name="上弧形箭头 81"/>
          <p:cNvSpPr/>
          <p:nvPr/>
        </p:nvSpPr>
        <p:spPr bwMode="auto">
          <a:xfrm>
            <a:off x="1677864" y="6532984"/>
            <a:ext cx="1368152" cy="1008112"/>
          </a:xfrm>
          <a:prstGeom prst="curvedDownArrow">
            <a:avLst/>
          </a:prstGeom>
          <a:blipFill dpi="0" rotWithShape="0">
            <a:blip r:embed="rId2"/>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72919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持久化考虑一</a:t>
            </a:r>
            <a:r>
              <a:rPr lang="en-US" altLang="zh-CN" sz="4800" dirty="0" smtClean="0"/>
              <a:t>: </a:t>
            </a:r>
            <a:r>
              <a:rPr lang="zh-CN" altLang="en-US" sz="4800" dirty="0" smtClean="0"/>
              <a:t>统一的存储接口</a:t>
            </a:r>
            <a:r>
              <a:rPr lang="en-US" altLang="zh-CN" sz="4800" dirty="0" smtClean="0"/>
              <a:t> </a:t>
            </a:r>
            <a:endParaRPr lang="zh-CN" altLang="en-US" sz="4800" dirty="0"/>
          </a:p>
        </p:txBody>
      </p:sp>
      <p:sp>
        <p:nvSpPr>
          <p:cNvPr id="9" name="圆角矩形 8"/>
          <p:cNvSpPr/>
          <p:nvPr/>
        </p:nvSpPr>
        <p:spPr bwMode="auto">
          <a:xfrm>
            <a:off x="669752" y="1348408"/>
            <a:ext cx="11593288" cy="720080"/>
          </a:xfrm>
          <a:prstGeom prst="round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set key 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0" name="圆角矩形 9"/>
          <p:cNvSpPr/>
          <p:nvPr/>
        </p:nvSpPr>
        <p:spPr bwMode="auto">
          <a:xfrm>
            <a:off x="669752" y="2140496"/>
            <a:ext cx="11665296" cy="648072"/>
          </a:xfrm>
          <a:prstGeom prst="round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dirty="0" err="1" smtClean="0"/>
              <a:t>sql</a:t>
            </a:r>
            <a:r>
              <a:rPr lang="en-US" altLang="zh-CN" dirty="0" smtClean="0"/>
              <a:t>: insert into </a:t>
            </a:r>
            <a:r>
              <a:rPr lang="en-US" altLang="zh-CN" dirty="0" err="1" smtClean="0"/>
              <a:t>kv_table</a:t>
            </a:r>
            <a:r>
              <a:rPr lang="en-US" altLang="zh-CN" dirty="0" smtClean="0"/>
              <a:t>(</a:t>
            </a:r>
            <a:r>
              <a:rPr lang="en-US" altLang="zh-CN" dirty="0" err="1" smtClean="0"/>
              <a:t>key,value</a:t>
            </a:r>
            <a:r>
              <a:rPr lang="en-US" altLang="zh-CN" dirty="0" smtClean="0"/>
              <a:t>)  values (?,?)</a:t>
            </a:r>
            <a:endParaRPr lang="zh-CN" altLang="en-US" dirty="0" smtClean="0"/>
          </a:p>
        </p:txBody>
      </p:sp>
      <p:sp>
        <p:nvSpPr>
          <p:cNvPr id="11" name="圆角矩形 10"/>
          <p:cNvSpPr/>
          <p:nvPr/>
        </p:nvSpPr>
        <p:spPr bwMode="auto">
          <a:xfrm>
            <a:off x="597744" y="2932584"/>
            <a:ext cx="11809312" cy="792088"/>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mongodb</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db.kvTable.insert</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key”,val</a:t>
            </a:r>
            <a:r>
              <a:rPr lang="en-US" altLang="zh-CN" dirty="0" smtClean="0"/>
              <a:t>:”value”</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圆角矩形 11"/>
          <p:cNvSpPr/>
          <p:nvPr/>
        </p:nvSpPr>
        <p:spPr bwMode="auto">
          <a:xfrm>
            <a:off x="597744" y="3940696"/>
            <a:ext cx="11809312" cy="720080"/>
          </a:xfrm>
          <a:prstGeom prst="round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sz="3200" dirty="0" err="1" smtClean="0"/>
              <a:t>cassandra</a:t>
            </a:r>
            <a:r>
              <a:rPr kumimoji="0" lang="en-US" altLang="zh-CN" sz="32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lang="en-US" altLang="zh-CN" sz="3200" dirty="0" smtClean="0"/>
              <a:t>insert into </a:t>
            </a:r>
            <a:r>
              <a:rPr lang="en-US" altLang="zh-CN" sz="3200" dirty="0" err="1" smtClean="0"/>
              <a:t>kv_cf</a:t>
            </a:r>
            <a:r>
              <a:rPr lang="en-US" altLang="zh-CN" sz="3200" dirty="0" smtClean="0"/>
              <a:t>(</a:t>
            </a:r>
            <a:r>
              <a:rPr lang="en-US" altLang="zh-CN" sz="3200" dirty="0" err="1" smtClean="0"/>
              <a:t>key,value</a:t>
            </a:r>
            <a:r>
              <a:rPr lang="en-US" altLang="zh-CN" sz="3200" dirty="0" smtClean="0"/>
              <a:t>)  values (?,?)</a:t>
            </a:r>
            <a:endParaRPr kumimoji="0" lang="zh-CN" altLang="en-US" sz="32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pic>
        <p:nvPicPr>
          <p:cNvPr id="2" name="Picture 2"/>
          <p:cNvPicPr>
            <a:picLocks noChangeAspect="1" noChangeArrowheads="1"/>
          </p:cNvPicPr>
          <p:nvPr/>
        </p:nvPicPr>
        <p:blipFill>
          <a:blip r:embed="rId3"/>
          <a:srcRect/>
          <a:stretch>
            <a:fillRect/>
          </a:stretch>
        </p:blipFill>
        <p:spPr bwMode="auto">
          <a:xfrm>
            <a:off x="2037904" y="4732783"/>
            <a:ext cx="8424936" cy="417646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复制策略</a:t>
            </a:r>
            <a:endParaRPr lang="zh-CN" altLang="en-US" sz="4800" dirty="0"/>
          </a:p>
        </p:txBody>
      </p:sp>
      <p:graphicFrame>
        <p:nvGraphicFramePr>
          <p:cNvPr id="11" name="表格 10"/>
          <p:cNvGraphicFramePr>
            <a:graphicFrameLocks noGrp="1"/>
          </p:cNvGraphicFramePr>
          <p:nvPr/>
        </p:nvGraphicFramePr>
        <p:xfrm>
          <a:off x="741760" y="1060377"/>
          <a:ext cx="11161241" cy="7560839"/>
        </p:xfrm>
        <a:graphic>
          <a:graphicData uri="http://schemas.openxmlformats.org/drawingml/2006/table">
            <a:tbl>
              <a:tblPr firstRow="1" bandRow="1">
                <a:tableStyleId>{5C22544A-7EE6-4342-B048-85BDC9FD1C3A}</a:tableStyleId>
              </a:tblPr>
              <a:tblGrid>
                <a:gridCol w="2696676"/>
                <a:gridCol w="3820291"/>
                <a:gridCol w="4644274"/>
              </a:tblGrid>
              <a:tr h="1304307">
                <a:tc>
                  <a:txBody>
                    <a:bodyPr/>
                    <a:lstStyle/>
                    <a:p>
                      <a:pPr algn="ctr"/>
                      <a:endParaRPr lang="zh-CN" altLang="en-US" sz="3600" dirty="0"/>
                    </a:p>
                  </a:txBody>
                  <a:tcPr anchor="ctr"/>
                </a:tc>
                <a:tc>
                  <a:txBody>
                    <a:bodyPr/>
                    <a:lstStyle/>
                    <a:p>
                      <a:pPr algn="ctr"/>
                      <a:r>
                        <a:rPr lang="zh-CN" altLang="en-US" sz="3600" dirty="0" smtClean="0"/>
                        <a:t>对等复制</a:t>
                      </a:r>
                      <a:endParaRPr lang="zh-CN" alt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t>主从复制</a:t>
                      </a:r>
                    </a:p>
                  </a:txBody>
                  <a:tcPr anchor="ctr"/>
                </a:tc>
              </a:tr>
              <a:tr h="1511547">
                <a:tc>
                  <a:txBody>
                    <a:bodyPr/>
                    <a:lstStyle/>
                    <a:p>
                      <a:pPr algn="ctr"/>
                      <a:r>
                        <a:rPr lang="zh-CN" altLang="en-US" sz="3200" b="1" dirty="0" smtClean="0">
                          <a:solidFill>
                            <a:schemeClr val="bg1"/>
                          </a:solidFill>
                        </a:rPr>
                        <a:t>说明</a:t>
                      </a:r>
                      <a:endParaRPr lang="zh-CN" altLang="en-US" sz="32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000000"/>
                          </a:solidFill>
                        </a:rPr>
                        <a:t>各节点地位平等</a:t>
                      </a:r>
                      <a:r>
                        <a:rPr lang="en-US" altLang="zh-CN" sz="2400" dirty="0" smtClean="0">
                          <a:solidFill>
                            <a:srgbClr val="000000"/>
                          </a:solidFill>
                        </a:rPr>
                        <a:t>, </a:t>
                      </a:r>
                      <a:r>
                        <a:rPr lang="zh-CN" altLang="en-US" sz="2400" dirty="0" smtClean="0">
                          <a:solidFill>
                            <a:srgbClr val="000000"/>
                          </a:solidFill>
                        </a:rPr>
                        <a:t>每个节点均可进行读写操作</a:t>
                      </a:r>
                      <a:r>
                        <a:rPr lang="en-US" altLang="zh-CN" sz="2400" dirty="0" smtClean="0">
                          <a:solidFill>
                            <a:srgbClr val="000000"/>
                          </a:solidFill>
                        </a:rPr>
                        <a:t>.</a:t>
                      </a:r>
                      <a:r>
                        <a:rPr lang="zh-CN" altLang="en-US" sz="2400" dirty="0" smtClean="0">
                          <a:solidFill>
                            <a:srgbClr val="000000"/>
                          </a:solidFill>
                        </a:rPr>
                        <a:t>一般通过集群中大部分节点数据一致来保证一致性</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rgbClr val="000000"/>
                          </a:solidFill>
                        </a:rPr>
                        <a:t>master</a:t>
                      </a:r>
                      <a:r>
                        <a:rPr lang="zh-CN" altLang="en-US" sz="2400" dirty="0" smtClean="0">
                          <a:solidFill>
                            <a:srgbClr val="000000"/>
                          </a:solidFill>
                        </a:rPr>
                        <a:t>节点负责数据读写</a:t>
                      </a:r>
                      <a:r>
                        <a:rPr lang="en-US" altLang="zh-CN" sz="2400" dirty="0" smtClean="0">
                          <a:solidFill>
                            <a:srgbClr val="000000"/>
                          </a:solidFill>
                        </a:rPr>
                        <a:t>,</a:t>
                      </a:r>
                      <a:r>
                        <a:rPr lang="zh-CN" altLang="en-US" sz="2400" dirty="0" smtClean="0">
                          <a:solidFill>
                            <a:srgbClr val="000000"/>
                          </a:solidFill>
                        </a:rPr>
                        <a:t>并将写入数据同步到</a:t>
                      </a:r>
                      <a:r>
                        <a:rPr lang="en-US" altLang="zh-CN" sz="2400" dirty="0" smtClean="0">
                          <a:solidFill>
                            <a:srgbClr val="000000"/>
                          </a:solidFill>
                        </a:rPr>
                        <a:t>slave</a:t>
                      </a:r>
                      <a:r>
                        <a:rPr lang="zh-CN" altLang="en-US" sz="2400" dirty="0" smtClean="0">
                          <a:solidFill>
                            <a:srgbClr val="000000"/>
                          </a:solidFill>
                        </a:rPr>
                        <a:t>节点</a:t>
                      </a:r>
                      <a:r>
                        <a:rPr lang="en-US" altLang="zh-CN" sz="2400" dirty="0" smtClean="0">
                          <a:solidFill>
                            <a:srgbClr val="000000"/>
                          </a:solidFill>
                        </a:rPr>
                        <a:t>. slave</a:t>
                      </a:r>
                      <a:r>
                        <a:rPr lang="zh-CN" altLang="en-US" sz="2400" dirty="0" smtClean="0">
                          <a:solidFill>
                            <a:srgbClr val="000000"/>
                          </a:solidFill>
                        </a:rPr>
                        <a:t>节点负责数据读</a:t>
                      </a:r>
                    </a:p>
                    <a:p>
                      <a:pPr algn="l"/>
                      <a:endParaRPr lang="zh-CN" altLang="en-US" sz="2400" dirty="0">
                        <a:solidFill>
                          <a:srgbClr val="000000"/>
                        </a:solidFill>
                      </a:endParaRPr>
                    </a:p>
                  </a:txBody>
                  <a:tcPr anchor="ctr"/>
                </a:tc>
              </a:tr>
              <a:tr h="1867205">
                <a:tc>
                  <a:txBody>
                    <a:bodyPr/>
                    <a:lstStyle/>
                    <a:p>
                      <a:pPr algn="ctr"/>
                      <a:r>
                        <a:rPr lang="zh-CN" altLang="en-US" sz="3200" b="1" dirty="0" smtClean="0">
                          <a:solidFill>
                            <a:schemeClr val="bg1"/>
                          </a:solidFill>
                        </a:rPr>
                        <a:t>优点</a:t>
                      </a:r>
                      <a:endParaRPr lang="zh-CN" altLang="en-US" sz="3200" b="1" dirty="0">
                        <a:solidFill>
                          <a:schemeClr val="bg1"/>
                        </a:solidFill>
                      </a:endParaRPr>
                    </a:p>
                  </a:txBody>
                  <a:tcPr anchor="ctr"/>
                </a:tc>
                <a:tc>
                  <a:txBody>
                    <a:bodyPr/>
                    <a:lstStyle/>
                    <a:p>
                      <a:pPr marL="457200" indent="-457200" algn="l">
                        <a:buAutoNum type="arabicPeriod"/>
                      </a:pPr>
                      <a:r>
                        <a:rPr lang="zh-CN" altLang="en-US" sz="2400" dirty="0" smtClean="0">
                          <a:solidFill>
                            <a:srgbClr val="000000"/>
                          </a:solidFill>
                        </a:rPr>
                        <a:t>节点地位平等</a:t>
                      </a:r>
                      <a:r>
                        <a:rPr lang="en-US" altLang="zh-CN" sz="2400" dirty="0" smtClean="0">
                          <a:solidFill>
                            <a:srgbClr val="000000"/>
                          </a:solidFill>
                        </a:rPr>
                        <a:t>, </a:t>
                      </a:r>
                      <a:r>
                        <a:rPr lang="zh-CN" altLang="en-US" sz="2400" dirty="0" smtClean="0">
                          <a:solidFill>
                            <a:srgbClr val="000000"/>
                          </a:solidFill>
                        </a:rPr>
                        <a:t>具有非常高的</a:t>
                      </a:r>
                      <a:r>
                        <a:rPr lang="en-US" altLang="zh-CN" sz="2400" dirty="0" smtClean="0">
                          <a:solidFill>
                            <a:srgbClr val="000000"/>
                          </a:solidFill>
                        </a:rPr>
                        <a:t>HA</a:t>
                      </a:r>
                    </a:p>
                  </a:txBody>
                  <a:tcPr anchor="ctr"/>
                </a:tc>
                <a:tc>
                  <a:txBody>
                    <a:bodyPr/>
                    <a:lstStyle/>
                    <a:p>
                      <a:pPr marL="457200" indent="-457200" algn="l">
                        <a:buAutoNum type="arabicPeriod"/>
                      </a:pPr>
                      <a:r>
                        <a:rPr lang="zh-CN" altLang="en-US" sz="2400" dirty="0" smtClean="0">
                          <a:solidFill>
                            <a:srgbClr val="000000"/>
                          </a:solidFill>
                        </a:rPr>
                        <a:t>读写分离</a:t>
                      </a:r>
                      <a:r>
                        <a:rPr lang="en-US" altLang="zh-CN" sz="2400" dirty="0" smtClean="0">
                          <a:solidFill>
                            <a:srgbClr val="000000"/>
                          </a:solidFill>
                        </a:rPr>
                        <a:t>, </a:t>
                      </a:r>
                      <a:r>
                        <a:rPr lang="zh-CN" altLang="en-US" sz="2400" dirty="0" smtClean="0">
                          <a:solidFill>
                            <a:srgbClr val="000000"/>
                          </a:solidFill>
                        </a:rPr>
                        <a:t>有助于提升数据访问的性能</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读取操作不受</a:t>
                      </a:r>
                      <a:r>
                        <a:rPr lang="en-US" altLang="zh-CN" sz="2400" dirty="0" smtClean="0">
                          <a:solidFill>
                            <a:srgbClr val="000000"/>
                          </a:solidFill>
                        </a:rPr>
                        <a:t>master</a:t>
                      </a:r>
                      <a:r>
                        <a:rPr lang="zh-CN" altLang="en-US" sz="2400" dirty="0" smtClean="0">
                          <a:solidFill>
                            <a:srgbClr val="000000"/>
                          </a:solidFill>
                        </a:rPr>
                        <a:t>节点故障影响</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实现难度低</a:t>
                      </a:r>
                      <a:endParaRPr lang="zh-CN" altLang="en-US" sz="2400" dirty="0">
                        <a:solidFill>
                          <a:srgbClr val="000000"/>
                        </a:solidFill>
                      </a:endParaRPr>
                    </a:p>
                  </a:txBody>
                  <a:tcPr anchor="ctr"/>
                </a:tc>
              </a:tr>
              <a:tr h="1511547">
                <a:tc>
                  <a:txBody>
                    <a:bodyPr/>
                    <a:lstStyle/>
                    <a:p>
                      <a:pPr algn="ctr"/>
                      <a:r>
                        <a:rPr lang="zh-CN" altLang="en-US" sz="3200" b="1" dirty="0" smtClean="0">
                          <a:solidFill>
                            <a:schemeClr val="bg1"/>
                          </a:solidFill>
                        </a:rPr>
                        <a:t>缺点</a:t>
                      </a:r>
                      <a:endParaRPr lang="zh-CN" altLang="en-US" sz="3200" b="1" dirty="0">
                        <a:solidFill>
                          <a:schemeClr val="bg1"/>
                        </a:solidFill>
                      </a:endParaRPr>
                    </a:p>
                  </a:txBody>
                  <a:tcPr anchor="ctr"/>
                </a:tc>
                <a:tc>
                  <a:txBody>
                    <a:bodyPr/>
                    <a:lstStyle/>
                    <a:p>
                      <a:pPr marL="457200" indent="-457200" algn="l">
                        <a:buAutoNum type="arabicPeriod"/>
                      </a:pPr>
                      <a:r>
                        <a:rPr lang="zh-CN" altLang="en-US" sz="2400" dirty="0" smtClean="0">
                          <a:solidFill>
                            <a:srgbClr val="000000"/>
                          </a:solidFill>
                        </a:rPr>
                        <a:t>解决同一时间不同节点写入同一数据导致写冲突问题比较麻烦</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实现难度高</a:t>
                      </a:r>
                      <a:endParaRPr lang="zh-CN" altLang="en-US" sz="2400" dirty="0">
                        <a:solidFill>
                          <a:srgbClr val="000000"/>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altLang="zh-CN" sz="2400" dirty="0" smtClean="0">
                          <a:solidFill>
                            <a:srgbClr val="000000"/>
                          </a:solidFill>
                        </a:rPr>
                        <a:t>master</a:t>
                      </a:r>
                      <a:r>
                        <a:rPr lang="zh-CN" altLang="en-US" sz="2400" dirty="0" smtClean="0">
                          <a:solidFill>
                            <a:srgbClr val="000000"/>
                          </a:solidFill>
                        </a:rPr>
                        <a:t>节点数据写压力大</a:t>
                      </a:r>
                      <a:endParaRPr lang="en-US" altLang="zh-CN" sz="2400" dirty="0" smtClean="0">
                        <a:solidFill>
                          <a:srgbClr val="000000"/>
                        </a:solidFill>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smtClean="0">
                          <a:solidFill>
                            <a:srgbClr val="000000"/>
                          </a:solidFill>
                        </a:rPr>
                        <a:t>存在单点故障</a:t>
                      </a:r>
                      <a:r>
                        <a:rPr lang="en-US" altLang="zh-CN" sz="2400" dirty="0" smtClean="0">
                          <a:solidFill>
                            <a:srgbClr val="000000"/>
                          </a:solidFill>
                        </a:rPr>
                        <a:t>, </a:t>
                      </a:r>
                      <a:r>
                        <a:rPr lang="zh-CN" altLang="en-US" sz="2400" dirty="0" smtClean="0">
                          <a:solidFill>
                            <a:srgbClr val="000000"/>
                          </a:solidFill>
                        </a:rPr>
                        <a:t>可用性不如对等复制</a:t>
                      </a:r>
                    </a:p>
                    <a:p>
                      <a:pPr algn="l"/>
                      <a:endParaRPr lang="zh-CN" altLang="en-US" sz="2400" dirty="0">
                        <a:solidFill>
                          <a:srgbClr val="000000"/>
                        </a:solidFill>
                      </a:endParaRPr>
                    </a:p>
                  </a:txBody>
                  <a:tcPr anchor="ctr"/>
                </a:tc>
              </a:tr>
              <a:tr h="1227332">
                <a:tc>
                  <a:txBody>
                    <a:bodyPr/>
                    <a:lstStyle/>
                    <a:p>
                      <a:pPr algn="ctr"/>
                      <a:r>
                        <a:rPr lang="zh-CN" altLang="en-US" sz="3200" b="1" dirty="0" smtClean="0">
                          <a:solidFill>
                            <a:schemeClr val="bg1"/>
                          </a:solidFill>
                        </a:rPr>
                        <a:t>适用场景</a:t>
                      </a:r>
                      <a:endParaRPr lang="zh-CN" altLang="en-US" sz="3200" b="1" dirty="0">
                        <a:solidFill>
                          <a:schemeClr val="bg1"/>
                        </a:solidFill>
                      </a:endParaRPr>
                    </a:p>
                  </a:txBody>
                  <a:tcPr anchor="ctr"/>
                </a:tc>
                <a:tc>
                  <a:txBody>
                    <a:bodyPr/>
                    <a:lstStyle/>
                    <a:p>
                      <a:pPr algn="l"/>
                      <a:r>
                        <a:rPr lang="zh-CN" altLang="en-US" sz="2400" dirty="0" smtClean="0">
                          <a:solidFill>
                            <a:srgbClr val="000000"/>
                          </a:solidFill>
                        </a:rPr>
                        <a:t>频繁写入的情况</a:t>
                      </a:r>
                      <a:endParaRPr lang="zh-CN" altLang="en-US" sz="2400" dirty="0">
                        <a:solidFill>
                          <a:srgbClr val="000000"/>
                        </a:solidFill>
                      </a:endParaRPr>
                    </a:p>
                  </a:txBody>
                  <a:tcPr anchor="ctr"/>
                </a:tc>
                <a:tc>
                  <a:txBody>
                    <a:bodyPr/>
                    <a:lstStyle/>
                    <a:p>
                      <a:pPr algn="l"/>
                      <a:r>
                        <a:rPr lang="zh-CN" altLang="en-US" sz="2400" dirty="0" smtClean="0">
                          <a:solidFill>
                            <a:srgbClr val="000000"/>
                          </a:solidFill>
                        </a:rPr>
                        <a:t>读操作远多于写操作的情况</a:t>
                      </a:r>
                      <a:endParaRPr lang="zh-CN" altLang="en-US" sz="2400" dirty="0">
                        <a:solidFill>
                          <a:srgbClr val="000000"/>
                        </a:solidFill>
                      </a:endParaRPr>
                    </a:p>
                  </a:txBody>
                  <a:tcPr anchor="ctr"/>
                </a:tc>
              </a:tr>
            </a:tbl>
          </a:graphicData>
        </a:graphic>
      </p:graphicFrame>
      <p:sp>
        <p:nvSpPr>
          <p:cNvPr id="12" name="乘号 11"/>
          <p:cNvSpPr/>
          <p:nvPr/>
        </p:nvSpPr>
        <p:spPr bwMode="auto">
          <a:xfrm>
            <a:off x="4846216" y="3940696"/>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4" name="同心圆 13"/>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一致性 </a:t>
            </a:r>
            <a:r>
              <a:rPr lang="en-US" altLang="zh-CN" sz="4800" dirty="0" smtClean="0"/>
              <a:t>or </a:t>
            </a:r>
            <a:r>
              <a:rPr lang="zh-CN" altLang="en-US" sz="4800" dirty="0" smtClean="0"/>
              <a:t>可用性</a:t>
            </a:r>
            <a:endParaRPr lang="zh-CN" altLang="en-US" sz="4800" dirty="0"/>
          </a:p>
        </p:txBody>
      </p:sp>
      <p:sp>
        <p:nvSpPr>
          <p:cNvPr id="13" name="TextBox 12"/>
          <p:cNvSpPr txBox="1"/>
          <p:nvPr/>
        </p:nvSpPr>
        <p:spPr>
          <a:xfrm>
            <a:off x="741760" y="1060376"/>
            <a:ext cx="10369152" cy="646331"/>
          </a:xfrm>
          <a:prstGeom prst="rect">
            <a:avLst/>
          </a:prstGeom>
          <a:noFill/>
        </p:spPr>
        <p:txBody>
          <a:bodyPr wrap="square" rtlCol="0">
            <a:spAutoFit/>
          </a:bodyPr>
          <a:lstStyle/>
          <a:p>
            <a:pPr marL="742950" indent="-742950" algn="l"/>
            <a:r>
              <a:rPr lang="en-US" altLang="zh-CN" dirty="0" smtClean="0"/>
              <a:t>CP? AP? BASE?</a:t>
            </a:r>
            <a:endParaRPr lang="zh-CN" altLang="en-US" dirty="0"/>
          </a:p>
        </p:txBody>
      </p:sp>
      <p:pic>
        <p:nvPicPr>
          <p:cNvPr id="1028" name="Picture 4" descr="L:\github\cache-system-design\流程图\持久化策略.png"/>
          <p:cNvPicPr>
            <a:picLocks noChangeAspect="1" noChangeArrowheads="1"/>
          </p:cNvPicPr>
          <p:nvPr/>
        </p:nvPicPr>
        <p:blipFill>
          <a:blip r:embed="rId3"/>
          <a:srcRect/>
          <a:stretch>
            <a:fillRect/>
          </a:stretch>
        </p:blipFill>
        <p:spPr bwMode="auto">
          <a:xfrm>
            <a:off x="1029793" y="1636440"/>
            <a:ext cx="10712252" cy="7272808"/>
          </a:xfrm>
          <a:prstGeom prst="rect">
            <a:avLst/>
          </a:prstGeom>
          <a:noFill/>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110591"/>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持久化考虑三</a:t>
            </a:r>
            <a:r>
              <a:rPr lang="en-US" altLang="zh-CN" sz="4800" dirty="0" smtClean="0"/>
              <a:t>: </a:t>
            </a:r>
            <a:r>
              <a:rPr lang="zh-CN" altLang="en-US" sz="4800" dirty="0" smtClean="0"/>
              <a:t>库表设计</a:t>
            </a:r>
            <a:endParaRPr lang="zh-CN" altLang="en-US" sz="4800" dirty="0"/>
          </a:p>
        </p:txBody>
      </p:sp>
      <p:sp>
        <p:nvSpPr>
          <p:cNvPr id="13" name="TextBox 12"/>
          <p:cNvSpPr txBox="1"/>
          <p:nvPr/>
        </p:nvSpPr>
        <p:spPr>
          <a:xfrm>
            <a:off x="669752" y="988368"/>
            <a:ext cx="10369152" cy="646331"/>
          </a:xfrm>
          <a:prstGeom prst="rect">
            <a:avLst/>
          </a:prstGeom>
          <a:noFill/>
        </p:spPr>
        <p:txBody>
          <a:bodyPr wrap="square" rtlCol="0">
            <a:spAutoFit/>
          </a:bodyPr>
          <a:lstStyle/>
          <a:p>
            <a:pPr marL="742950" indent="-742950" algn="l">
              <a:buFont typeface="Arial" pitchFamily="34" charset="0"/>
              <a:buChar char="•"/>
            </a:pPr>
            <a:r>
              <a:rPr lang="zh-CN" altLang="en-US" dirty="0" smtClean="0"/>
              <a:t>需支持</a:t>
            </a:r>
            <a:r>
              <a:rPr lang="en-US" altLang="zh-CN" dirty="0" err="1" smtClean="0"/>
              <a:t>redis</a:t>
            </a:r>
            <a:r>
              <a:rPr lang="zh-CN" altLang="en-US" dirty="0" smtClean="0"/>
              <a:t>的各种数据结构</a:t>
            </a:r>
            <a:r>
              <a:rPr lang="en-US" altLang="zh-CN" dirty="0" smtClean="0"/>
              <a:t> </a:t>
            </a:r>
          </a:p>
        </p:txBody>
      </p:sp>
      <p:sp>
        <p:nvSpPr>
          <p:cNvPr id="8" name="TextBox 7"/>
          <p:cNvSpPr txBox="1"/>
          <p:nvPr/>
        </p:nvSpPr>
        <p:spPr>
          <a:xfrm>
            <a:off x="525736" y="6965032"/>
            <a:ext cx="10225136" cy="1200329"/>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dirty="0" smtClean="0"/>
              <a:t>需支持</a:t>
            </a:r>
            <a:r>
              <a:rPr lang="en-US" altLang="zh-CN" dirty="0" err="1" smtClean="0"/>
              <a:t>sharding</a:t>
            </a:r>
            <a:r>
              <a:rPr lang="zh-CN" altLang="en-US" dirty="0" smtClean="0"/>
              <a:t>缓存数据的快速检索</a:t>
            </a:r>
            <a:r>
              <a:rPr lang="en-US" altLang="zh-CN" dirty="0" smtClean="0"/>
              <a:t>, </a:t>
            </a:r>
            <a:r>
              <a:rPr lang="zh-CN" altLang="en-US" dirty="0" smtClean="0"/>
              <a:t>每条数据均应有</a:t>
            </a:r>
            <a:r>
              <a:rPr lang="en-US" altLang="zh-CN" dirty="0" smtClean="0"/>
              <a:t> </a:t>
            </a:r>
            <a:r>
              <a:rPr lang="en-US" altLang="zh-CN" dirty="0" err="1" smtClean="0"/>
              <a:t>namespace,slot</a:t>
            </a:r>
            <a:r>
              <a:rPr lang="zh-CN" altLang="en-US" dirty="0" smtClean="0"/>
              <a:t>标识</a:t>
            </a:r>
            <a:endParaRPr lang="en-US" altLang="zh-CN" dirty="0" smtClean="0"/>
          </a:p>
        </p:txBody>
      </p:sp>
      <p:sp>
        <p:nvSpPr>
          <p:cNvPr id="9" name="矩形 8"/>
          <p:cNvSpPr/>
          <p:nvPr/>
        </p:nvSpPr>
        <p:spPr bwMode="auto">
          <a:xfrm>
            <a:off x="957784"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1" name="矩形 10"/>
          <p:cNvSpPr/>
          <p:nvPr/>
        </p:nvSpPr>
        <p:spPr bwMode="auto">
          <a:xfrm>
            <a:off x="2181920" y="1996480"/>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TextBox 11"/>
          <p:cNvSpPr txBox="1"/>
          <p:nvPr/>
        </p:nvSpPr>
        <p:spPr>
          <a:xfrm>
            <a:off x="1101800" y="2860576"/>
            <a:ext cx="2160240" cy="584775"/>
          </a:xfrm>
          <a:prstGeom prst="rect">
            <a:avLst/>
          </a:prstGeom>
          <a:noFill/>
        </p:spPr>
        <p:txBody>
          <a:bodyPr wrap="square" rtlCol="0">
            <a:spAutoFit/>
          </a:bodyPr>
          <a:lstStyle/>
          <a:p>
            <a:r>
              <a:rPr lang="en-US" altLang="zh-CN" sz="3200" dirty="0" smtClean="0"/>
              <a:t>string</a:t>
            </a:r>
            <a:endParaRPr lang="zh-CN" altLang="en-US" sz="3200" dirty="0"/>
          </a:p>
        </p:txBody>
      </p:sp>
      <p:sp>
        <p:nvSpPr>
          <p:cNvPr id="14" name="矩形 13"/>
          <p:cNvSpPr/>
          <p:nvPr/>
        </p:nvSpPr>
        <p:spPr bwMode="auto">
          <a:xfrm>
            <a:off x="4126136"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矩形 14"/>
          <p:cNvSpPr/>
          <p:nvPr/>
        </p:nvSpPr>
        <p:spPr bwMode="auto">
          <a:xfrm>
            <a:off x="5350272" y="1996480"/>
            <a:ext cx="1296144"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field</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6" name="TextBox 15"/>
          <p:cNvSpPr txBox="1"/>
          <p:nvPr/>
        </p:nvSpPr>
        <p:spPr>
          <a:xfrm>
            <a:off x="4990232" y="2860576"/>
            <a:ext cx="2160240" cy="584775"/>
          </a:xfrm>
          <a:prstGeom prst="rect">
            <a:avLst/>
          </a:prstGeom>
          <a:noFill/>
        </p:spPr>
        <p:txBody>
          <a:bodyPr wrap="square" rtlCol="0">
            <a:spAutoFit/>
          </a:bodyPr>
          <a:lstStyle/>
          <a:p>
            <a:r>
              <a:rPr lang="en-US" altLang="zh-CN" sz="3200" dirty="0" smtClean="0"/>
              <a:t>hash</a:t>
            </a:r>
            <a:endParaRPr lang="zh-CN" altLang="en-US" sz="3200" dirty="0"/>
          </a:p>
        </p:txBody>
      </p:sp>
      <p:sp>
        <p:nvSpPr>
          <p:cNvPr id="17" name="矩形 16"/>
          <p:cNvSpPr/>
          <p:nvPr/>
        </p:nvSpPr>
        <p:spPr bwMode="auto">
          <a:xfrm>
            <a:off x="6646416" y="1996480"/>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8" name="矩形 17"/>
          <p:cNvSpPr/>
          <p:nvPr/>
        </p:nvSpPr>
        <p:spPr bwMode="auto">
          <a:xfrm>
            <a:off x="8662640"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9" name="矩形 18"/>
          <p:cNvSpPr/>
          <p:nvPr/>
        </p:nvSpPr>
        <p:spPr bwMode="auto">
          <a:xfrm>
            <a:off x="9886776" y="156443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0" name="矩形 19"/>
          <p:cNvSpPr/>
          <p:nvPr/>
        </p:nvSpPr>
        <p:spPr bwMode="auto">
          <a:xfrm>
            <a:off x="9886776" y="228451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1" name="TextBox 20"/>
          <p:cNvSpPr txBox="1"/>
          <p:nvPr/>
        </p:nvSpPr>
        <p:spPr>
          <a:xfrm>
            <a:off x="8878664" y="3012976"/>
            <a:ext cx="2160240" cy="584775"/>
          </a:xfrm>
          <a:prstGeom prst="rect">
            <a:avLst/>
          </a:prstGeom>
          <a:noFill/>
        </p:spPr>
        <p:txBody>
          <a:bodyPr wrap="square" rtlCol="0">
            <a:spAutoFit/>
          </a:bodyPr>
          <a:lstStyle/>
          <a:p>
            <a:r>
              <a:rPr lang="en-US" altLang="zh-CN" sz="3200" dirty="0" smtClean="0"/>
              <a:t>list</a:t>
            </a:r>
            <a:endParaRPr lang="zh-CN" altLang="en-US" sz="3200" dirty="0"/>
          </a:p>
        </p:txBody>
      </p:sp>
      <p:sp>
        <p:nvSpPr>
          <p:cNvPr id="22" name="矩形 21"/>
          <p:cNvSpPr/>
          <p:nvPr/>
        </p:nvSpPr>
        <p:spPr bwMode="auto">
          <a:xfrm>
            <a:off x="1677864" y="4067617"/>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3" name="矩形 22"/>
          <p:cNvSpPr/>
          <p:nvPr/>
        </p:nvSpPr>
        <p:spPr bwMode="auto">
          <a:xfrm>
            <a:off x="2902000" y="3635569"/>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4" name="矩形 23"/>
          <p:cNvSpPr/>
          <p:nvPr/>
        </p:nvSpPr>
        <p:spPr bwMode="auto">
          <a:xfrm>
            <a:off x="2902000" y="4355649"/>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TextBox 24"/>
          <p:cNvSpPr txBox="1"/>
          <p:nvPr/>
        </p:nvSpPr>
        <p:spPr>
          <a:xfrm>
            <a:off x="1893888" y="5084113"/>
            <a:ext cx="2160240" cy="584775"/>
          </a:xfrm>
          <a:prstGeom prst="rect">
            <a:avLst/>
          </a:prstGeom>
          <a:noFill/>
        </p:spPr>
        <p:txBody>
          <a:bodyPr wrap="square" rtlCol="0">
            <a:spAutoFit/>
          </a:bodyPr>
          <a:lstStyle/>
          <a:p>
            <a:r>
              <a:rPr lang="en-US" altLang="zh-CN" sz="3200" dirty="0" smtClean="0"/>
              <a:t>set</a:t>
            </a:r>
            <a:endParaRPr lang="zh-CN" altLang="en-US" sz="3200" dirty="0"/>
          </a:p>
        </p:txBody>
      </p:sp>
      <p:sp>
        <p:nvSpPr>
          <p:cNvPr id="26" name="矩形 25"/>
          <p:cNvSpPr/>
          <p:nvPr/>
        </p:nvSpPr>
        <p:spPr bwMode="auto">
          <a:xfrm>
            <a:off x="5350272" y="4084712"/>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矩形 26"/>
          <p:cNvSpPr/>
          <p:nvPr/>
        </p:nvSpPr>
        <p:spPr bwMode="auto">
          <a:xfrm>
            <a:off x="6574408" y="3652664"/>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8302600" y="3652664"/>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矩形 29"/>
          <p:cNvSpPr/>
          <p:nvPr/>
        </p:nvSpPr>
        <p:spPr bwMode="auto">
          <a:xfrm>
            <a:off x="6574408" y="4372744"/>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矩形 30"/>
          <p:cNvSpPr/>
          <p:nvPr/>
        </p:nvSpPr>
        <p:spPr bwMode="auto">
          <a:xfrm>
            <a:off x="8302600" y="4372744"/>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2" name="TextBox 31"/>
          <p:cNvSpPr txBox="1"/>
          <p:nvPr/>
        </p:nvSpPr>
        <p:spPr>
          <a:xfrm>
            <a:off x="6934448" y="5092824"/>
            <a:ext cx="2664296" cy="584775"/>
          </a:xfrm>
          <a:prstGeom prst="rect">
            <a:avLst/>
          </a:prstGeom>
          <a:noFill/>
        </p:spPr>
        <p:txBody>
          <a:bodyPr wrap="square" rtlCol="0">
            <a:spAutoFit/>
          </a:bodyPr>
          <a:lstStyle/>
          <a:p>
            <a:r>
              <a:rPr lang="en-US" altLang="zh-CN" sz="3200" dirty="0" err="1" smtClean="0"/>
              <a:t>zset</a:t>
            </a:r>
            <a:endParaRPr lang="zh-CN" altLang="en-US" sz="3200" dirty="0"/>
          </a:p>
        </p:txBody>
      </p:sp>
      <p:sp>
        <p:nvSpPr>
          <p:cNvPr id="33" name="TextBox 32"/>
          <p:cNvSpPr txBox="1"/>
          <p:nvPr/>
        </p:nvSpPr>
        <p:spPr>
          <a:xfrm>
            <a:off x="525736" y="5814645"/>
            <a:ext cx="10225136" cy="646331"/>
          </a:xfrm>
          <a:prstGeom prst="rect">
            <a:avLst/>
          </a:prstGeom>
          <a:noFill/>
        </p:spPr>
        <p:txBody>
          <a:bodyPr wrap="square" rtlCol="0">
            <a:spAutoFit/>
          </a:bodyPr>
          <a:lstStyle/>
          <a:p>
            <a:pPr algn="l"/>
            <a:r>
              <a:rPr lang="zh-CN" altLang="en-US" dirty="0" smtClean="0"/>
              <a:t> </a:t>
            </a:r>
            <a:r>
              <a:rPr lang="en-US" altLang="zh-CN" dirty="0" smtClean="0"/>
              <a:t>	</a:t>
            </a:r>
            <a:r>
              <a:rPr lang="zh-CN" altLang="en-US" dirty="0" smtClean="0"/>
              <a:t>可考虑按不同数据类型来设计库表</a:t>
            </a:r>
            <a:endParaRPr lang="en-US" altLang="zh-CN"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924745"/>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772542"/>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锁的考虑</a:t>
            </a:r>
            <a:r>
              <a:rPr lang="en-US" altLang="zh-CN" sz="4800" dirty="0" smtClean="0"/>
              <a:t>(</a:t>
            </a:r>
            <a:r>
              <a:rPr lang="zh-CN" altLang="en-US" sz="4800" dirty="0" smtClean="0"/>
              <a:t>一</a:t>
            </a:r>
            <a:r>
              <a:rPr lang="en-US" altLang="zh-CN" sz="4800" dirty="0" smtClean="0"/>
              <a:t>)</a:t>
            </a:r>
            <a:endParaRPr lang="zh-CN" altLang="en-US" sz="4800" dirty="0"/>
          </a:p>
        </p:txBody>
      </p:sp>
      <p:sp>
        <p:nvSpPr>
          <p:cNvPr id="8" name="TextBox 7"/>
          <p:cNvSpPr txBox="1"/>
          <p:nvPr/>
        </p:nvSpPr>
        <p:spPr>
          <a:xfrm>
            <a:off x="525736" y="916360"/>
            <a:ext cx="10225136" cy="954107"/>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sz="2800" dirty="0" smtClean="0"/>
              <a:t>	</a:t>
            </a:r>
            <a:r>
              <a:rPr lang="zh-CN" altLang="en-US" sz="2800" dirty="0" smtClean="0"/>
              <a:t>场景一</a:t>
            </a:r>
            <a:endParaRPr lang="en-US" altLang="zh-CN" sz="2800" dirty="0" smtClean="0"/>
          </a:p>
          <a:p>
            <a:pPr lvl="1" algn="l"/>
            <a:r>
              <a:rPr lang="zh-CN" altLang="en-US" sz="2000" dirty="0" smtClean="0"/>
              <a:t>假设数据</a:t>
            </a:r>
            <a:r>
              <a:rPr lang="en-US" altLang="zh-CN" sz="2000" dirty="0" smtClean="0"/>
              <a:t>{“hello”:”world”}</a:t>
            </a:r>
            <a:r>
              <a:rPr lang="zh-CN" altLang="en-US" sz="2000" dirty="0" smtClean="0"/>
              <a:t>不在缓存中存在</a:t>
            </a:r>
            <a:r>
              <a:rPr lang="en-US" altLang="zh-CN" sz="2000" dirty="0" smtClean="0"/>
              <a:t>, </a:t>
            </a:r>
            <a:r>
              <a:rPr lang="zh-CN" altLang="en-US" sz="2000" dirty="0" smtClean="0"/>
              <a:t>只在数据源中存在</a:t>
            </a:r>
            <a:endParaRPr lang="en-US" altLang="zh-CN" sz="2000" dirty="0" smtClean="0"/>
          </a:p>
        </p:txBody>
      </p:sp>
      <p:sp>
        <p:nvSpPr>
          <p:cNvPr id="33" name="右箭头 32"/>
          <p:cNvSpPr/>
          <p:nvPr/>
        </p:nvSpPr>
        <p:spPr bwMode="auto">
          <a:xfrm>
            <a:off x="1620370" y="3623074"/>
            <a:ext cx="10729192" cy="43204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34" name="TextBox 33"/>
          <p:cNvSpPr txBox="1"/>
          <p:nvPr/>
        </p:nvSpPr>
        <p:spPr>
          <a:xfrm>
            <a:off x="5364786" y="4055122"/>
            <a:ext cx="1656184" cy="369332"/>
          </a:xfrm>
          <a:prstGeom prst="rect">
            <a:avLst/>
          </a:prstGeom>
          <a:noFill/>
        </p:spPr>
        <p:txBody>
          <a:bodyPr wrap="square" rtlCol="0">
            <a:spAutoFit/>
          </a:bodyPr>
          <a:lstStyle/>
          <a:p>
            <a:r>
              <a:rPr lang="en-US" altLang="zh-CN" sz="1800" dirty="0" smtClean="0"/>
              <a:t>TIME LINE</a:t>
            </a:r>
            <a:endParaRPr lang="zh-CN" altLang="en-US" sz="1800" dirty="0"/>
          </a:p>
        </p:txBody>
      </p:sp>
      <p:sp>
        <p:nvSpPr>
          <p:cNvPr id="35" name="上箭头 34"/>
          <p:cNvSpPr/>
          <p:nvPr/>
        </p:nvSpPr>
        <p:spPr bwMode="auto">
          <a:xfrm>
            <a:off x="1547800" y="1822874"/>
            <a:ext cx="360040" cy="1872208"/>
          </a:xfrm>
          <a:prstGeom prst="up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36" name="TextBox 35"/>
          <p:cNvSpPr txBox="1"/>
          <p:nvPr/>
        </p:nvSpPr>
        <p:spPr>
          <a:xfrm>
            <a:off x="14514" y="2110906"/>
            <a:ext cx="1677864" cy="369332"/>
          </a:xfrm>
          <a:prstGeom prst="rect">
            <a:avLst/>
          </a:prstGeom>
          <a:noFill/>
        </p:spPr>
        <p:txBody>
          <a:bodyPr wrap="square" rtlCol="0">
            <a:spAutoFit/>
          </a:bodyPr>
          <a:lstStyle/>
          <a:p>
            <a:r>
              <a:rPr lang="en-US" altLang="zh-CN" sz="1800" dirty="0" smtClean="0"/>
              <a:t>THREAD A</a:t>
            </a:r>
            <a:endParaRPr lang="zh-CN" altLang="en-US" sz="1800" dirty="0"/>
          </a:p>
        </p:txBody>
      </p:sp>
      <p:sp>
        <p:nvSpPr>
          <p:cNvPr id="37" name="TextBox 36"/>
          <p:cNvSpPr txBox="1"/>
          <p:nvPr/>
        </p:nvSpPr>
        <p:spPr>
          <a:xfrm>
            <a:off x="14514" y="2975002"/>
            <a:ext cx="1677864" cy="369332"/>
          </a:xfrm>
          <a:prstGeom prst="rect">
            <a:avLst/>
          </a:prstGeom>
          <a:noFill/>
        </p:spPr>
        <p:txBody>
          <a:bodyPr wrap="square" rtlCol="0">
            <a:spAutoFit/>
          </a:bodyPr>
          <a:lstStyle/>
          <a:p>
            <a:r>
              <a:rPr lang="en-US" altLang="zh-CN" sz="1800" dirty="0" smtClean="0"/>
              <a:t>THREAD B</a:t>
            </a:r>
            <a:endParaRPr lang="zh-CN" altLang="en-US" sz="1800" dirty="0"/>
          </a:p>
        </p:txBody>
      </p:sp>
      <p:sp>
        <p:nvSpPr>
          <p:cNvPr id="38" name="矩形 37"/>
          <p:cNvSpPr/>
          <p:nvPr/>
        </p:nvSpPr>
        <p:spPr bwMode="auto">
          <a:xfrm>
            <a:off x="1980410" y="2038898"/>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请求数据</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”hello”,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从</a:t>
            </a:r>
            <a:r>
              <a:rPr kumimoji="0" lang="en-US" altLang="zh-CN" sz="1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中加载</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获取值</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”world”</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9" name="矩形 38"/>
          <p:cNvSpPr/>
          <p:nvPr/>
        </p:nvSpPr>
        <p:spPr bwMode="auto">
          <a:xfrm>
            <a:off x="5148762" y="2912286"/>
            <a:ext cx="3600400" cy="576064"/>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修改</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”hello”</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值为</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”ins”,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缓存及</a:t>
            </a:r>
            <a:r>
              <a:rPr kumimoji="0" lang="en-US" altLang="zh-CN" sz="1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中均变成</a:t>
            </a:r>
            <a:r>
              <a:rPr lang="en-US" altLang="zh-CN" sz="1600" dirty="0" smtClean="0"/>
              <a:t>{“hello”:”ins”}</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0" name="矩形 39"/>
          <p:cNvSpPr/>
          <p:nvPr/>
        </p:nvSpPr>
        <p:spPr bwMode="auto">
          <a:xfrm>
            <a:off x="8821170" y="2048190"/>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缓存数据加载</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数据为</a:t>
            </a:r>
            <a:r>
              <a:rPr lang="en-US" altLang="zh-CN" sz="1600" dirty="0" smtClean="0"/>
              <a:t>{“hello”:”world”}</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2" name="TextBox 41"/>
          <p:cNvSpPr txBox="1"/>
          <p:nvPr/>
        </p:nvSpPr>
        <p:spPr>
          <a:xfrm>
            <a:off x="1245816" y="4372744"/>
            <a:ext cx="8352928" cy="461665"/>
          </a:xfrm>
          <a:prstGeom prst="rect">
            <a:avLst/>
          </a:prstGeom>
          <a:noFill/>
        </p:spPr>
        <p:txBody>
          <a:bodyPr wrap="square" rtlCol="0">
            <a:spAutoFit/>
          </a:bodyPr>
          <a:lstStyle/>
          <a:p>
            <a:pPr algn="l"/>
            <a:r>
              <a:rPr lang="zh-CN" altLang="en-US" sz="2400" dirty="0" smtClean="0"/>
              <a:t>经过上述流程</a:t>
            </a:r>
            <a:r>
              <a:rPr lang="en-US" altLang="zh-CN" sz="2400" dirty="0" smtClean="0"/>
              <a:t>, </a:t>
            </a:r>
            <a:r>
              <a:rPr lang="zh-CN" altLang="en-US" sz="2400" dirty="0" smtClean="0"/>
              <a:t>缓存和数据源中的数据不一致</a:t>
            </a:r>
            <a:r>
              <a:rPr lang="en-US" altLang="zh-CN" sz="2400" dirty="0" smtClean="0"/>
              <a:t>, </a:t>
            </a:r>
            <a:r>
              <a:rPr lang="zh-CN" altLang="en-US" sz="2400" dirty="0" smtClean="0"/>
              <a:t>出现了脏数据</a:t>
            </a:r>
            <a:endParaRPr lang="zh-CN" altLang="en-US" sz="2400" dirty="0"/>
          </a:p>
        </p:txBody>
      </p:sp>
      <p:sp>
        <p:nvSpPr>
          <p:cNvPr id="43" name="TextBox 42"/>
          <p:cNvSpPr txBox="1"/>
          <p:nvPr/>
        </p:nvSpPr>
        <p:spPr>
          <a:xfrm>
            <a:off x="525736" y="4732784"/>
            <a:ext cx="11593288" cy="954107"/>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sz="2800" dirty="0" smtClean="0"/>
              <a:t>场景二</a:t>
            </a:r>
            <a:endParaRPr lang="en-US" altLang="zh-CN" sz="2800" dirty="0" smtClean="0"/>
          </a:p>
          <a:p>
            <a:pPr lvl="1" algn="l"/>
            <a:r>
              <a:rPr lang="zh-CN" altLang="en-US" sz="2000" dirty="0" smtClean="0"/>
              <a:t>假设进程</a:t>
            </a:r>
            <a:r>
              <a:rPr lang="en-US" altLang="zh-CN" sz="2000" dirty="0" smtClean="0"/>
              <a:t>A</a:t>
            </a:r>
            <a:r>
              <a:rPr lang="zh-CN" altLang="en-US" sz="2000" dirty="0" smtClean="0"/>
              <a:t>需要对某个</a:t>
            </a:r>
            <a:r>
              <a:rPr lang="en-US" altLang="zh-CN" sz="2000" dirty="0" smtClean="0"/>
              <a:t>slot</a:t>
            </a:r>
            <a:r>
              <a:rPr lang="zh-CN" altLang="en-US" sz="2000" dirty="0" smtClean="0"/>
              <a:t>上做数据存储操作</a:t>
            </a:r>
            <a:r>
              <a:rPr lang="en-US" altLang="zh-CN" sz="2000" dirty="0" smtClean="0"/>
              <a:t>, </a:t>
            </a:r>
            <a:r>
              <a:rPr lang="zh-CN" altLang="en-US" sz="2000" dirty="0" smtClean="0"/>
              <a:t>进程</a:t>
            </a:r>
            <a:r>
              <a:rPr lang="en-US" altLang="zh-CN" sz="2000" dirty="0" smtClean="0"/>
              <a:t>B</a:t>
            </a:r>
            <a:r>
              <a:rPr lang="zh-CN" altLang="en-US" sz="2000" dirty="0" smtClean="0"/>
              <a:t>同时对此</a:t>
            </a:r>
            <a:r>
              <a:rPr lang="en-US" altLang="zh-CN" sz="2000" dirty="0" smtClean="0"/>
              <a:t>slot</a:t>
            </a:r>
            <a:r>
              <a:rPr lang="zh-CN" altLang="en-US" sz="2000" dirty="0" smtClean="0"/>
              <a:t>做数据迁移工作</a:t>
            </a:r>
            <a:endParaRPr lang="en-US" altLang="zh-CN" sz="2000" dirty="0" smtClean="0"/>
          </a:p>
        </p:txBody>
      </p:sp>
      <p:sp>
        <p:nvSpPr>
          <p:cNvPr id="44" name="右箭头 43"/>
          <p:cNvSpPr/>
          <p:nvPr/>
        </p:nvSpPr>
        <p:spPr bwMode="auto">
          <a:xfrm>
            <a:off x="1749872" y="7469088"/>
            <a:ext cx="10729192" cy="43204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5" name="上箭头 44"/>
          <p:cNvSpPr/>
          <p:nvPr/>
        </p:nvSpPr>
        <p:spPr bwMode="auto">
          <a:xfrm>
            <a:off x="1677302" y="5668888"/>
            <a:ext cx="360040" cy="1872208"/>
          </a:xfrm>
          <a:prstGeom prst="up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6" name="TextBox 45"/>
          <p:cNvSpPr txBox="1"/>
          <p:nvPr/>
        </p:nvSpPr>
        <p:spPr>
          <a:xfrm>
            <a:off x="144016" y="5956920"/>
            <a:ext cx="1677864" cy="369332"/>
          </a:xfrm>
          <a:prstGeom prst="rect">
            <a:avLst/>
          </a:prstGeom>
          <a:noFill/>
        </p:spPr>
        <p:txBody>
          <a:bodyPr wrap="square" rtlCol="0">
            <a:spAutoFit/>
          </a:bodyPr>
          <a:lstStyle/>
          <a:p>
            <a:r>
              <a:rPr lang="en-US" altLang="zh-CN" sz="1800" dirty="0" smtClean="0"/>
              <a:t>PROCESS A</a:t>
            </a:r>
            <a:endParaRPr lang="zh-CN" altLang="en-US" sz="1800" dirty="0"/>
          </a:p>
        </p:txBody>
      </p:sp>
      <p:sp>
        <p:nvSpPr>
          <p:cNvPr id="47" name="TextBox 46"/>
          <p:cNvSpPr txBox="1"/>
          <p:nvPr/>
        </p:nvSpPr>
        <p:spPr>
          <a:xfrm>
            <a:off x="144016" y="6821016"/>
            <a:ext cx="1677864" cy="369332"/>
          </a:xfrm>
          <a:prstGeom prst="rect">
            <a:avLst/>
          </a:prstGeom>
          <a:noFill/>
        </p:spPr>
        <p:txBody>
          <a:bodyPr wrap="square" rtlCol="0">
            <a:spAutoFit/>
          </a:bodyPr>
          <a:lstStyle/>
          <a:p>
            <a:r>
              <a:rPr lang="en-US" altLang="zh-CN" sz="1800" dirty="0" smtClean="0"/>
              <a:t>PROCESS B</a:t>
            </a:r>
            <a:endParaRPr lang="zh-CN" altLang="en-US" sz="1800" dirty="0"/>
          </a:p>
        </p:txBody>
      </p:sp>
      <p:sp>
        <p:nvSpPr>
          <p:cNvPr id="48" name="矩形 47"/>
          <p:cNvSpPr/>
          <p:nvPr/>
        </p:nvSpPr>
        <p:spPr bwMode="auto">
          <a:xfrm>
            <a:off x="2109912" y="5884912"/>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zh-CN" altLang="en-US" sz="1600" dirty="0" smtClean="0"/>
              <a:t>判断</a:t>
            </a:r>
            <a:r>
              <a:rPr lang="en-US" altLang="zh-CN" sz="1600" dirty="0" smtClean="0"/>
              <a:t>slot</a:t>
            </a:r>
            <a:r>
              <a:rPr lang="zh-CN" altLang="en-US" sz="1600" dirty="0" smtClean="0"/>
              <a:t>状态为</a:t>
            </a:r>
            <a:r>
              <a:rPr lang="en-US" altLang="zh-CN" sz="1600" dirty="0" smtClean="0"/>
              <a:t>ONLINE, </a:t>
            </a:r>
            <a:r>
              <a:rPr lang="zh-CN" altLang="en-US" sz="1600" dirty="0" smtClean="0"/>
              <a:t>进行数据存储操作</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9" name="矩形 48"/>
          <p:cNvSpPr/>
          <p:nvPr/>
        </p:nvSpPr>
        <p:spPr bwMode="auto">
          <a:xfrm>
            <a:off x="5278264" y="6758300"/>
            <a:ext cx="3600400" cy="576064"/>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将</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slot</a:t>
            </a:r>
            <a:r>
              <a:rPr lang="zh-CN" altLang="en-US" sz="1600" dirty="0" smtClean="0"/>
              <a:t>状态修改为</a:t>
            </a:r>
            <a:r>
              <a:rPr lang="en-US" altLang="zh-CN" sz="1600" dirty="0" smtClean="0"/>
              <a:t>OFFLINE, </a:t>
            </a:r>
            <a:r>
              <a:rPr lang="zh-CN" altLang="en-US" sz="1600" dirty="0" smtClean="0"/>
              <a:t>进行数据迁移操作</a:t>
            </a:r>
            <a:r>
              <a:rPr lang="en-US" altLang="zh-CN" sz="1600" dirty="0" smtClean="0"/>
              <a:t>, </a:t>
            </a:r>
            <a:r>
              <a:rPr lang="zh-CN" altLang="en-US" sz="1600" dirty="0" smtClean="0"/>
              <a:t>数据存储到节点</a:t>
            </a:r>
            <a:r>
              <a:rPr lang="en-US" altLang="zh-CN" sz="1600" dirty="0" smtClean="0"/>
              <a:t>B</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8950672" y="5894204"/>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数据存储到节点</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A</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1" name="TextBox 50"/>
          <p:cNvSpPr txBox="1"/>
          <p:nvPr/>
        </p:nvSpPr>
        <p:spPr>
          <a:xfrm>
            <a:off x="5350272" y="7891844"/>
            <a:ext cx="1656184" cy="369332"/>
          </a:xfrm>
          <a:prstGeom prst="rect">
            <a:avLst/>
          </a:prstGeom>
          <a:noFill/>
        </p:spPr>
        <p:txBody>
          <a:bodyPr wrap="square" rtlCol="0">
            <a:spAutoFit/>
          </a:bodyPr>
          <a:lstStyle/>
          <a:p>
            <a:r>
              <a:rPr lang="en-US" altLang="zh-CN" sz="1800" dirty="0" smtClean="0"/>
              <a:t>TIME LINE</a:t>
            </a:r>
            <a:endParaRPr lang="zh-CN" altLang="en-US" sz="1800" dirty="0"/>
          </a:p>
        </p:txBody>
      </p:sp>
      <p:sp>
        <p:nvSpPr>
          <p:cNvPr id="52" name="TextBox 51"/>
          <p:cNvSpPr txBox="1"/>
          <p:nvPr/>
        </p:nvSpPr>
        <p:spPr>
          <a:xfrm>
            <a:off x="1245816" y="8231559"/>
            <a:ext cx="5616624" cy="461665"/>
          </a:xfrm>
          <a:prstGeom prst="rect">
            <a:avLst/>
          </a:prstGeom>
          <a:noFill/>
        </p:spPr>
        <p:txBody>
          <a:bodyPr wrap="square" rtlCol="0">
            <a:spAutoFit/>
          </a:bodyPr>
          <a:lstStyle/>
          <a:p>
            <a:pPr algn="l"/>
            <a:r>
              <a:rPr lang="zh-CN" altLang="en-US" sz="2400" dirty="0" smtClean="0"/>
              <a:t>经过上述流程</a:t>
            </a:r>
            <a:r>
              <a:rPr lang="en-US" altLang="zh-CN" sz="2400" dirty="0" smtClean="0"/>
              <a:t>, </a:t>
            </a:r>
            <a:r>
              <a:rPr lang="zh-CN" altLang="en-US" sz="2400" dirty="0" smtClean="0"/>
              <a:t>数据存储节点出现脏数据</a:t>
            </a:r>
            <a:endParaRPr lang="zh-CN" altLang="en-US" sz="24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772542"/>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锁的考虑</a:t>
            </a:r>
            <a:r>
              <a:rPr lang="en-US" altLang="zh-CN" sz="4800" dirty="0" smtClean="0"/>
              <a:t>(</a:t>
            </a:r>
            <a:r>
              <a:rPr lang="zh-CN" altLang="en-US" sz="4800" dirty="0" smtClean="0"/>
              <a:t>二</a:t>
            </a:r>
            <a:r>
              <a:rPr lang="en-US" altLang="zh-CN" sz="4800" dirty="0" smtClean="0"/>
              <a:t>)</a:t>
            </a:r>
            <a:endParaRPr lang="zh-CN" altLang="en-US" sz="4800" dirty="0"/>
          </a:p>
        </p:txBody>
      </p:sp>
      <p:sp>
        <p:nvSpPr>
          <p:cNvPr id="26" name="TextBox 25"/>
          <p:cNvSpPr txBox="1"/>
          <p:nvPr/>
        </p:nvSpPr>
        <p:spPr>
          <a:xfrm>
            <a:off x="957784" y="2305032"/>
            <a:ext cx="10657184" cy="3416320"/>
          </a:xfrm>
          <a:prstGeom prst="rect">
            <a:avLst/>
          </a:prstGeom>
          <a:noFill/>
        </p:spPr>
        <p:txBody>
          <a:bodyPr wrap="square" rtlCol="0">
            <a:spAutoFit/>
          </a:bodyPr>
          <a:lstStyle/>
          <a:p>
            <a:pPr algn="l">
              <a:buFont typeface="Arial" pitchFamily="34" charset="0"/>
              <a:buChar char="•"/>
            </a:pPr>
            <a:r>
              <a:rPr lang="en-US" altLang="zh-CN" dirty="0" smtClean="0"/>
              <a:t> </a:t>
            </a:r>
            <a:r>
              <a:rPr lang="zh-CN" altLang="en-US" dirty="0" smtClean="0"/>
              <a:t>不同锁的类型</a:t>
            </a:r>
            <a:endParaRPr lang="en-US" altLang="zh-CN" dirty="0" smtClean="0"/>
          </a:p>
          <a:p>
            <a:pPr algn="l">
              <a:buFont typeface="Arial" pitchFamily="34" charset="0"/>
              <a:buChar char="•"/>
            </a:pPr>
            <a:endParaRPr lang="en-US" altLang="zh-CN" dirty="0" smtClean="0"/>
          </a:p>
          <a:p>
            <a:pPr algn="l">
              <a:buFont typeface="Arial" pitchFamily="34" charset="0"/>
              <a:buChar char="•"/>
            </a:pPr>
            <a:r>
              <a:rPr lang="en-US" altLang="zh-CN" dirty="0" smtClean="0"/>
              <a:t>ZK/Curator, </a:t>
            </a:r>
            <a:r>
              <a:rPr lang="en-US" altLang="zh-CN" dirty="0" err="1" smtClean="0"/>
              <a:t>redis</a:t>
            </a:r>
            <a:r>
              <a:rPr lang="zh-CN" altLang="en-US" dirty="0" smtClean="0"/>
              <a:t>中均有分布式锁的实现</a:t>
            </a:r>
            <a:r>
              <a:rPr lang="en-US" altLang="zh-CN" dirty="0" smtClean="0"/>
              <a:t>. </a:t>
            </a:r>
            <a:r>
              <a:rPr lang="zh-CN" altLang="en-US" dirty="0" smtClean="0"/>
              <a:t>可直接使用</a:t>
            </a:r>
            <a:endParaRPr lang="en-US" altLang="zh-CN" dirty="0" smtClean="0"/>
          </a:p>
          <a:p>
            <a:pPr algn="l">
              <a:buFont typeface="Arial" pitchFamily="34" charset="0"/>
              <a:buChar char="•"/>
            </a:pPr>
            <a:endParaRPr lang="en-US" altLang="zh-CN" dirty="0" smtClean="0"/>
          </a:p>
          <a:p>
            <a:pPr algn="l">
              <a:buFont typeface="Arial" pitchFamily="34" charset="0"/>
              <a:buChar char="•"/>
            </a:pPr>
            <a:r>
              <a:rPr lang="en-US" altLang="zh-CN" dirty="0" smtClean="0"/>
              <a:t> </a:t>
            </a:r>
            <a:r>
              <a:rPr lang="zh-CN" altLang="en-US" dirty="0" smtClean="0"/>
              <a:t>注意锁的使用粒度</a:t>
            </a:r>
            <a:r>
              <a:rPr lang="en-US" altLang="zh-CN" dirty="0" smtClean="0"/>
              <a:t>, </a:t>
            </a:r>
            <a:r>
              <a:rPr lang="zh-CN" altLang="en-US" dirty="0" smtClean="0"/>
              <a:t>以及避免死锁</a:t>
            </a:r>
            <a:endParaRPr lang="zh-CN" altLang="en-US"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容灾部署考虑</a:t>
            </a:r>
            <a:endParaRPr lang="zh-CN" altLang="en-US" sz="4800" dirty="0"/>
          </a:p>
        </p:txBody>
      </p:sp>
      <p:sp>
        <p:nvSpPr>
          <p:cNvPr id="13" name="TextBox 12"/>
          <p:cNvSpPr txBox="1"/>
          <p:nvPr/>
        </p:nvSpPr>
        <p:spPr>
          <a:xfrm>
            <a:off x="453728" y="1548750"/>
            <a:ext cx="3816424" cy="1815882"/>
          </a:xfrm>
          <a:prstGeom prst="rect">
            <a:avLst/>
          </a:prstGeom>
          <a:noFill/>
        </p:spPr>
        <p:txBody>
          <a:bodyPr wrap="square" rtlCol="0">
            <a:spAutoFit/>
          </a:bodyPr>
          <a:lstStyle/>
          <a:p>
            <a:pPr marL="742950" indent="-742950" algn="l"/>
            <a:r>
              <a:rPr lang="en-US" altLang="zh-CN" sz="2800" dirty="0" smtClean="0"/>
              <a:t>DC</a:t>
            </a:r>
            <a:r>
              <a:rPr lang="zh-CN" altLang="en-US" sz="2800" dirty="0" smtClean="0"/>
              <a:t>配置</a:t>
            </a:r>
            <a:r>
              <a:rPr lang="en-US" altLang="zh-CN" sz="2800" dirty="0" smtClean="0"/>
              <a:t>:</a:t>
            </a:r>
          </a:p>
          <a:p>
            <a:pPr marL="742950" indent="-742950" algn="l"/>
            <a:r>
              <a:rPr lang="zh-CN" altLang="en-US" sz="2800" dirty="0" smtClean="0"/>
              <a:t>本地</a:t>
            </a:r>
            <a:r>
              <a:rPr lang="en-US" altLang="zh-CN" sz="2800" dirty="0" smtClean="0"/>
              <a:t>: 192.168.64.0/21</a:t>
            </a:r>
          </a:p>
          <a:p>
            <a:pPr marL="742950" indent="-742950" algn="l"/>
            <a:r>
              <a:rPr lang="zh-CN" altLang="en-US" sz="2800" dirty="0" smtClean="0"/>
              <a:t>电信</a:t>
            </a:r>
            <a:r>
              <a:rPr lang="en-US" altLang="zh-CN" sz="2800" dirty="0" smtClean="0"/>
              <a:t>: 192.168.0.0/21</a:t>
            </a:r>
          </a:p>
          <a:p>
            <a:pPr marL="742950" indent="-742950" algn="l"/>
            <a:r>
              <a:rPr lang="zh-CN" altLang="en-US" sz="2800" dirty="0" smtClean="0"/>
              <a:t>凤凰</a:t>
            </a:r>
            <a:r>
              <a:rPr lang="en-US" altLang="zh-CN" sz="2800" dirty="0" smtClean="0"/>
              <a:t>: 10.1.0.0/21</a:t>
            </a:r>
            <a:endParaRPr lang="zh-CN" altLang="en-US" sz="2800" dirty="0"/>
          </a:p>
        </p:txBody>
      </p:sp>
      <p:sp>
        <p:nvSpPr>
          <p:cNvPr id="8" name="TextBox 7"/>
          <p:cNvSpPr txBox="1"/>
          <p:nvPr/>
        </p:nvSpPr>
        <p:spPr>
          <a:xfrm>
            <a:off x="6286376" y="1548750"/>
            <a:ext cx="5328592" cy="1815882"/>
          </a:xfrm>
          <a:prstGeom prst="rect">
            <a:avLst/>
          </a:prstGeom>
          <a:noFill/>
        </p:spPr>
        <p:txBody>
          <a:bodyPr wrap="square" rtlCol="0">
            <a:spAutoFit/>
          </a:bodyPr>
          <a:lstStyle/>
          <a:p>
            <a:pPr marL="742950" indent="-742950" algn="l"/>
            <a:endParaRPr lang="en-US" altLang="zh-CN" sz="2800" dirty="0" smtClean="0"/>
          </a:p>
          <a:p>
            <a:pPr marL="742950" indent="-742950" algn="l"/>
            <a:r>
              <a:rPr lang="en-US" altLang="zh-CN" sz="2800" dirty="0" smtClean="0"/>
              <a:t>192.168.64.0~192.168.71.255</a:t>
            </a:r>
          </a:p>
          <a:p>
            <a:pPr marL="742950" indent="-742950" algn="l"/>
            <a:r>
              <a:rPr lang="en-US" altLang="zh-CN" sz="2800" dirty="0" smtClean="0"/>
              <a:t>192.168.0.0~192.168.7.255</a:t>
            </a:r>
          </a:p>
          <a:p>
            <a:pPr marL="742950" indent="-742950" algn="l"/>
            <a:r>
              <a:rPr lang="en-US" altLang="zh-CN" sz="2800" dirty="0" smtClean="0"/>
              <a:t>10.1.0.0~10.1.7.255</a:t>
            </a:r>
            <a:endParaRPr lang="zh-CN" altLang="en-US" sz="2800" dirty="0" smtClean="0"/>
          </a:p>
        </p:txBody>
      </p:sp>
      <p:sp>
        <p:nvSpPr>
          <p:cNvPr id="9" name="右箭头 8"/>
          <p:cNvSpPr/>
          <p:nvPr/>
        </p:nvSpPr>
        <p:spPr bwMode="auto">
          <a:xfrm>
            <a:off x="4486176" y="2268830"/>
            <a:ext cx="1440160" cy="576064"/>
          </a:xfrm>
          <a:prstGeom prst="right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0" name="TextBox 9"/>
          <p:cNvSpPr txBox="1"/>
          <p:nvPr/>
        </p:nvSpPr>
        <p:spPr>
          <a:xfrm>
            <a:off x="597744" y="4440684"/>
            <a:ext cx="11593288" cy="3416320"/>
          </a:xfrm>
          <a:prstGeom prst="rect">
            <a:avLst/>
          </a:prstGeom>
          <a:noFill/>
        </p:spPr>
        <p:txBody>
          <a:bodyPr wrap="square" rtlCol="0">
            <a:spAutoFit/>
          </a:bodyPr>
          <a:lstStyle/>
          <a:p>
            <a:pPr algn="l"/>
            <a:r>
              <a:rPr lang="zh-CN" altLang="en-US" dirty="0" smtClean="0"/>
              <a:t>由此可见</a:t>
            </a:r>
            <a:r>
              <a:rPr lang="en-US" altLang="zh-CN" dirty="0" smtClean="0"/>
              <a:t>, </a:t>
            </a:r>
            <a:r>
              <a:rPr lang="zh-CN" altLang="en-US" dirty="0" smtClean="0"/>
              <a:t>是依据</a:t>
            </a:r>
            <a:r>
              <a:rPr lang="en-US" altLang="zh-CN" dirty="0" smtClean="0"/>
              <a:t>IP</a:t>
            </a:r>
            <a:r>
              <a:rPr lang="zh-CN" altLang="en-US" dirty="0" smtClean="0"/>
              <a:t>来区分不同的数据中心</a:t>
            </a:r>
            <a:endParaRPr lang="en-US" altLang="zh-CN" dirty="0" smtClean="0"/>
          </a:p>
          <a:p>
            <a:pPr algn="l">
              <a:buFont typeface="Arial" pitchFamily="34" charset="0"/>
              <a:buChar char="•"/>
            </a:pPr>
            <a:r>
              <a:rPr lang="en-US" altLang="zh-CN" dirty="0" smtClean="0"/>
              <a:t> app</a:t>
            </a:r>
            <a:r>
              <a:rPr lang="zh-CN" altLang="en-US" dirty="0" smtClean="0"/>
              <a:t>和</a:t>
            </a:r>
            <a:r>
              <a:rPr lang="en-US" altLang="zh-CN" dirty="0" smtClean="0"/>
              <a:t>server-proxy</a:t>
            </a:r>
            <a:r>
              <a:rPr lang="zh-CN" altLang="en-US" dirty="0" smtClean="0"/>
              <a:t>中的</a:t>
            </a:r>
            <a:r>
              <a:rPr lang="en-US" altLang="zh-CN" dirty="0" smtClean="0"/>
              <a:t>master</a:t>
            </a:r>
            <a:r>
              <a:rPr lang="zh-CN" altLang="en-US" dirty="0" smtClean="0"/>
              <a:t>节点应部署在同一个</a:t>
            </a:r>
            <a:r>
              <a:rPr lang="en-US" altLang="zh-CN" dirty="0" smtClean="0"/>
              <a:t>DC</a:t>
            </a:r>
            <a:r>
              <a:rPr lang="zh-CN" altLang="en-US" dirty="0" smtClean="0"/>
              <a:t>中</a:t>
            </a:r>
            <a:endParaRPr lang="en-US" altLang="zh-CN" dirty="0" smtClean="0"/>
          </a:p>
          <a:p>
            <a:pPr algn="l">
              <a:buFont typeface="Arial" pitchFamily="34" charset="0"/>
              <a:buChar char="•"/>
            </a:pPr>
            <a:r>
              <a:rPr lang="zh-CN" altLang="en-US" dirty="0" smtClean="0"/>
              <a:t> </a:t>
            </a:r>
            <a:r>
              <a:rPr lang="en-US" altLang="zh-CN" dirty="0" smtClean="0"/>
              <a:t>group</a:t>
            </a:r>
            <a:r>
              <a:rPr lang="zh-CN" altLang="en-US" dirty="0" smtClean="0"/>
              <a:t>中的</a:t>
            </a:r>
            <a:r>
              <a:rPr lang="en-US" altLang="zh-CN" dirty="0" smtClean="0"/>
              <a:t>slave</a:t>
            </a:r>
            <a:r>
              <a:rPr lang="zh-CN" altLang="en-US" dirty="0" smtClean="0"/>
              <a:t>节点不考虑</a:t>
            </a:r>
            <a:r>
              <a:rPr lang="zh-CN" altLang="en-US" dirty="0" smtClean="0"/>
              <a:t>跨</a:t>
            </a:r>
            <a:r>
              <a:rPr lang="en-US" altLang="zh-CN" dirty="0" smtClean="0"/>
              <a:t>DC</a:t>
            </a:r>
            <a:r>
              <a:rPr lang="zh-CN" altLang="en-US" dirty="0" smtClean="0"/>
              <a:t>部署</a:t>
            </a:r>
            <a:endParaRPr lang="en-US" altLang="zh-CN" dirty="0" smtClean="0"/>
          </a:p>
          <a:p>
            <a:pPr algn="l">
              <a:buFont typeface="Arial" pitchFamily="34" charset="0"/>
              <a:buChar char="•"/>
            </a:pPr>
            <a:r>
              <a:rPr lang="en-US" altLang="zh-CN" dirty="0" smtClean="0"/>
              <a:t> </a:t>
            </a:r>
            <a:r>
              <a:rPr lang="en-US" altLang="zh-CN" dirty="0" err="1" smtClean="0"/>
              <a:t>datasource</a:t>
            </a:r>
            <a:r>
              <a:rPr lang="zh-CN" altLang="en-US" dirty="0" smtClean="0"/>
              <a:t>中的</a:t>
            </a:r>
            <a:r>
              <a:rPr lang="en-US" altLang="zh-CN" dirty="0" smtClean="0"/>
              <a:t>master</a:t>
            </a:r>
            <a:r>
              <a:rPr lang="zh-CN" altLang="en-US" dirty="0" smtClean="0"/>
              <a:t>节点不考虑</a:t>
            </a:r>
            <a:r>
              <a:rPr lang="zh-CN" altLang="en-US" dirty="0" smtClean="0"/>
              <a:t>跨</a:t>
            </a:r>
            <a:r>
              <a:rPr lang="en-US" altLang="zh-CN" dirty="0" smtClean="0"/>
              <a:t>DC</a:t>
            </a:r>
            <a:r>
              <a:rPr lang="zh-CN" altLang="en-US" dirty="0" smtClean="0"/>
              <a:t>部署</a:t>
            </a:r>
            <a:r>
              <a:rPr lang="en-US" altLang="zh-CN" dirty="0" smtClean="0"/>
              <a:t>,slave</a:t>
            </a:r>
            <a:r>
              <a:rPr lang="zh-CN" altLang="en-US" dirty="0" smtClean="0"/>
              <a:t>节点可跨</a:t>
            </a:r>
            <a:r>
              <a:rPr lang="en-US" altLang="zh-CN" dirty="0" smtClean="0"/>
              <a:t>DC</a:t>
            </a:r>
            <a:r>
              <a:rPr lang="zh-CN" altLang="en-US" dirty="0" smtClean="0"/>
              <a:t>部署</a:t>
            </a:r>
            <a:r>
              <a:rPr lang="en-US" altLang="zh-CN" dirty="0" smtClean="0"/>
              <a:t>,  </a:t>
            </a:r>
            <a:r>
              <a:rPr lang="zh-CN" altLang="en-US" dirty="0" smtClean="0"/>
              <a:t>但不建议放入缓存操作一致性的校验</a:t>
            </a:r>
            <a:endParaRPr lang="zh-CN"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dirty="0"/>
              <a:t>Part 1: </a:t>
            </a:r>
            <a:r>
              <a:rPr lang="zh-CN" altLang="en-US" dirty="0"/>
              <a:t>任务分析</a:t>
            </a:r>
            <a:endParaRPr lang="en-US" altLang="zh-CN" dirty="0"/>
          </a:p>
          <a:p>
            <a:pPr algn="l"/>
            <a:endParaRPr lang="en-US" altLang="zh-CN" dirty="0"/>
          </a:p>
          <a:p>
            <a:pPr algn="l"/>
            <a:r>
              <a:rPr lang="en-US" altLang="zh-CN" dirty="0"/>
              <a:t>Part 2: </a:t>
            </a:r>
            <a:r>
              <a:rPr lang="zh-CN" altLang="en-US" dirty="0" smtClean="0"/>
              <a:t>设计选型</a:t>
            </a:r>
            <a:endParaRPr lang="en-US" altLang="zh-CN" dirty="0"/>
          </a:p>
          <a:p>
            <a:pPr algn="l"/>
            <a:endParaRPr lang="en-US" altLang="zh-CN" dirty="0"/>
          </a:p>
          <a:p>
            <a:pPr algn="l"/>
            <a:r>
              <a:rPr lang="en-US" altLang="zh-CN" dirty="0"/>
              <a:t>Part 3: </a:t>
            </a:r>
            <a:r>
              <a:rPr lang="zh-CN" altLang="en-US" dirty="0"/>
              <a:t>整体设计</a:t>
            </a:r>
            <a:endParaRPr lang="en-US" altLang="zh-CN" dirty="0"/>
          </a:p>
          <a:p>
            <a:pPr algn="l"/>
            <a:endParaRPr lang="en-US" altLang="zh-CN" dirty="0"/>
          </a:p>
          <a:p>
            <a:pPr algn="l"/>
            <a:r>
              <a:rPr lang="en-US" altLang="zh-CN" dirty="0"/>
              <a:t>Part 4</a:t>
            </a:r>
            <a:r>
              <a:rPr lang="en-US" altLang="zh-CN" dirty="0" smtClean="0"/>
              <a:t>: </a:t>
            </a:r>
            <a:r>
              <a:rPr lang="zh-CN" altLang="en-US" dirty="0" smtClean="0"/>
              <a:t>细节设计</a:t>
            </a:r>
            <a:endParaRPr lang="en-US" altLang="zh-CN" dirty="0"/>
          </a:p>
          <a:p>
            <a:pPr algn="l"/>
            <a:endParaRPr lang="en-US" altLang="zh-CN" dirty="0"/>
          </a:p>
          <a:p>
            <a:pPr algn="l"/>
            <a:r>
              <a:rPr lang="en-US" altLang="zh-CN" dirty="0"/>
              <a:t>Part 5: </a:t>
            </a:r>
            <a:r>
              <a:rPr lang="zh-CN" altLang="en-US" dirty="0"/>
              <a:t>设计总结</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配置管理</a:t>
            </a:r>
            <a:r>
              <a:rPr lang="en-US" altLang="zh-CN" sz="4800" dirty="0" smtClean="0"/>
              <a:t>, </a:t>
            </a:r>
            <a:r>
              <a:rPr lang="zh-CN" altLang="en-US" sz="4800" dirty="0" smtClean="0"/>
              <a:t>监控</a:t>
            </a:r>
            <a:r>
              <a:rPr lang="en-US" altLang="zh-CN" sz="4800" dirty="0" smtClean="0"/>
              <a:t>, </a:t>
            </a:r>
            <a:r>
              <a:rPr lang="zh-CN" altLang="en-US" sz="4800" dirty="0" smtClean="0"/>
              <a:t>告警考虑</a:t>
            </a:r>
            <a:endParaRPr lang="zh-CN" altLang="en-US" sz="4800" dirty="0"/>
          </a:p>
        </p:txBody>
      </p:sp>
      <p:sp>
        <p:nvSpPr>
          <p:cNvPr id="13" name="TextBox 12"/>
          <p:cNvSpPr txBox="1"/>
          <p:nvPr/>
        </p:nvSpPr>
        <p:spPr>
          <a:xfrm>
            <a:off x="741760" y="1202640"/>
            <a:ext cx="10369152" cy="6986528"/>
          </a:xfrm>
          <a:prstGeom prst="rect">
            <a:avLst/>
          </a:prstGeom>
          <a:noFill/>
        </p:spPr>
        <p:txBody>
          <a:bodyPr wrap="square" rtlCol="0">
            <a:spAutoFit/>
          </a:bodyPr>
          <a:lstStyle/>
          <a:p>
            <a:pPr marL="742950" indent="-742950" algn="l"/>
            <a:r>
              <a:rPr lang="zh-CN" altLang="en-US" sz="3200" dirty="0" smtClean="0"/>
              <a:t>配置管理</a:t>
            </a:r>
            <a:r>
              <a:rPr lang="en-US" altLang="zh-CN" sz="3200" dirty="0" smtClean="0"/>
              <a:t>:</a:t>
            </a:r>
          </a:p>
          <a:p>
            <a:pPr marL="742950" indent="-742950" algn="l">
              <a:buFont typeface="Arial" pitchFamily="34" charset="0"/>
              <a:buChar char="•"/>
            </a:pPr>
            <a:r>
              <a:rPr lang="zh-CN" altLang="en-US" sz="3200" dirty="0" smtClean="0"/>
              <a:t>缓存集群</a:t>
            </a:r>
            <a:r>
              <a:rPr lang="en-US" altLang="zh-CN" sz="3200" dirty="0" smtClean="0"/>
              <a:t>/</a:t>
            </a:r>
            <a:r>
              <a:rPr lang="zh-CN" altLang="en-US" sz="3200" dirty="0" smtClean="0"/>
              <a:t>集群分组</a:t>
            </a:r>
            <a:r>
              <a:rPr lang="en-US" altLang="zh-CN" sz="3200" dirty="0" smtClean="0"/>
              <a:t>/</a:t>
            </a:r>
            <a:r>
              <a:rPr lang="zh-CN" altLang="en-US" sz="3200" dirty="0" smtClean="0"/>
              <a:t>分组主从切换管理</a:t>
            </a:r>
            <a:r>
              <a:rPr lang="en-US" altLang="zh-CN" sz="3200" dirty="0" smtClean="0"/>
              <a:t>(</a:t>
            </a:r>
            <a:r>
              <a:rPr lang="zh-CN" altLang="en-US" sz="3200" dirty="0" smtClean="0"/>
              <a:t>增</a:t>
            </a:r>
            <a:r>
              <a:rPr lang="en-US" altLang="zh-CN" sz="3200" dirty="0" smtClean="0"/>
              <a:t>, </a:t>
            </a:r>
            <a:r>
              <a:rPr lang="zh-CN" altLang="en-US" sz="3200" dirty="0" smtClean="0"/>
              <a:t>删</a:t>
            </a:r>
            <a:r>
              <a:rPr lang="en-US" altLang="zh-CN" sz="3200" dirty="0" smtClean="0"/>
              <a:t>, </a:t>
            </a:r>
            <a:r>
              <a:rPr lang="zh-CN" altLang="en-US" sz="3200" dirty="0" smtClean="0"/>
              <a:t>改</a:t>
            </a:r>
            <a:r>
              <a:rPr lang="en-US" altLang="zh-CN" sz="3200" dirty="0" smtClean="0"/>
              <a:t>)</a:t>
            </a:r>
          </a:p>
          <a:p>
            <a:pPr marL="742950" indent="-742950" algn="l">
              <a:buFont typeface="Arial" pitchFamily="34" charset="0"/>
              <a:buChar char="•"/>
            </a:pPr>
            <a:r>
              <a:rPr lang="zh-CN" altLang="en-US" sz="3200" dirty="0" smtClean="0"/>
              <a:t>数据源集群</a:t>
            </a:r>
            <a:endParaRPr lang="en-US" altLang="zh-CN" sz="3200" dirty="0" smtClean="0"/>
          </a:p>
          <a:p>
            <a:pPr marL="742950" indent="-742950" algn="l">
              <a:buFont typeface="Arial" pitchFamily="34" charset="0"/>
              <a:buChar char="•"/>
            </a:pPr>
            <a:endParaRPr lang="en-US" altLang="zh-CN" sz="3200" dirty="0" smtClean="0"/>
          </a:p>
          <a:p>
            <a:pPr marL="742950" indent="-742950" algn="l"/>
            <a:r>
              <a:rPr lang="zh-CN" altLang="en-US" sz="3200" dirty="0" smtClean="0"/>
              <a:t>监控管理</a:t>
            </a:r>
            <a:r>
              <a:rPr lang="en-US" altLang="zh-CN" sz="3200" dirty="0" smtClean="0"/>
              <a:t>:</a:t>
            </a:r>
          </a:p>
          <a:p>
            <a:pPr marL="742950" indent="-742950" algn="l">
              <a:buFont typeface="Arial" pitchFamily="34" charset="0"/>
              <a:buChar char="•"/>
            </a:pPr>
            <a:r>
              <a:rPr lang="zh-CN" altLang="en-US" sz="3200" dirty="0" smtClean="0"/>
              <a:t>集群拓扑</a:t>
            </a:r>
            <a:r>
              <a:rPr lang="en-US" altLang="zh-CN" sz="3200" dirty="0" smtClean="0"/>
              <a:t>/</a:t>
            </a:r>
            <a:r>
              <a:rPr lang="zh-CN" altLang="en-US" sz="3200" dirty="0" smtClean="0"/>
              <a:t>单点管理</a:t>
            </a:r>
            <a:endParaRPr lang="en-US" altLang="zh-CN" sz="3200" dirty="0" smtClean="0"/>
          </a:p>
          <a:p>
            <a:pPr marL="742950" indent="-742950" algn="l">
              <a:buFont typeface="Arial" pitchFamily="34" charset="0"/>
              <a:buChar char="•"/>
            </a:pPr>
            <a:r>
              <a:rPr lang="en-US" altLang="zh-CN" sz="3200" dirty="0" smtClean="0"/>
              <a:t>TPS/</a:t>
            </a:r>
            <a:r>
              <a:rPr lang="zh-CN" altLang="en-US" sz="3200" dirty="0" smtClean="0"/>
              <a:t>吞吐量信息</a:t>
            </a:r>
            <a:endParaRPr lang="en-US" altLang="zh-CN" sz="3200" dirty="0" smtClean="0"/>
          </a:p>
          <a:p>
            <a:pPr marL="742950" indent="-742950" algn="l">
              <a:buFont typeface="Arial" pitchFamily="34" charset="0"/>
              <a:buChar char="•"/>
            </a:pPr>
            <a:r>
              <a:rPr lang="zh-CN" altLang="en-US" sz="3200" dirty="0" smtClean="0"/>
              <a:t>数据定位</a:t>
            </a:r>
            <a:r>
              <a:rPr lang="en-US" altLang="zh-CN" sz="3200" dirty="0" smtClean="0"/>
              <a:t>(</a:t>
            </a:r>
            <a:r>
              <a:rPr lang="en-US" altLang="zh-CN" sz="3200" dirty="0" err="1" smtClean="0"/>
              <a:t>sharding</a:t>
            </a:r>
            <a:r>
              <a:rPr lang="zh-CN" altLang="en-US" sz="3200" dirty="0" smtClean="0"/>
              <a:t>管理</a:t>
            </a:r>
            <a:r>
              <a:rPr lang="en-US" altLang="zh-CN" sz="3200" dirty="0" smtClean="0"/>
              <a:t>)</a:t>
            </a:r>
          </a:p>
          <a:p>
            <a:pPr marL="742950" indent="-742950" algn="l">
              <a:buFont typeface="Arial" pitchFamily="34" charset="0"/>
              <a:buChar char="•"/>
            </a:pPr>
            <a:r>
              <a:rPr lang="zh-CN" altLang="en-US" sz="3200" dirty="0" smtClean="0"/>
              <a:t>日志异常记录</a:t>
            </a:r>
            <a:endParaRPr lang="en-US" altLang="zh-CN" sz="3200" dirty="0" smtClean="0"/>
          </a:p>
          <a:p>
            <a:pPr marL="742950" indent="-742950" algn="l">
              <a:buFont typeface="Arial" pitchFamily="34" charset="0"/>
              <a:buChar char="•"/>
            </a:pPr>
            <a:endParaRPr lang="en-US" altLang="zh-CN" sz="3200" dirty="0" smtClean="0"/>
          </a:p>
          <a:p>
            <a:pPr marL="742950" indent="-742950" algn="l"/>
            <a:r>
              <a:rPr lang="zh-CN" altLang="en-US" sz="3200" dirty="0" smtClean="0"/>
              <a:t>告警管理</a:t>
            </a:r>
            <a:r>
              <a:rPr lang="en-US" altLang="zh-CN" sz="3200" dirty="0" smtClean="0"/>
              <a:t>:</a:t>
            </a:r>
          </a:p>
          <a:p>
            <a:pPr marL="742950" indent="-742950" algn="l">
              <a:buFont typeface="Arial" pitchFamily="34" charset="0"/>
              <a:buChar char="•"/>
            </a:pPr>
            <a:r>
              <a:rPr lang="zh-CN" altLang="en-US" sz="3200" dirty="0" smtClean="0"/>
              <a:t>使用容量告警</a:t>
            </a:r>
            <a:endParaRPr lang="en-US" altLang="zh-CN" sz="3200" dirty="0" smtClean="0"/>
          </a:p>
          <a:p>
            <a:pPr marL="742950" indent="-742950" algn="l">
              <a:buFont typeface="Arial" pitchFamily="34" charset="0"/>
              <a:buChar char="•"/>
            </a:pPr>
            <a:r>
              <a:rPr lang="zh-CN" altLang="en-US" sz="3200" dirty="0" smtClean="0"/>
              <a:t>数据分布告警</a:t>
            </a:r>
            <a:endParaRPr lang="en-US" altLang="zh-CN" sz="3200" dirty="0" smtClean="0"/>
          </a:p>
          <a:p>
            <a:pPr marL="742950" indent="-742950" algn="l">
              <a:buFont typeface="Arial" pitchFamily="34" charset="0"/>
              <a:buChar char="•"/>
            </a:pPr>
            <a:r>
              <a:rPr lang="en-US" altLang="zh-CN" sz="3200" dirty="0" smtClean="0"/>
              <a:t>server-proxy/</a:t>
            </a:r>
            <a:r>
              <a:rPr lang="zh-CN" altLang="en-US" sz="3200" dirty="0" smtClean="0"/>
              <a:t>缓存集群</a:t>
            </a:r>
            <a:r>
              <a:rPr lang="en-US" altLang="zh-CN" sz="3200" dirty="0" smtClean="0"/>
              <a:t>/</a:t>
            </a:r>
            <a:r>
              <a:rPr lang="en-US" altLang="zh-CN" sz="3200" dirty="0" err="1" smtClean="0"/>
              <a:t>datasource</a:t>
            </a:r>
            <a:r>
              <a:rPr lang="zh-CN" altLang="en-US" sz="3200" dirty="0" smtClean="0"/>
              <a:t>集群宕机告警</a:t>
            </a:r>
            <a:endParaRPr lang="en-US" altLang="zh-CN" sz="3200" dirty="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165696" y="430073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48883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endParaRPr lang="zh-CN" altLang="en-US" sz="4800" dirty="0"/>
          </a:p>
        </p:txBody>
      </p:sp>
      <p:sp>
        <p:nvSpPr>
          <p:cNvPr id="23" name="矩形 22"/>
          <p:cNvSpPr/>
          <p:nvPr/>
        </p:nvSpPr>
        <p:spPr bwMode="auto">
          <a:xfrm>
            <a:off x="1206730"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圆角矩形 24"/>
          <p:cNvSpPr/>
          <p:nvPr/>
        </p:nvSpPr>
        <p:spPr bwMode="auto">
          <a:xfrm>
            <a:off x="3118024" y="1060376"/>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圆角矩形 25"/>
          <p:cNvSpPr/>
          <p:nvPr/>
        </p:nvSpPr>
        <p:spPr bwMode="auto">
          <a:xfrm>
            <a:off x="6214368" y="98836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矩形 27"/>
          <p:cNvSpPr/>
          <p:nvPr/>
        </p:nvSpPr>
        <p:spPr bwMode="auto">
          <a:xfrm>
            <a:off x="4270152"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7654528"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云形 29"/>
          <p:cNvSpPr/>
          <p:nvPr/>
        </p:nvSpPr>
        <p:spPr bwMode="auto">
          <a:xfrm>
            <a:off x="2109912" y="4444752"/>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云形 30"/>
          <p:cNvSpPr/>
          <p:nvPr/>
        </p:nvSpPr>
        <p:spPr bwMode="auto">
          <a:xfrm>
            <a:off x="7294488" y="4804792"/>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35" name="直接箭头连接符 34"/>
          <p:cNvCxnSpPr/>
          <p:nvPr/>
        </p:nvCxnSpPr>
        <p:spPr bwMode="auto">
          <a:xfrm rot="5400000">
            <a:off x="9508198" y="1797921"/>
            <a:ext cx="721153" cy="198022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6" name="直接箭头连接符 35"/>
          <p:cNvCxnSpPr>
            <a:endCxn id="28" idx="0"/>
          </p:cNvCxnSpPr>
          <p:nvPr/>
        </p:nvCxnSpPr>
        <p:spPr bwMode="auto">
          <a:xfrm rot="10800000" flipV="1">
            <a:off x="5494289" y="2356520"/>
            <a:ext cx="5364597" cy="7200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7" name="直接箭头连接符 36"/>
          <p:cNvCxnSpPr/>
          <p:nvPr/>
        </p:nvCxnSpPr>
        <p:spPr bwMode="auto">
          <a:xfrm rot="10800000" flipV="1">
            <a:off x="2181921" y="2355446"/>
            <a:ext cx="8604957" cy="72115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9" name="直接箭头连接符 38"/>
          <p:cNvCxnSpPr>
            <a:stCxn id="23" idx="2"/>
            <a:endCxn id="30" idx="3"/>
          </p:cNvCxnSpPr>
          <p:nvPr/>
        </p:nvCxnSpPr>
        <p:spPr bwMode="auto">
          <a:xfrm rot="16200000" flipH="1">
            <a:off x="2804757" y="3494797"/>
            <a:ext cx="695461" cy="144324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0" name="直接箭头连接符 39"/>
          <p:cNvCxnSpPr>
            <a:stCxn id="28" idx="2"/>
            <a:endCxn id="30" idx="3"/>
          </p:cNvCxnSpPr>
          <p:nvPr/>
        </p:nvCxnSpPr>
        <p:spPr bwMode="auto">
          <a:xfrm rot="5400000">
            <a:off x="4336468" y="3406328"/>
            <a:ext cx="695461" cy="16201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1" name="直接箭头连接符 40"/>
          <p:cNvCxnSpPr>
            <a:endCxn id="31" idx="3"/>
          </p:cNvCxnSpPr>
          <p:nvPr/>
        </p:nvCxnSpPr>
        <p:spPr bwMode="auto">
          <a:xfrm rot="5400000">
            <a:off x="8489804" y="4149536"/>
            <a:ext cx="993744" cy="43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43" name="矩形 42"/>
          <p:cNvSpPr/>
          <p:nvPr/>
        </p:nvSpPr>
        <p:spPr bwMode="auto">
          <a:xfrm>
            <a:off x="2325936"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4" name="矩形 43"/>
          <p:cNvSpPr/>
          <p:nvPr/>
        </p:nvSpPr>
        <p:spPr bwMode="auto">
          <a:xfrm>
            <a:off x="309712" y="4804792"/>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5" name="矩形 44"/>
          <p:cNvSpPr/>
          <p:nvPr/>
        </p:nvSpPr>
        <p:spPr bwMode="auto">
          <a:xfrm>
            <a:off x="309712" y="5380856"/>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6" name="矩形 45"/>
          <p:cNvSpPr/>
          <p:nvPr/>
        </p:nvSpPr>
        <p:spPr bwMode="auto">
          <a:xfrm>
            <a:off x="309712" y="5956920"/>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7" name="矩形 46"/>
          <p:cNvSpPr/>
          <p:nvPr/>
        </p:nvSpPr>
        <p:spPr bwMode="auto">
          <a:xfrm>
            <a:off x="3838104"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8" name="上弧形箭头 47"/>
          <p:cNvSpPr/>
          <p:nvPr/>
        </p:nvSpPr>
        <p:spPr bwMode="auto">
          <a:xfrm>
            <a:off x="1461840" y="4300736"/>
            <a:ext cx="1224136" cy="1008112"/>
          </a:xfrm>
          <a:prstGeom prst="curvedDown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9" name="云形 48"/>
          <p:cNvSpPr/>
          <p:nvPr/>
        </p:nvSpPr>
        <p:spPr bwMode="auto">
          <a:xfrm>
            <a:off x="9454728" y="1348408"/>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2817944" y="191242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2" name="矩形 51"/>
          <p:cNvSpPr/>
          <p:nvPr/>
        </p:nvSpPr>
        <p:spPr bwMode="auto">
          <a:xfrm>
            <a:off x="5926336" y="192741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53" name="直接箭头连接符 52"/>
          <p:cNvCxnSpPr>
            <a:stCxn id="25" idx="2"/>
            <a:endCxn id="50" idx="0"/>
          </p:cNvCxnSpPr>
          <p:nvPr/>
        </p:nvCxnSpPr>
        <p:spPr bwMode="auto">
          <a:xfrm rot="5400000">
            <a:off x="3586076" y="1732404"/>
            <a:ext cx="347992"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6" name="直接箭头连接符 55"/>
          <p:cNvCxnSpPr>
            <a:stCxn id="26" idx="2"/>
          </p:cNvCxnSpPr>
          <p:nvPr/>
        </p:nvCxnSpPr>
        <p:spPr bwMode="auto">
          <a:xfrm rot="5400000">
            <a:off x="6646416" y="1696400"/>
            <a:ext cx="420000"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7" name="直接箭头连接符 56"/>
          <p:cNvCxnSpPr>
            <a:endCxn id="23" idx="0"/>
          </p:cNvCxnSpPr>
          <p:nvPr/>
        </p:nvCxnSpPr>
        <p:spPr bwMode="auto">
          <a:xfrm rot="10800000" flipV="1">
            <a:off x="2430866" y="2512584"/>
            <a:ext cx="1380200" cy="56401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a:stCxn id="52" idx="3"/>
            <a:endCxn id="49" idx="2"/>
          </p:cNvCxnSpPr>
          <p:nvPr/>
        </p:nvCxnSpPr>
        <p:spPr bwMode="auto">
          <a:xfrm flipV="1">
            <a:off x="7798544" y="1852464"/>
            <a:ext cx="1665342" cy="36298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63" name="TextBox 62"/>
          <p:cNvSpPr txBox="1"/>
          <p:nvPr/>
        </p:nvSpPr>
        <p:spPr>
          <a:xfrm>
            <a:off x="8014568" y="1678831"/>
            <a:ext cx="720080" cy="461665"/>
          </a:xfrm>
          <a:prstGeom prst="rect">
            <a:avLst/>
          </a:prstGeom>
          <a:noFill/>
        </p:spPr>
        <p:txBody>
          <a:bodyPr wrap="square" rtlCol="0">
            <a:spAutoFit/>
          </a:bodyPr>
          <a:lstStyle/>
          <a:p>
            <a:r>
              <a:rPr lang="en-US" altLang="zh-CN" sz="2400" dirty="0" smtClean="0"/>
              <a:t>HA</a:t>
            </a:r>
            <a:endParaRPr lang="zh-CN" altLang="en-US" sz="2400" dirty="0"/>
          </a:p>
        </p:txBody>
      </p:sp>
      <p:sp>
        <p:nvSpPr>
          <p:cNvPr id="64" name="TextBox 63"/>
          <p:cNvSpPr txBox="1"/>
          <p:nvPr/>
        </p:nvSpPr>
        <p:spPr>
          <a:xfrm>
            <a:off x="1677864" y="2428528"/>
            <a:ext cx="1296144" cy="461665"/>
          </a:xfrm>
          <a:prstGeom prst="rect">
            <a:avLst/>
          </a:prstGeom>
          <a:noFill/>
        </p:spPr>
        <p:txBody>
          <a:bodyPr wrap="square" rtlCol="0">
            <a:spAutoFit/>
          </a:bodyPr>
          <a:lstStyle/>
          <a:p>
            <a:r>
              <a:rPr lang="en-US" altLang="zh-CN" sz="2400" dirty="0" smtClean="0"/>
              <a:t>Not HA</a:t>
            </a:r>
            <a:endParaRPr lang="zh-CN" altLang="en-US" sz="2400" dirty="0"/>
          </a:p>
        </p:txBody>
      </p:sp>
      <p:sp>
        <p:nvSpPr>
          <p:cNvPr id="65" name="矩形 64"/>
          <p:cNvSpPr/>
          <p:nvPr/>
        </p:nvSpPr>
        <p:spPr bwMode="auto">
          <a:xfrm>
            <a:off x="10678864" y="3796680"/>
            <a:ext cx="1872208" cy="1872208"/>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config</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74" name="直接箭头连接符 73"/>
          <p:cNvCxnSpPr>
            <a:stCxn id="65" idx="0"/>
            <a:endCxn id="49" idx="1"/>
          </p:cNvCxnSpPr>
          <p:nvPr/>
        </p:nvCxnSpPr>
        <p:spPr bwMode="auto">
          <a:xfrm rot="16200000" flipV="1">
            <a:off x="10552314" y="2734026"/>
            <a:ext cx="1441233" cy="6840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78" name="矩形 77"/>
          <p:cNvSpPr/>
          <p:nvPr/>
        </p:nvSpPr>
        <p:spPr bwMode="auto">
          <a:xfrm>
            <a:off x="525736" y="6821016"/>
            <a:ext cx="11377264" cy="720080"/>
          </a:xfrm>
          <a:prstGeom prst="rect">
            <a:avLst/>
          </a:prstGeom>
          <a:solidFill>
            <a:schemeClr val="bg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u</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nified </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access</a:t>
            </a:r>
            <a:r>
              <a:rPr kumimoji="0" lang="en-US" altLang="zh-CN" sz="2400" b="1" i="0" u="none" strike="noStrike" cap="none" normalizeH="0" dirty="0" smtClean="0">
                <a:ln>
                  <a:noFill/>
                </a:ln>
                <a:solidFill>
                  <a:srgbClr val="595650"/>
                </a:solidFill>
                <a:effectLst/>
                <a:latin typeface="Hoefler Text" charset="0"/>
                <a:ea typeface="微软雅黑" pitchFamily="34" charset="-122"/>
                <a:sym typeface="Hoefler Text" charset="0"/>
              </a:rPr>
              <a:t> </a:t>
            </a:r>
            <a:r>
              <a:rPr kumimoji="0" lang="en-US" altLang="zh-CN" sz="2400" b="1" i="0" u="none" strike="noStrike" cap="none" normalizeH="0" dirty="0" err="1" smtClean="0">
                <a:ln>
                  <a:noFill/>
                </a:ln>
                <a:solidFill>
                  <a:srgbClr val="595650"/>
                </a:solidFill>
                <a:effectLst/>
                <a:latin typeface="Hoefler Text" charset="0"/>
                <a:ea typeface="微软雅黑" pitchFamily="34" charset="-122"/>
                <a:sym typeface="Hoefler Text" charset="0"/>
              </a:rPr>
              <a:t>api</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0" name="直接箭头连接符 79"/>
          <p:cNvCxnSpPr>
            <a:stCxn id="30" idx="0"/>
          </p:cNvCxnSpPr>
          <p:nvPr/>
        </p:nvCxnSpPr>
        <p:spPr bwMode="auto">
          <a:xfrm>
            <a:off x="5635364" y="5488868"/>
            <a:ext cx="723022" cy="140415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3" name="直接箭头连接符 82"/>
          <p:cNvCxnSpPr>
            <a:stCxn id="31" idx="2"/>
          </p:cNvCxnSpPr>
          <p:nvPr/>
        </p:nvCxnSpPr>
        <p:spPr bwMode="auto">
          <a:xfrm rot="10800000" flipV="1">
            <a:off x="6502400" y="5308848"/>
            <a:ext cx="801246" cy="15841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9" name="直接箭头连接符 88"/>
          <p:cNvCxnSpPr>
            <a:stCxn id="78" idx="2"/>
          </p:cNvCxnSpPr>
          <p:nvPr/>
        </p:nvCxnSpPr>
        <p:spPr bwMode="auto">
          <a:xfrm rot="5400000">
            <a:off x="4090132" y="6136940"/>
            <a:ext cx="720080" cy="352839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2" name="直接箭头连接符 91"/>
          <p:cNvCxnSpPr>
            <a:stCxn id="78" idx="2"/>
          </p:cNvCxnSpPr>
          <p:nvPr/>
        </p:nvCxnSpPr>
        <p:spPr bwMode="auto">
          <a:xfrm rot="5400000">
            <a:off x="5854328" y="7901136"/>
            <a:ext cx="720080" cy="158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5" name="直接箭头连接符 94"/>
          <p:cNvCxnSpPr>
            <a:stCxn id="78" idx="2"/>
          </p:cNvCxnSpPr>
          <p:nvPr/>
        </p:nvCxnSpPr>
        <p:spPr bwMode="auto">
          <a:xfrm rot="16200000" flipH="1">
            <a:off x="7546516" y="6208948"/>
            <a:ext cx="720080" cy="33843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51" name="云形 50"/>
          <p:cNvSpPr/>
          <p:nvPr/>
        </p:nvSpPr>
        <p:spPr bwMode="auto">
          <a:xfrm>
            <a:off x="1101800"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database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4" name="云形 53"/>
          <p:cNvSpPr/>
          <p:nvPr/>
        </p:nvSpPr>
        <p:spPr bwMode="auto">
          <a:xfrm>
            <a:off x="5134248"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NoSql</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5" name="云形 54"/>
          <p:cNvSpPr/>
          <p:nvPr/>
        </p:nvSpPr>
        <p:spPr bwMode="auto">
          <a:xfrm>
            <a:off x="8518624" y="8189168"/>
            <a:ext cx="2736304"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FileSystem</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r>
              <a:rPr lang="en-US" altLang="zh-CN" sz="4800" dirty="0" smtClean="0"/>
              <a:t>: </a:t>
            </a:r>
            <a:r>
              <a:rPr lang="zh-CN" altLang="en-US" sz="4800" dirty="0" smtClean="0"/>
              <a:t>组件说明</a:t>
            </a:r>
            <a:endParaRPr lang="zh-CN" altLang="en-US" sz="4800" dirty="0"/>
          </a:p>
        </p:txBody>
      </p:sp>
      <p:sp>
        <p:nvSpPr>
          <p:cNvPr id="51" name="TextBox 50"/>
          <p:cNvSpPr txBox="1"/>
          <p:nvPr/>
        </p:nvSpPr>
        <p:spPr>
          <a:xfrm>
            <a:off x="525736" y="1119564"/>
            <a:ext cx="11881320" cy="7417415"/>
          </a:xfrm>
          <a:prstGeom prst="rect">
            <a:avLst/>
          </a:prstGeom>
          <a:noFill/>
        </p:spPr>
        <p:txBody>
          <a:bodyPr wrap="square" rtlCol="0">
            <a:spAutoFit/>
          </a:bodyPr>
          <a:lstStyle/>
          <a:p>
            <a:pPr algn="l">
              <a:buFont typeface="Arial" pitchFamily="34" charset="0"/>
              <a:buChar char="•"/>
            </a:pPr>
            <a:r>
              <a:rPr lang="en-US" altLang="zh-CN" sz="2800" dirty="0" smtClean="0"/>
              <a:t> </a:t>
            </a:r>
            <a:r>
              <a:rPr lang="en-US" altLang="zh-CN" sz="2800" dirty="0" err="1" smtClean="0"/>
              <a:t>jedis</a:t>
            </a:r>
            <a:r>
              <a:rPr lang="en-US" altLang="zh-CN" sz="2800" dirty="0" smtClean="0"/>
              <a:t>-proxy: </a:t>
            </a:r>
            <a:r>
              <a:rPr lang="zh-CN" altLang="en-US" sz="2800" dirty="0" smtClean="0"/>
              <a:t>对</a:t>
            </a:r>
            <a:r>
              <a:rPr lang="en-US" altLang="zh-CN" sz="2800" dirty="0" err="1" smtClean="0"/>
              <a:t>jedis</a:t>
            </a:r>
            <a:r>
              <a:rPr lang="zh-CN" altLang="en-US" sz="2800" dirty="0" smtClean="0"/>
              <a:t>的封装</a:t>
            </a:r>
            <a:r>
              <a:rPr lang="en-US" altLang="zh-CN" sz="2800" dirty="0" smtClean="0"/>
              <a:t>. </a:t>
            </a:r>
            <a:r>
              <a:rPr lang="zh-CN" altLang="en-US" sz="2800" dirty="0" smtClean="0"/>
              <a:t>支持直连到</a:t>
            </a:r>
            <a:r>
              <a:rPr lang="en-US" altLang="zh-CN" sz="2800" dirty="0" smtClean="0"/>
              <a:t>server-proxy</a:t>
            </a:r>
            <a:r>
              <a:rPr lang="zh-CN" altLang="en-US" sz="2800" dirty="0" smtClean="0"/>
              <a:t>上</a:t>
            </a:r>
            <a:r>
              <a:rPr lang="en-US" altLang="zh-CN" sz="2800" dirty="0" smtClean="0"/>
              <a:t>, </a:t>
            </a:r>
            <a:r>
              <a:rPr lang="zh-CN" altLang="en-US" sz="2800" dirty="0" smtClean="0"/>
              <a:t>或通过</a:t>
            </a:r>
            <a:r>
              <a:rPr lang="en-US" altLang="zh-CN" sz="2800" dirty="0" err="1" smtClean="0"/>
              <a:t>zk</a:t>
            </a:r>
            <a:r>
              <a:rPr lang="zh-CN" altLang="en-US" sz="2800" dirty="0" smtClean="0"/>
              <a:t>获取可用的</a:t>
            </a:r>
            <a:r>
              <a:rPr lang="en-US" altLang="zh-CN" sz="2800" dirty="0" smtClean="0"/>
              <a:t>server-proxy</a:t>
            </a:r>
            <a:r>
              <a:rPr lang="zh-CN" altLang="en-US" sz="2800" dirty="0" smtClean="0"/>
              <a:t>集群并建立连接</a:t>
            </a:r>
            <a:r>
              <a:rPr lang="en-US" altLang="zh-CN" sz="2800" dirty="0" smtClean="0"/>
              <a:t>. </a:t>
            </a:r>
            <a:r>
              <a:rPr lang="zh-CN" altLang="en-US" sz="2800" dirty="0" smtClean="0"/>
              <a:t>如是集群连接</a:t>
            </a:r>
            <a:r>
              <a:rPr lang="en-US" altLang="zh-CN" sz="2800" dirty="0" smtClean="0"/>
              <a:t>, </a:t>
            </a:r>
            <a:r>
              <a:rPr lang="zh-CN" altLang="en-US" sz="2800" dirty="0" smtClean="0"/>
              <a:t>还可配置集群使用策略</a:t>
            </a:r>
            <a:r>
              <a:rPr lang="en-US" altLang="zh-CN" sz="2800" dirty="0" smtClean="0"/>
              <a:t>, </a:t>
            </a:r>
            <a:r>
              <a:rPr lang="zh-CN" altLang="en-US" sz="2800" dirty="0" smtClean="0"/>
              <a:t>比如</a:t>
            </a:r>
            <a:r>
              <a:rPr lang="en-US" altLang="zh-CN" sz="2800" dirty="0" err="1" smtClean="0"/>
              <a:t>roundrobin</a:t>
            </a:r>
            <a:r>
              <a:rPr lang="en-US" altLang="zh-CN" sz="2800" dirty="0" smtClean="0"/>
              <a:t>, failover, random</a:t>
            </a:r>
            <a:r>
              <a:rPr lang="zh-CN" altLang="en-US" sz="2800" dirty="0" smtClean="0"/>
              <a:t>等等</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zookeeper: </a:t>
            </a:r>
            <a:r>
              <a:rPr lang="zh-CN" altLang="en-US" sz="2800" dirty="0" smtClean="0"/>
              <a:t>协调管理器</a:t>
            </a:r>
            <a:r>
              <a:rPr lang="en-US" altLang="zh-CN" sz="2800" dirty="0" smtClean="0"/>
              <a:t>. </a:t>
            </a:r>
            <a:r>
              <a:rPr lang="zh-CN" altLang="en-US" sz="2800" dirty="0" smtClean="0"/>
              <a:t>管理</a:t>
            </a:r>
            <a:r>
              <a:rPr lang="en-US" altLang="zh-CN" sz="2800" dirty="0" smtClean="0"/>
              <a:t>server-proxy, </a:t>
            </a:r>
            <a:r>
              <a:rPr lang="en-US" altLang="zh-CN" sz="2800" dirty="0" err="1" smtClean="0"/>
              <a:t>redis</a:t>
            </a:r>
            <a:r>
              <a:rPr lang="en-US" altLang="zh-CN" sz="2800" dirty="0" smtClean="0"/>
              <a:t>, </a:t>
            </a:r>
            <a:r>
              <a:rPr lang="en-US" altLang="zh-CN" sz="2800" dirty="0" err="1" smtClean="0"/>
              <a:t>datasource</a:t>
            </a:r>
            <a:r>
              <a:rPr lang="zh-CN" altLang="en-US" sz="2800" dirty="0" smtClean="0"/>
              <a:t>等资源</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server-proxy: </a:t>
            </a:r>
            <a:r>
              <a:rPr lang="zh-CN" altLang="en-US" sz="2800" dirty="0" smtClean="0"/>
              <a:t>实现</a:t>
            </a:r>
            <a:r>
              <a:rPr lang="en-US" altLang="zh-CN" sz="2800" dirty="0" smtClean="0"/>
              <a:t>RESP</a:t>
            </a:r>
            <a:r>
              <a:rPr lang="zh-CN" altLang="en-US" sz="2800" dirty="0" smtClean="0"/>
              <a:t>协议</a:t>
            </a:r>
            <a:r>
              <a:rPr lang="en-US" altLang="zh-CN" sz="2800" dirty="0" smtClean="0"/>
              <a:t>. </a:t>
            </a:r>
            <a:r>
              <a:rPr lang="zh-CN" altLang="en-US" sz="2800" dirty="0" smtClean="0"/>
              <a:t>每个</a:t>
            </a:r>
            <a:r>
              <a:rPr lang="en-US" altLang="zh-CN" sz="2800" dirty="0" smtClean="0"/>
              <a:t>server-proxy</a:t>
            </a:r>
            <a:r>
              <a:rPr lang="zh-CN" altLang="en-US" sz="2800" dirty="0" smtClean="0"/>
              <a:t>对应一个</a:t>
            </a:r>
            <a:r>
              <a:rPr lang="en-US" altLang="zh-CN" sz="2800" dirty="0" err="1" smtClean="0"/>
              <a:t>redis</a:t>
            </a:r>
            <a:r>
              <a:rPr lang="en-US" altLang="zh-CN" sz="2800" dirty="0" smtClean="0"/>
              <a:t>-cluster.</a:t>
            </a:r>
            <a:r>
              <a:rPr lang="zh-CN" altLang="en-US" sz="2800" dirty="0" smtClean="0"/>
              <a:t>每个</a:t>
            </a:r>
            <a:r>
              <a:rPr lang="en-US" altLang="zh-CN" sz="2800" dirty="0" smtClean="0"/>
              <a:t>server-proxy</a:t>
            </a:r>
            <a:r>
              <a:rPr lang="zh-CN" altLang="en-US" sz="2800" dirty="0" smtClean="0"/>
              <a:t>包含多个分组</a:t>
            </a:r>
            <a:r>
              <a:rPr lang="en-US" altLang="zh-CN" sz="2800" dirty="0" smtClean="0"/>
              <a:t>(group), </a:t>
            </a:r>
            <a:r>
              <a:rPr lang="zh-CN" altLang="en-US" sz="2800" dirty="0" smtClean="0"/>
              <a:t>每个分组包含一个</a:t>
            </a:r>
            <a:r>
              <a:rPr lang="en-US" altLang="zh-CN" sz="2800" dirty="0" smtClean="0"/>
              <a:t>master</a:t>
            </a:r>
            <a:r>
              <a:rPr lang="zh-CN" altLang="en-US" sz="2800" dirty="0" smtClean="0"/>
              <a:t>节点和若干个</a:t>
            </a:r>
            <a:r>
              <a:rPr lang="en-US" altLang="zh-CN" sz="2800" dirty="0" smtClean="0"/>
              <a:t>slave</a:t>
            </a:r>
            <a:r>
              <a:rPr lang="zh-CN" altLang="en-US" sz="2800" dirty="0" smtClean="0"/>
              <a:t>节点</a:t>
            </a:r>
            <a:r>
              <a:rPr lang="en-US" altLang="zh-CN" sz="2800" dirty="0" smtClean="0"/>
              <a:t>. </a:t>
            </a:r>
            <a:r>
              <a:rPr lang="zh-CN" altLang="en-US" sz="2800" dirty="0" smtClean="0"/>
              <a:t>支持的功能包括</a:t>
            </a:r>
            <a:r>
              <a:rPr lang="en-US" altLang="zh-CN" sz="2800" dirty="0" smtClean="0"/>
              <a:t>:</a:t>
            </a:r>
          </a:p>
          <a:p>
            <a:pPr lvl="1" algn="l">
              <a:buFont typeface="Arial" pitchFamily="34" charset="0"/>
              <a:buChar char="•"/>
            </a:pPr>
            <a:r>
              <a:rPr lang="en-US" altLang="zh-CN" sz="2800" dirty="0" smtClean="0"/>
              <a:t> </a:t>
            </a:r>
            <a:r>
              <a:rPr lang="zh-CN" altLang="en-US" sz="2800" dirty="0" smtClean="0"/>
              <a:t>数据</a:t>
            </a:r>
            <a:r>
              <a:rPr lang="en-US" altLang="zh-CN" sz="2800" dirty="0" err="1" smtClean="0"/>
              <a:t>sharding</a:t>
            </a:r>
            <a:r>
              <a:rPr lang="en-US" altLang="zh-CN" sz="2800" dirty="0" smtClean="0"/>
              <a:t>/</a:t>
            </a:r>
            <a:r>
              <a:rPr lang="en-US" altLang="zh-CN" sz="2800" dirty="0" err="1" smtClean="0"/>
              <a:t>resharding</a:t>
            </a:r>
            <a:endParaRPr lang="en-US" altLang="zh-CN" sz="2800" dirty="0" smtClean="0"/>
          </a:p>
          <a:p>
            <a:pPr lvl="1" algn="l">
              <a:buFont typeface="Arial" pitchFamily="34" charset="0"/>
              <a:buChar char="•"/>
            </a:pPr>
            <a:r>
              <a:rPr lang="en-US" altLang="zh-CN" sz="2800" dirty="0" smtClean="0"/>
              <a:t> </a:t>
            </a:r>
            <a:r>
              <a:rPr lang="zh-CN" altLang="en-US" sz="2800" dirty="0" smtClean="0"/>
              <a:t>缓存操作跳转到相应的</a:t>
            </a:r>
            <a:r>
              <a:rPr lang="en-US" altLang="zh-CN" sz="2800" dirty="0" smtClean="0"/>
              <a:t>master </a:t>
            </a:r>
            <a:r>
              <a:rPr lang="en-US" altLang="zh-CN" sz="2800" dirty="0" err="1" smtClean="0"/>
              <a:t>redis</a:t>
            </a:r>
            <a:r>
              <a:rPr lang="zh-CN" altLang="en-US" sz="2800" dirty="0" smtClean="0"/>
              <a:t>单点</a:t>
            </a:r>
            <a:endParaRPr lang="en-US" altLang="zh-CN" sz="2800" dirty="0" smtClean="0"/>
          </a:p>
          <a:p>
            <a:pPr lvl="1" algn="l">
              <a:buFont typeface="Arial" pitchFamily="34" charset="0"/>
              <a:buChar char="•"/>
            </a:pPr>
            <a:r>
              <a:rPr lang="en-US" altLang="zh-CN" sz="2800" dirty="0" smtClean="0"/>
              <a:t> </a:t>
            </a:r>
            <a:r>
              <a:rPr lang="zh-CN" altLang="en-US" sz="2800" dirty="0" smtClean="0"/>
              <a:t>数据持久化</a:t>
            </a:r>
            <a:endParaRPr lang="en-US" altLang="zh-CN" sz="2800" dirty="0" smtClean="0"/>
          </a:p>
          <a:p>
            <a:pPr lvl="1" algn="l">
              <a:buFont typeface="Arial" pitchFamily="34" charset="0"/>
              <a:buChar char="•"/>
            </a:pPr>
            <a:r>
              <a:rPr lang="en-US" altLang="zh-CN" sz="2800" dirty="0" smtClean="0"/>
              <a:t> </a:t>
            </a:r>
            <a:r>
              <a:rPr lang="zh-CN" altLang="en-US" sz="2800" dirty="0" smtClean="0"/>
              <a:t>对</a:t>
            </a:r>
            <a:r>
              <a:rPr lang="en-US" altLang="zh-CN" sz="2800" dirty="0" err="1" smtClean="0"/>
              <a:t>redis</a:t>
            </a:r>
            <a:r>
              <a:rPr lang="zh-CN" altLang="en-US" sz="2800" dirty="0" smtClean="0"/>
              <a:t>节点和</a:t>
            </a:r>
            <a:r>
              <a:rPr lang="en-US" altLang="zh-CN" sz="2800" dirty="0" err="1" smtClean="0"/>
              <a:t>datasource</a:t>
            </a:r>
            <a:r>
              <a:rPr lang="zh-CN" altLang="en-US" sz="2800" dirty="0" smtClean="0"/>
              <a:t>节点的检测管理</a:t>
            </a:r>
            <a:endParaRPr lang="en-US" altLang="zh-CN" sz="2800" dirty="0" smtClean="0"/>
          </a:p>
          <a:p>
            <a:pPr lvl="1" algn="l"/>
            <a:endParaRPr lang="en-US" altLang="zh-CN" sz="2800" dirty="0" smtClean="0"/>
          </a:p>
          <a:p>
            <a:pPr algn="l">
              <a:buFont typeface="Arial" pitchFamily="34" charset="0"/>
              <a:buChar char="•"/>
            </a:pPr>
            <a:r>
              <a:rPr lang="en-US" altLang="zh-CN" sz="2800" dirty="0" smtClean="0"/>
              <a:t> server-</a:t>
            </a:r>
            <a:r>
              <a:rPr lang="en-US" altLang="zh-CN" sz="2800" dirty="0" err="1" smtClean="0"/>
              <a:t>config</a:t>
            </a:r>
            <a:r>
              <a:rPr lang="en-US" altLang="zh-CN" sz="2800" dirty="0" smtClean="0"/>
              <a:t>: </a:t>
            </a:r>
            <a:r>
              <a:rPr lang="zh-CN" altLang="en-US" sz="2800" dirty="0" smtClean="0"/>
              <a:t>配置</a:t>
            </a:r>
            <a:r>
              <a:rPr lang="en-US" altLang="zh-CN" sz="2800" dirty="0" smtClean="0"/>
              <a:t>, </a:t>
            </a:r>
            <a:r>
              <a:rPr lang="zh-CN" altLang="en-US" sz="2800" dirty="0" smtClean="0"/>
              <a:t>监控</a:t>
            </a:r>
            <a:r>
              <a:rPr lang="en-US" altLang="zh-CN" sz="2800" dirty="0" smtClean="0"/>
              <a:t>, </a:t>
            </a:r>
            <a:r>
              <a:rPr lang="zh-CN" altLang="en-US" sz="2800" dirty="0" smtClean="0"/>
              <a:t>告警管理</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unified db </a:t>
            </a:r>
            <a:r>
              <a:rPr lang="en-US" altLang="zh-CN" sz="2800" dirty="0" err="1" smtClean="0"/>
              <a:t>api</a:t>
            </a:r>
            <a:r>
              <a:rPr lang="en-US" altLang="zh-CN" sz="2800" dirty="0" smtClean="0"/>
              <a:t>: </a:t>
            </a:r>
            <a:r>
              <a:rPr lang="zh-CN" altLang="en-US" sz="2800" dirty="0" smtClean="0"/>
              <a:t>统一数据源访问接口及持久性策略</a:t>
            </a:r>
            <a:endParaRPr lang="en-US" altLang="zh-CN" sz="2800" dirty="0"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一</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81720" y="1065769"/>
          <a:ext cx="12169352" cy="7627455"/>
        </p:xfrm>
        <a:graphic>
          <a:graphicData uri="http://schemas.openxmlformats.org/drawingml/2006/table">
            <a:tbl>
              <a:tblPr firstRow="1" bandRow="1">
                <a:tableStyleId>{5C22544A-7EE6-4342-B048-85BDC9FD1C3A}</a:tableStyleId>
              </a:tblPr>
              <a:tblGrid>
                <a:gridCol w="2664296"/>
                <a:gridCol w="4320480"/>
                <a:gridCol w="5184576"/>
              </a:tblGrid>
              <a:tr h="663126">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828313">
                <a:tc>
                  <a:txBody>
                    <a:bodyPr/>
                    <a:lstStyle/>
                    <a:p>
                      <a:r>
                        <a:rPr lang="en-US" altLang="zh-CN" sz="1600" b="1" dirty="0" smtClean="0">
                          <a:solidFill>
                            <a:schemeClr val="bg1"/>
                          </a:solidFill>
                        </a:rPr>
                        <a:t>server-proxy</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a:t>
                      </a:r>
                      <a:r>
                        <a:rPr lang="en-US" altLang="zh-CN" sz="1600" b="1" dirty="0" err="1" smtClean="0">
                          <a:solidFill>
                            <a:schemeClr val="bg1"/>
                          </a:solidFill>
                        </a:rPr>
                        <a:t>namspace</a:t>
                      </a:r>
                      <a:r>
                        <a:rPr lang="en-US" altLang="zh-CN" sz="1600" b="1" dirty="0" smtClean="0">
                          <a:solidFill>
                            <a:schemeClr val="bg1"/>
                          </a:solidFill>
                        </a:rPr>
                        <a:t>}/server</a:t>
                      </a:r>
                    </a:p>
                    <a:p>
                      <a:endParaRPr lang="zh-CN" altLang="en-US" sz="1600" b="1" dirty="0">
                        <a:solidFill>
                          <a:schemeClr val="bg1"/>
                        </a:solidFill>
                      </a:endParaRPr>
                    </a:p>
                  </a:txBody>
                  <a:tcPr anchor="ctr"/>
                </a:tc>
                <a:tc>
                  <a:txBody>
                    <a:bodyPr/>
                    <a:lstStyle/>
                    <a:p>
                      <a:pPr marL="457200" indent="-457200">
                        <a:buAutoNum type="arabicParenBoth"/>
                      </a:pPr>
                      <a:r>
                        <a:rPr lang="zh-CN" altLang="en-US" sz="1600" b="1" kern="1200" dirty="0" smtClean="0">
                          <a:solidFill>
                            <a:schemeClr val="bg1"/>
                          </a:solidFill>
                          <a:latin typeface="+mn-lt"/>
                          <a:ea typeface="+mn-ea"/>
                          <a:cs typeface="+mn-cs"/>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 </a:t>
                      </a:r>
                      <a:r>
                        <a:rPr lang="zh-CN" altLang="en-US" sz="1600" b="1" kern="1200" dirty="0" smtClean="0">
                          <a:solidFill>
                            <a:schemeClr val="bg1"/>
                          </a:solidFill>
                          <a:latin typeface="+mn-lt"/>
                          <a:ea typeface="+mn-ea"/>
                          <a:cs typeface="+mn-cs"/>
                        </a:rPr>
                        <a:t>检测</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集群变化</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存放在此目录下</a:t>
                      </a: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节点类型为</a:t>
                      </a:r>
                      <a:r>
                        <a:rPr lang="en-US" altLang="zh-CN" sz="1600" b="1" kern="1200" dirty="0" smtClean="0">
                          <a:solidFill>
                            <a:schemeClr val="bg1"/>
                          </a:solidFill>
                          <a:latin typeface="+mn-lt"/>
                          <a:ea typeface="+mn-ea"/>
                          <a:cs typeface="+mn-cs"/>
                        </a:rPr>
                        <a:t>sequential </a:t>
                      </a:r>
                      <a:r>
                        <a:rPr lang="en-US" altLang="en-US" sz="1600" b="1" kern="1200" dirty="0" smtClean="0">
                          <a:solidFill>
                            <a:schemeClr val="bg1"/>
                          </a:solidFill>
                          <a:latin typeface="+mn-lt"/>
                          <a:ea typeface="+mn-ea"/>
                          <a:cs typeface="+mn-cs"/>
                        </a:rPr>
                        <a:t>ephemeral </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当</a:t>
                      </a:r>
                      <a:r>
                        <a:rPr lang="en-US" altLang="zh-CN" sz="1600" b="1" kern="1200" baseline="0" dirty="0" smtClean="0">
                          <a:solidFill>
                            <a:schemeClr val="bg1"/>
                          </a:solidFill>
                          <a:latin typeface="+mn-lt"/>
                          <a:ea typeface="+mn-ea"/>
                          <a:cs typeface="+mn-cs"/>
                        </a:rPr>
                        <a:t>server-proxy</a:t>
                      </a:r>
                      <a:r>
                        <a:rPr lang="zh-CN" altLang="en-US" sz="1600" b="1" kern="1200" baseline="0" dirty="0" smtClean="0">
                          <a:solidFill>
                            <a:schemeClr val="bg1"/>
                          </a:solidFill>
                          <a:latin typeface="+mn-lt"/>
                          <a:ea typeface="+mn-ea"/>
                          <a:cs typeface="+mn-cs"/>
                        </a:rPr>
                        <a:t>宕机后</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节点会被自动删除</a:t>
                      </a:r>
                      <a:endParaRPr lang="zh-CN" altLang="en-US" sz="1600" b="1" kern="1200" dirty="0" smtClean="0">
                        <a:solidFill>
                          <a:schemeClr val="bg1"/>
                        </a:solidFill>
                        <a:latin typeface="+mn-lt"/>
                        <a:ea typeface="+mn-ea"/>
                        <a:cs typeface="+mn-cs"/>
                      </a:endParaRPr>
                    </a:p>
                    <a:p>
                      <a:pPr marL="457200" indent="-457200">
                        <a:buAutoNum type="arabicParenBoth"/>
                      </a:pPr>
                      <a:endParaRPr lang="zh-CN" altLang="en-US" sz="1600" b="1" kern="1200" dirty="0" smtClean="0">
                        <a:solidFill>
                          <a:schemeClr val="bg1"/>
                        </a:solidFill>
                        <a:latin typeface="+mn-lt"/>
                        <a:ea typeface="+mn-ea"/>
                        <a:cs typeface="+mn-cs"/>
                      </a:endParaRPr>
                    </a:p>
                  </a:txBody>
                  <a:tcPr anchor="ctr"/>
                </a:tc>
              </a:tr>
              <a:tr h="1112803">
                <a:tc rowSpan="3">
                  <a:txBody>
                    <a:bodyPr/>
                    <a:lstStyle/>
                    <a:p>
                      <a:r>
                        <a:rPr lang="en-US" altLang="zh-CN" sz="1600" b="1" dirty="0" err="1" smtClean="0">
                          <a:solidFill>
                            <a:schemeClr val="bg1"/>
                          </a:solidFill>
                        </a:rPr>
                        <a:t>datasource</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/cache/${namespace}/db/master</a:t>
                      </a:r>
                      <a:endParaRPr lang="zh-CN" altLang="en-US" sz="1600" b="1" dirty="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下只存在一个</a:t>
                      </a:r>
                      <a:r>
                        <a:rPr lang="en-US" altLang="zh-CN" sz="1600" b="1" kern="1200" dirty="0" smtClean="0">
                          <a:solidFill>
                            <a:schemeClr val="bg1"/>
                          </a:solidFill>
                          <a:latin typeface="+mn-lt"/>
                          <a:ea typeface="+mn-ea"/>
                          <a:cs typeface="+mn-cs"/>
                        </a:rPr>
                        <a:t>master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p>
                  </a:txBody>
                  <a:tcPr anchor="ctr"/>
                </a:tc>
              </a:tr>
              <a:tr h="1883206">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/cache/${namespace}/db/slave</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下可以有多个</a:t>
                      </a:r>
                      <a:r>
                        <a:rPr lang="en-US" altLang="zh-CN" sz="1600" b="1" kern="1200" dirty="0" smtClean="0">
                          <a:solidFill>
                            <a:schemeClr val="bg1"/>
                          </a:solidFill>
                          <a:latin typeface="+mn-lt"/>
                          <a:ea typeface="+mn-ea"/>
                          <a:cs typeface="+mn-cs"/>
                        </a:rPr>
                        <a:t>slave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/cache/${namespace}/db/slave/${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214000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/cache/${namespace}/db/down/${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二</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95672" y="916923"/>
          <a:ext cx="12025337" cy="7940985"/>
        </p:xfrm>
        <a:graphic>
          <a:graphicData uri="http://schemas.openxmlformats.org/drawingml/2006/table">
            <a:tbl>
              <a:tblPr firstRow="1" bandRow="1">
                <a:tableStyleId>{5C22544A-7EE6-4342-B048-85BDC9FD1C3A}</a:tableStyleId>
              </a:tblPr>
              <a:tblGrid>
                <a:gridCol w="2632766"/>
                <a:gridCol w="4269350"/>
                <a:gridCol w="5123221"/>
              </a:tblGrid>
              <a:tr h="732354">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366557">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bg1"/>
                          </a:solidFill>
                        </a:rPr>
                        <a:t>redis</a:t>
                      </a:r>
                      <a:r>
                        <a:rPr lang="en-US" altLang="zh-CN" sz="1600" b="1" dirty="0" smtClean="0">
                          <a:solidFill>
                            <a:schemeClr val="bg1"/>
                          </a:solidFill>
                        </a:rPr>
                        <a:t>-cluster</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p>
                  </a:txBody>
                  <a:tcPr anchor="ctr"/>
                </a:tc>
                <a:tc>
                  <a:txBody>
                    <a:bodyPr/>
                    <a:lstStyle/>
                    <a:p>
                      <a:pPr marL="457200" indent="-457200">
                        <a:buAutoNum type="arabicParenBoth"/>
                      </a:pPr>
                      <a:r>
                        <a:rPr lang="zh-CN" altLang="en-US" sz="1600" b="1" dirty="0" smtClean="0">
                          <a:solidFill>
                            <a:schemeClr val="bg1"/>
                          </a:solidFill>
                        </a:rPr>
                        <a:t>集群中组的存放路径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每个分组信息存放到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a:t>
                      </a: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}/slot</a:t>
                      </a:r>
                      <a:endParaRPr lang="zh-CN" altLang="en-US" sz="1600" b="1" dirty="0" smtClean="0">
                        <a:solidFill>
                          <a:schemeClr val="bg1"/>
                        </a:solidFill>
                      </a:endParaRPr>
                    </a:p>
                  </a:txBody>
                  <a:tcPr anchor="ctr"/>
                </a:tc>
                <a:tc>
                  <a:txBody>
                    <a:bodyPr/>
                    <a:lstStyle/>
                    <a:p>
                      <a:r>
                        <a:rPr lang="zh-CN" altLang="en-US" sz="1600" b="1" dirty="0" smtClean="0">
                          <a:solidFill>
                            <a:schemeClr val="bg1"/>
                          </a:solidFill>
                        </a:rPr>
                        <a:t>每个分组拥有的槽点数信息</a:t>
                      </a:r>
                      <a:r>
                        <a:rPr lang="en-US" altLang="zh-CN" sz="1600" b="1" dirty="0" smtClean="0">
                          <a:solidFill>
                            <a:schemeClr val="bg1"/>
                          </a:solidFill>
                        </a:rPr>
                        <a:t>, </a:t>
                      </a:r>
                      <a:r>
                        <a:rPr lang="zh-CN" altLang="en-US" sz="1600" b="1" dirty="0" smtClean="0">
                          <a:solidFill>
                            <a:schemeClr val="bg1"/>
                          </a:solidFill>
                        </a:rPr>
                        <a:t>用于</a:t>
                      </a:r>
                      <a:r>
                        <a:rPr lang="en-US" altLang="zh-CN" sz="1600" b="1" dirty="0" err="1" smtClean="0">
                          <a:solidFill>
                            <a:schemeClr val="bg1"/>
                          </a:solidFill>
                        </a:rPr>
                        <a:t>sharding</a:t>
                      </a:r>
                      <a:r>
                        <a:rPr lang="en-US" altLang="zh-CN" sz="1600" b="1" dirty="0" smtClean="0">
                          <a:solidFill>
                            <a:schemeClr val="bg1"/>
                          </a:solidFill>
                        </a:rPr>
                        <a:t>/</a:t>
                      </a:r>
                      <a:r>
                        <a:rPr lang="en-US" altLang="zh-CN" sz="1600" b="1" dirty="0" err="1" smtClean="0">
                          <a:solidFill>
                            <a:schemeClr val="bg1"/>
                          </a:solidFill>
                        </a:rPr>
                        <a:t>resharding</a:t>
                      </a:r>
                      <a:endParaRPr lang="zh-CN" altLang="en-US" sz="1600" b="1" dirty="0">
                        <a:solidFill>
                          <a:schemeClr val="bg1"/>
                        </a:solidFill>
                      </a:endParaRP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}/master</a:t>
                      </a:r>
                      <a:endParaRPr lang="zh-CN" altLang="en-US" sz="1600" b="1" dirty="0" smtClean="0">
                        <a:solidFill>
                          <a:schemeClr val="bg1"/>
                        </a:solidFill>
                      </a:endParaRPr>
                    </a:p>
                  </a:txBody>
                  <a:tcPr anchor="ctr"/>
                </a:tc>
                <a:tc>
                  <a:txBody>
                    <a:bodyPr/>
                    <a:lstStyle/>
                    <a:p>
                      <a:pPr marL="457200" indent="-457200">
                        <a:buAutoNum type="arabicParenBoth"/>
                      </a:pPr>
                      <a:r>
                        <a:rPr lang="zh-CN" altLang="en-US" sz="1600" b="1" dirty="0" smtClean="0">
                          <a:solidFill>
                            <a:schemeClr val="bg1"/>
                          </a:solidFill>
                        </a:rPr>
                        <a:t>每个分组中</a:t>
                      </a:r>
                      <a:r>
                        <a:rPr lang="en-US" altLang="zh-CN" sz="1600" b="1" dirty="0" smtClean="0">
                          <a:solidFill>
                            <a:schemeClr val="bg1"/>
                          </a:solidFill>
                        </a:rPr>
                        <a:t>master </a:t>
                      </a:r>
                      <a:r>
                        <a:rPr lang="en-US" altLang="zh-CN" sz="1600" b="1" dirty="0" err="1" smtClean="0">
                          <a:solidFill>
                            <a:schemeClr val="bg1"/>
                          </a:solidFill>
                        </a:rPr>
                        <a:t>redis</a:t>
                      </a:r>
                      <a:r>
                        <a:rPr lang="zh-CN" altLang="en-US" sz="1600" b="1" dirty="0" smtClean="0">
                          <a:solidFill>
                            <a:schemeClr val="bg1"/>
                          </a:solidFill>
                        </a:rPr>
                        <a:t>节点存放信息</a:t>
                      </a:r>
                      <a:r>
                        <a:rPr lang="en-US" altLang="zh-CN" sz="1600" b="1" dirty="0" smtClean="0">
                          <a:solidFill>
                            <a:schemeClr val="bg1"/>
                          </a:solidFill>
                        </a:rPr>
                        <a:t>. </a:t>
                      </a:r>
                      <a:r>
                        <a:rPr lang="zh-CN" altLang="en-US" sz="1600" b="1" dirty="0" smtClean="0">
                          <a:solidFill>
                            <a:schemeClr val="bg1"/>
                          </a:solidFill>
                        </a:rPr>
                        <a:t>一个分组只能有一个</a:t>
                      </a:r>
                      <a:r>
                        <a:rPr lang="en-US" altLang="zh-CN" sz="1600" b="1" dirty="0" smtClean="0">
                          <a:solidFill>
                            <a:schemeClr val="bg1"/>
                          </a:solidFill>
                        </a:rPr>
                        <a:t>master</a:t>
                      </a:r>
                      <a:r>
                        <a:rPr lang="zh-CN" altLang="en-US" sz="1600" b="1" dirty="0" smtClean="0">
                          <a:solidFill>
                            <a:schemeClr val="bg1"/>
                          </a:solidFill>
                        </a:rPr>
                        <a:t>节点</a:t>
                      </a:r>
                      <a:r>
                        <a:rPr lang="en-US" altLang="zh-CN" sz="1600" b="1" dirty="0" smtClean="0">
                          <a:solidFill>
                            <a:schemeClr val="bg1"/>
                          </a:solidFill>
                        </a:rPr>
                        <a:t>. </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分组中</a:t>
                      </a:r>
                      <a:r>
                        <a:rPr lang="en-US" altLang="zh-CN" sz="1600" b="1" dirty="0" smtClean="0">
                          <a:solidFill>
                            <a:schemeClr val="bg1"/>
                          </a:solidFill>
                        </a:rPr>
                        <a:t>slave </a:t>
                      </a:r>
                      <a:r>
                        <a:rPr lang="en-US" altLang="zh-CN" sz="1600" b="1" dirty="0" err="1" smtClean="0">
                          <a:solidFill>
                            <a:schemeClr val="bg1"/>
                          </a:solidFill>
                        </a:rPr>
                        <a:t>redis</a:t>
                      </a:r>
                      <a:r>
                        <a:rPr lang="zh-CN" altLang="en-US" sz="1600" b="1" dirty="0" smtClean="0">
                          <a:solidFill>
                            <a:schemeClr val="bg1"/>
                          </a:solidFill>
                        </a:rPr>
                        <a:t>节点存放路径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一个分组可能有多个</a:t>
                      </a:r>
                      <a:r>
                        <a:rPr lang="en-US" altLang="zh-CN" sz="1600" b="1" baseline="0" dirty="0" smtClean="0">
                          <a:solidFill>
                            <a:schemeClr val="bg1"/>
                          </a:solidFill>
                        </a:rPr>
                        <a:t>slave</a:t>
                      </a:r>
                      <a:r>
                        <a:rPr lang="zh-CN" altLang="en-US" sz="1600" b="1" baseline="0" dirty="0" smtClean="0">
                          <a:solidFill>
                            <a:schemeClr val="bg1"/>
                          </a:solidFill>
                        </a:rPr>
                        <a:t>节点</a:t>
                      </a:r>
                      <a:endParaRPr lang="en-US" altLang="zh-CN" sz="1600" b="1" baseline="0"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分组中宕机节点的存放路径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配置文件说明</a:t>
            </a:r>
            <a:endParaRPr lang="zh-CN" altLang="en-US" sz="4800" dirty="0"/>
          </a:p>
        </p:txBody>
      </p:sp>
      <p:graphicFrame>
        <p:nvGraphicFramePr>
          <p:cNvPr id="6" name="表格 5"/>
          <p:cNvGraphicFramePr>
            <a:graphicFrameLocks noGrp="1"/>
          </p:cNvGraphicFramePr>
          <p:nvPr/>
        </p:nvGraphicFramePr>
        <p:xfrm>
          <a:off x="309712" y="916363"/>
          <a:ext cx="12169353" cy="8064893"/>
        </p:xfrm>
        <a:graphic>
          <a:graphicData uri="http://schemas.openxmlformats.org/drawingml/2006/table">
            <a:tbl>
              <a:tblPr firstRow="1" bandRow="1">
                <a:tableStyleId>{5C22544A-7EE6-4342-B048-85BDC9FD1C3A}</a:tableStyleId>
              </a:tblPr>
              <a:tblGrid>
                <a:gridCol w="4056451"/>
                <a:gridCol w="2866235"/>
                <a:gridCol w="5246667"/>
              </a:tblGrid>
              <a:tr h="524627">
                <a:tc>
                  <a:txBody>
                    <a:bodyPr/>
                    <a:lstStyle/>
                    <a:p>
                      <a:pPr algn="ctr"/>
                      <a:r>
                        <a:rPr lang="zh-CN" altLang="en-US" sz="2400" dirty="0" smtClean="0"/>
                        <a:t>类型</a:t>
                      </a:r>
                      <a:endParaRPr lang="zh-CN" altLang="en-US" sz="2400" dirty="0"/>
                    </a:p>
                  </a:txBody>
                  <a:tcPr anchor="ctr"/>
                </a:tc>
                <a:tc>
                  <a:txBody>
                    <a:bodyPr/>
                    <a:lstStyle/>
                    <a:p>
                      <a:pPr algn="ctr"/>
                      <a:r>
                        <a:rPr lang="zh-CN" altLang="en-US" sz="2400" dirty="0" smtClean="0"/>
                        <a:t>配置项</a:t>
                      </a:r>
                      <a:endParaRPr lang="zh-CN" altLang="en-US" sz="2400" dirty="0"/>
                    </a:p>
                  </a:txBody>
                  <a:tcPr anchor="ctr"/>
                </a:tc>
                <a:tc>
                  <a:txBody>
                    <a:bodyPr/>
                    <a:lstStyle/>
                    <a:p>
                      <a:pPr algn="ctr"/>
                      <a:r>
                        <a:rPr lang="zh-CN" altLang="en-US" sz="2400" dirty="0" smtClean="0"/>
                        <a:t>说明</a:t>
                      </a:r>
                      <a:endParaRPr lang="zh-CN" altLang="en-US" sz="2400" dirty="0"/>
                    </a:p>
                  </a:txBody>
                  <a:tcPr anchor="ctr"/>
                </a:tc>
              </a:tr>
              <a:tr h="685320">
                <a:tc rowSpan="4">
                  <a:txBody>
                    <a:bodyPr/>
                    <a:lstStyle/>
                    <a:p>
                      <a:r>
                        <a:rPr lang="zh-CN" altLang="en-US" sz="2400" dirty="0" smtClean="0">
                          <a:solidFill>
                            <a:schemeClr val="bg1">
                              <a:lumMod val="50000"/>
                            </a:schemeClr>
                          </a:solidFill>
                        </a:rPr>
                        <a:t>全局配置</a:t>
                      </a:r>
                      <a:r>
                        <a:rPr lang="en-US" altLang="zh-CN" sz="2400" dirty="0" smtClean="0">
                          <a:solidFill>
                            <a:schemeClr val="bg1">
                              <a:lumMod val="50000"/>
                            </a:schemeClr>
                          </a:solidFill>
                        </a:rPr>
                        <a:t>(global)</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namespace</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名称空间</a:t>
                      </a:r>
                      <a:r>
                        <a:rPr lang="en-US" altLang="zh-CN" sz="1600" dirty="0" smtClean="0">
                          <a:solidFill>
                            <a:schemeClr val="bg1">
                              <a:lumMod val="50000"/>
                            </a:schemeClr>
                          </a:solidFill>
                        </a:rPr>
                        <a:t>, </a:t>
                      </a:r>
                      <a:r>
                        <a:rPr lang="zh-CN" altLang="en-US" sz="1600" dirty="0" smtClean="0">
                          <a:solidFill>
                            <a:schemeClr val="bg1">
                              <a:lumMod val="50000"/>
                            </a:schemeClr>
                          </a:solidFill>
                        </a:rPr>
                        <a:t>一个</a:t>
                      </a:r>
                      <a:r>
                        <a:rPr lang="en-US" altLang="zh-CN" sz="1600" dirty="0" err="1" smtClean="0">
                          <a:solidFill>
                            <a:schemeClr val="bg1">
                              <a:lumMod val="50000"/>
                            </a:schemeClr>
                          </a:solidFill>
                        </a:rPr>
                        <a:t>redis</a:t>
                      </a:r>
                      <a:r>
                        <a:rPr lang="en-US" altLang="zh-CN" sz="1600" baseline="0" dirty="0" smtClean="0">
                          <a:solidFill>
                            <a:schemeClr val="bg1">
                              <a:lumMod val="50000"/>
                            </a:schemeClr>
                          </a:solidFill>
                        </a:rPr>
                        <a:t> cluster</a:t>
                      </a:r>
                      <a:r>
                        <a:rPr lang="zh-CN" altLang="en-US" sz="1600" baseline="0" dirty="0" smtClean="0">
                          <a:solidFill>
                            <a:schemeClr val="bg1">
                              <a:lumMod val="50000"/>
                            </a:schemeClr>
                          </a:solidFill>
                        </a:rPr>
                        <a:t>对应一个名称空间</a:t>
                      </a:r>
                      <a:r>
                        <a:rPr lang="en-US" altLang="zh-CN" sz="1600" baseline="0" dirty="0" smtClean="0">
                          <a:solidFill>
                            <a:schemeClr val="bg1">
                              <a:lumMod val="50000"/>
                            </a:schemeClr>
                          </a:solidFill>
                        </a:rPr>
                        <a:t>,</a:t>
                      </a:r>
                      <a:r>
                        <a:rPr lang="zh-CN" altLang="en-US" sz="1600" baseline="0" dirty="0" smtClean="0">
                          <a:solidFill>
                            <a:schemeClr val="bg1">
                              <a:lumMod val="50000"/>
                            </a:schemeClr>
                          </a:solidFill>
                        </a:rPr>
                        <a:t>供一个业务线或业务应用使用</a:t>
                      </a:r>
                      <a:endParaRPr lang="zh-CN" altLang="en-US" sz="1600" dirty="0">
                        <a:solidFill>
                          <a:schemeClr val="bg1">
                            <a:lumMod val="50000"/>
                          </a:schemeClr>
                        </a:solidFill>
                      </a:endParaRPr>
                    </a:p>
                  </a:txBody>
                  <a:tcPr anchor="ctr"/>
                </a:tc>
              </a:tr>
              <a:tr h="1507703">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slot</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总槽数</a:t>
                      </a:r>
                      <a:r>
                        <a:rPr lang="en-US" altLang="zh-CN" sz="1600" dirty="0" smtClean="0">
                          <a:solidFill>
                            <a:schemeClr val="bg1">
                              <a:lumMod val="50000"/>
                            </a:schemeClr>
                          </a:solidFill>
                        </a:rPr>
                        <a:t>, </a:t>
                      </a:r>
                      <a:r>
                        <a:rPr lang="zh-CN" altLang="en-US" sz="1600" dirty="0" smtClean="0">
                          <a:solidFill>
                            <a:schemeClr val="bg1">
                              <a:lumMod val="50000"/>
                            </a:schemeClr>
                          </a:solidFill>
                        </a:rPr>
                        <a:t>用于计算每个</a:t>
                      </a:r>
                      <a:r>
                        <a:rPr lang="en-US" altLang="zh-CN" sz="1600" dirty="0" smtClean="0">
                          <a:solidFill>
                            <a:schemeClr val="bg1">
                              <a:lumMod val="50000"/>
                            </a:schemeClr>
                          </a:solidFill>
                        </a:rPr>
                        <a:t>group</a:t>
                      </a:r>
                      <a:r>
                        <a:rPr lang="zh-CN" altLang="en-US" sz="1600" dirty="0" smtClean="0">
                          <a:solidFill>
                            <a:schemeClr val="bg1">
                              <a:lumMod val="50000"/>
                            </a:schemeClr>
                          </a:solidFill>
                        </a:rPr>
                        <a:t>可分配的槽点范围</a:t>
                      </a:r>
                      <a:r>
                        <a:rPr lang="en-US" altLang="zh-CN" sz="1600" dirty="0" smtClean="0">
                          <a:solidFill>
                            <a:schemeClr val="bg1">
                              <a:lumMod val="50000"/>
                            </a:schemeClr>
                          </a:solidFill>
                        </a:rPr>
                        <a:t>.</a:t>
                      </a:r>
                      <a:r>
                        <a:rPr lang="en-US" altLang="zh-CN" sz="1600" baseline="0" dirty="0" smtClean="0">
                          <a:solidFill>
                            <a:schemeClr val="bg1">
                              <a:lumMod val="50000"/>
                            </a:schemeClr>
                          </a:solidFill>
                        </a:rPr>
                        <a:t> </a:t>
                      </a:r>
                      <a:r>
                        <a:rPr lang="zh-CN" altLang="en-US" sz="1600" baseline="0" dirty="0" smtClean="0">
                          <a:solidFill>
                            <a:schemeClr val="bg1">
                              <a:lumMod val="50000"/>
                            </a:schemeClr>
                          </a:solidFill>
                        </a:rPr>
                        <a:t>要求</a:t>
                      </a:r>
                      <a:r>
                        <a:rPr lang="en-US" altLang="zh-CN" sz="1600" baseline="0" dirty="0" smtClean="0">
                          <a:solidFill>
                            <a:schemeClr val="bg1">
                              <a:lumMod val="50000"/>
                            </a:schemeClr>
                          </a:solidFill>
                        </a:rPr>
                        <a:t>:</a:t>
                      </a:r>
                    </a:p>
                    <a:p>
                      <a:pPr marL="457200" indent="-457200">
                        <a:buAutoNum type="arabicParenBoth"/>
                      </a:pPr>
                      <a:r>
                        <a:rPr lang="zh-CN" altLang="en-US" sz="1600" baseline="0" dirty="0" smtClean="0">
                          <a:solidFill>
                            <a:schemeClr val="bg1">
                              <a:lumMod val="50000"/>
                            </a:schemeClr>
                          </a:solidFill>
                        </a:rPr>
                        <a:t>总槽数</a:t>
                      </a:r>
                      <a:r>
                        <a:rPr lang="en-US" altLang="zh-CN" sz="1600" baseline="0" dirty="0" smtClean="0">
                          <a:solidFill>
                            <a:schemeClr val="bg1">
                              <a:lumMod val="50000"/>
                            </a:schemeClr>
                          </a:solidFill>
                        </a:rPr>
                        <a:t>&gt;=group</a:t>
                      </a:r>
                      <a:r>
                        <a:rPr lang="zh-CN" altLang="en-US" sz="1600" baseline="0" dirty="0" smtClean="0">
                          <a:solidFill>
                            <a:schemeClr val="bg1">
                              <a:lumMod val="50000"/>
                            </a:schemeClr>
                          </a:solidFill>
                        </a:rPr>
                        <a:t>数</a:t>
                      </a:r>
                      <a:r>
                        <a:rPr lang="en-US" altLang="zh-CN" sz="1600" baseline="0" dirty="0" smtClean="0">
                          <a:solidFill>
                            <a:schemeClr val="bg1">
                              <a:lumMod val="50000"/>
                            </a:schemeClr>
                          </a:solidFill>
                        </a:rPr>
                        <a:t>, </a:t>
                      </a:r>
                      <a:r>
                        <a:rPr lang="zh-CN" altLang="en-US" sz="1600" baseline="0" dirty="0" smtClean="0">
                          <a:solidFill>
                            <a:schemeClr val="bg1">
                              <a:lumMod val="50000"/>
                            </a:schemeClr>
                          </a:solidFill>
                        </a:rPr>
                        <a:t>否则有些</a:t>
                      </a:r>
                      <a:r>
                        <a:rPr lang="en-US" altLang="zh-CN" sz="1600" baseline="0" dirty="0" smtClean="0">
                          <a:solidFill>
                            <a:schemeClr val="bg1">
                              <a:lumMod val="50000"/>
                            </a:schemeClr>
                          </a:solidFill>
                        </a:rPr>
                        <a:t>group</a:t>
                      </a:r>
                      <a:r>
                        <a:rPr lang="zh-CN" altLang="en-US" sz="1600" baseline="0" dirty="0" smtClean="0">
                          <a:solidFill>
                            <a:schemeClr val="bg1">
                              <a:lumMod val="50000"/>
                            </a:schemeClr>
                          </a:solidFill>
                        </a:rPr>
                        <a:t>会分配不到槽点</a:t>
                      </a:r>
                      <a:endParaRPr lang="en-US" altLang="zh-CN" sz="1600" baseline="0" dirty="0" smtClean="0">
                        <a:solidFill>
                          <a:schemeClr val="bg1">
                            <a:lumMod val="50000"/>
                          </a:schemeClr>
                        </a:solidFill>
                      </a:endParaRPr>
                    </a:p>
                    <a:p>
                      <a:pPr marL="457200" indent="-457200">
                        <a:buAutoNum type="arabicParenBoth"/>
                      </a:pPr>
                      <a:r>
                        <a:rPr lang="zh-CN" altLang="en-US" sz="1600" baseline="0" dirty="0" smtClean="0">
                          <a:solidFill>
                            <a:schemeClr val="bg1">
                              <a:lumMod val="50000"/>
                            </a:schemeClr>
                          </a:solidFill>
                        </a:rPr>
                        <a:t>总槽数尽可能大</a:t>
                      </a:r>
                      <a:r>
                        <a:rPr lang="en-US" altLang="zh-CN" sz="1600" baseline="0" dirty="0" smtClean="0">
                          <a:solidFill>
                            <a:schemeClr val="bg1">
                              <a:lumMod val="50000"/>
                            </a:schemeClr>
                          </a:solidFill>
                        </a:rPr>
                        <a:t>(</a:t>
                      </a:r>
                      <a:r>
                        <a:rPr lang="zh-CN" altLang="en-US" sz="1600" baseline="0" dirty="0" smtClean="0">
                          <a:solidFill>
                            <a:schemeClr val="bg1">
                              <a:lumMod val="50000"/>
                            </a:schemeClr>
                          </a:solidFill>
                        </a:rPr>
                        <a:t>比如</a:t>
                      </a:r>
                      <a:r>
                        <a:rPr lang="en-US" altLang="zh-CN" sz="1600" baseline="0" dirty="0" smtClean="0">
                          <a:solidFill>
                            <a:schemeClr val="bg1">
                              <a:lumMod val="50000"/>
                            </a:schemeClr>
                          </a:solidFill>
                        </a:rPr>
                        <a:t>1024), </a:t>
                      </a:r>
                      <a:r>
                        <a:rPr lang="zh-CN" altLang="en-US" sz="1600" baseline="0" dirty="0" smtClean="0">
                          <a:solidFill>
                            <a:schemeClr val="bg1">
                              <a:lumMod val="50000"/>
                            </a:schemeClr>
                          </a:solidFill>
                        </a:rPr>
                        <a:t>这样</a:t>
                      </a:r>
                      <a:r>
                        <a:rPr lang="en-US" altLang="zh-CN" sz="1600" baseline="0" dirty="0" err="1" smtClean="0">
                          <a:solidFill>
                            <a:schemeClr val="bg1">
                              <a:lumMod val="50000"/>
                            </a:schemeClr>
                          </a:solidFill>
                        </a:rPr>
                        <a:t>sharding</a:t>
                      </a:r>
                      <a:r>
                        <a:rPr lang="en-US" altLang="zh-CN" sz="1600" baseline="0" dirty="0" smtClean="0">
                          <a:solidFill>
                            <a:schemeClr val="bg1">
                              <a:lumMod val="50000"/>
                            </a:schemeClr>
                          </a:solidFill>
                        </a:rPr>
                        <a:t>/</a:t>
                      </a:r>
                      <a:r>
                        <a:rPr lang="en-US" altLang="zh-CN" sz="1600" baseline="0" dirty="0" err="1" smtClean="0">
                          <a:solidFill>
                            <a:schemeClr val="bg1">
                              <a:lumMod val="50000"/>
                            </a:schemeClr>
                          </a:solidFill>
                        </a:rPr>
                        <a:t>resharding</a:t>
                      </a:r>
                      <a:r>
                        <a:rPr lang="zh-CN" altLang="en-US" sz="1600" baseline="0" dirty="0" smtClean="0">
                          <a:solidFill>
                            <a:schemeClr val="bg1">
                              <a:lumMod val="50000"/>
                            </a:schemeClr>
                          </a:solidFill>
                        </a:rPr>
                        <a:t>时对可用性影响小</a:t>
                      </a:r>
                      <a:endParaRPr lang="zh-CN" altLang="en-US" sz="1600" dirty="0">
                        <a:solidFill>
                          <a:schemeClr val="bg1">
                            <a:lumMod val="50000"/>
                          </a:schemeClr>
                        </a:solidFill>
                      </a:endParaRPr>
                    </a:p>
                  </a:txBody>
                  <a:tcPr anchor="ctr"/>
                </a:tc>
              </a:tr>
              <a:tr h="64113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username</a:t>
                      </a:r>
                      <a:endParaRPr lang="zh-CN" altLang="en-US" sz="2400" dirty="0">
                        <a:solidFill>
                          <a:schemeClr val="bg1">
                            <a:lumMod val="50000"/>
                          </a:schemeClr>
                        </a:solidFill>
                      </a:endParaRPr>
                    </a:p>
                  </a:txBody>
                  <a:tcPr anchor="ctr"/>
                </a:tc>
                <a:tc>
                  <a:txBody>
                    <a:bodyPr/>
                    <a:lstStyle/>
                    <a:p>
                      <a:pPr marL="457200" indent="-457200">
                        <a:buNone/>
                      </a:pPr>
                      <a:r>
                        <a:rPr lang="zh-CN" altLang="en-US" sz="1600" dirty="0" smtClean="0">
                          <a:solidFill>
                            <a:schemeClr val="bg1">
                              <a:lumMod val="50000"/>
                            </a:schemeClr>
                          </a:solidFill>
                        </a:rPr>
                        <a:t>认证用户名</a:t>
                      </a:r>
                      <a:endParaRPr lang="zh-CN" altLang="en-US" sz="1600" dirty="0">
                        <a:solidFill>
                          <a:schemeClr val="bg1">
                            <a:lumMod val="50000"/>
                          </a:schemeClr>
                        </a:solidFill>
                      </a:endParaRPr>
                    </a:p>
                  </a:txBody>
                  <a:tcPr anchor="ctr"/>
                </a:tc>
              </a:tr>
              <a:tr h="64113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password</a:t>
                      </a:r>
                      <a:endParaRPr lang="zh-CN" altLang="en-US" sz="2400" dirty="0">
                        <a:solidFill>
                          <a:schemeClr val="bg1">
                            <a:lumMod val="50000"/>
                          </a:schemeClr>
                        </a:solidFill>
                      </a:endParaRPr>
                    </a:p>
                  </a:txBody>
                  <a:tcPr anchor="ctr"/>
                </a:tc>
                <a:tc>
                  <a:txBody>
                    <a:bodyPr/>
                    <a:lstStyle/>
                    <a:p>
                      <a:pPr marL="457200" indent="-457200">
                        <a:buNone/>
                      </a:pPr>
                      <a:r>
                        <a:rPr lang="zh-CN" altLang="en-US" sz="1600" dirty="0" smtClean="0">
                          <a:solidFill>
                            <a:schemeClr val="bg1">
                              <a:lumMod val="50000"/>
                            </a:schemeClr>
                          </a:solidFill>
                        </a:rPr>
                        <a:t>认证密码</a:t>
                      </a:r>
                      <a:endParaRPr lang="zh-CN" altLang="en-US" sz="1600" dirty="0">
                        <a:solidFill>
                          <a:schemeClr val="bg1">
                            <a:lumMod val="50000"/>
                          </a:schemeClr>
                        </a:solidFill>
                      </a:endParaRPr>
                    </a:p>
                  </a:txBody>
                  <a:tcPr anchor="ctr"/>
                </a:tc>
              </a:tr>
              <a:tr h="524627">
                <a:tc rowSpan="2">
                  <a:txBody>
                    <a:bodyPr/>
                    <a:lstStyle/>
                    <a:p>
                      <a:r>
                        <a:rPr lang="zh-CN" altLang="en-US" sz="2400" dirty="0" smtClean="0">
                          <a:solidFill>
                            <a:schemeClr val="bg1">
                              <a:lumMod val="50000"/>
                            </a:schemeClr>
                          </a:solidFill>
                        </a:rPr>
                        <a:t>协调器配置</a:t>
                      </a:r>
                      <a:r>
                        <a:rPr lang="en-US" altLang="zh-CN" sz="2400" dirty="0" smtClean="0">
                          <a:solidFill>
                            <a:schemeClr val="bg1">
                              <a:lumMod val="50000"/>
                            </a:schemeClr>
                          </a:solidFill>
                        </a:rPr>
                        <a:t>(coordinator)</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type</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协调器类型</a:t>
                      </a:r>
                      <a:r>
                        <a:rPr lang="en-US" altLang="zh-CN" sz="1600" dirty="0" smtClean="0">
                          <a:solidFill>
                            <a:schemeClr val="bg1">
                              <a:lumMod val="50000"/>
                            </a:schemeClr>
                          </a:solidFill>
                        </a:rPr>
                        <a:t>. </a:t>
                      </a:r>
                      <a:r>
                        <a:rPr lang="zh-CN" altLang="en-US" sz="1600" dirty="0" smtClean="0">
                          <a:solidFill>
                            <a:schemeClr val="bg1">
                              <a:lumMod val="50000"/>
                            </a:schemeClr>
                          </a:solidFill>
                        </a:rPr>
                        <a:t>目前用</a:t>
                      </a:r>
                      <a:r>
                        <a:rPr lang="en-US" altLang="zh-CN" sz="1600" dirty="0" smtClean="0">
                          <a:solidFill>
                            <a:schemeClr val="bg1">
                              <a:lumMod val="50000"/>
                            </a:schemeClr>
                          </a:solidFill>
                        </a:rPr>
                        <a:t>zookeeper</a:t>
                      </a:r>
                      <a:endParaRPr lang="zh-CN" altLang="en-US" sz="1600" dirty="0">
                        <a:solidFill>
                          <a:schemeClr val="bg1">
                            <a:lumMod val="50000"/>
                          </a:schemeClr>
                        </a:solidFill>
                      </a:endParaRPr>
                    </a:p>
                  </a:txBody>
                  <a:tcPr anchor="ctr"/>
                </a:tc>
              </a:tr>
              <a:tr h="68532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address</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协调器集群地址</a:t>
                      </a:r>
                      <a:r>
                        <a:rPr lang="en-US" altLang="zh-CN" sz="1600" dirty="0" smtClean="0">
                          <a:solidFill>
                            <a:schemeClr val="bg1">
                              <a:lumMod val="50000"/>
                            </a:schemeClr>
                          </a:solidFill>
                        </a:rPr>
                        <a:t>. </a:t>
                      </a:r>
                      <a:r>
                        <a:rPr lang="zh-CN" altLang="en-US" sz="1600" dirty="0" smtClean="0">
                          <a:solidFill>
                            <a:schemeClr val="bg1">
                              <a:lumMod val="50000"/>
                            </a:schemeClr>
                          </a:solidFill>
                        </a:rPr>
                        <a:t>比如</a:t>
                      </a:r>
                      <a:r>
                        <a:rPr lang="en-US" altLang="zh-CN" sz="1600" dirty="0" smtClean="0">
                          <a:solidFill>
                            <a:schemeClr val="bg1">
                              <a:lumMod val="50000"/>
                            </a:schemeClr>
                          </a:solidFill>
                        </a:rPr>
                        <a:t>ip1:port1;ip2:port2;…</a:t>
                      </a:r>
                    </a:p>
                    <a:p>
                      <a:r>
                        <a:rPr lang="zh-CN" altLang="en-US" sz="1600" dirty="0" smtClean="0">
                          <a:solidFill>
                            <a:schemeClr val="bg1">
                              <a:lumMod val="50000"/>
                            </a:schemeClr>
                          </a:solidFill>
                        </a:rPr>
                        <a:t>多地址以分号分隔</a:t>
                      </a:r>
                      <a:endParaRPr lang="zh-CN" altLang="en-US" sz="1600" dirty="0">
                        <a:solidFill>
                          <a:schemeClr val="bg1">
                            <a:lumMod val="50000"/>
                          </a:schemeClr>
                        </a:solidFill>
                      </a:endParaRPr>
                    </a:p>
                  </a:txBody>
                  <a:tcPr anchor="ctr"/>
                </a:tc>
              </a:tr>
              <a:tr h="1281155">
                <a:tc rowSpan="2">
                  <a:txBody>
                    <a:bodyPr/>
                    <a:lstStyle/>
                    <a:p>
                      <a:r>
                        <a:rPr lang="zh-CN" altLang="en-US" sz="2400" dirty="0" smtClean="0">
                          <a:solidFill>
                            <a:schemeClr val="bg1">
                              <a:lumMod val="50000"/>
                            </a:schemeClr>
                          </a:solidFill>
                        </a:rPr>
                        <a:t>数据迁移配置</a:t>
                      </a:r>
                      <a:r>
                        <a:rPr lang="en-US" altLang="zh-CN" sz="2400" dirty="0" smtClean="0">
                          <a:solidFill>
                            <a:schemeClr val="bg1">
                              <a:lumMod val="50000"/>
                            </a:schemeClr>
                          </a:solidFill>
                        </a:rPr>
                        <a:t>(migrate)</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slot.timeout</a:t>
                      </a:r>
                      <a:endParaRPr lang="zh-CN" altLang="en-US" sz="2400" dirty="0">
                        <a:solidFill>
                          <a:schemeClr val="bg1">
                            <a:lumMod val="50000"/>
                          </a:schemeClr>
                        </a:solidFill>
                      </a:endParaRPr>
                    </a:p>
                  </a:txBody>
                  <a:tcPr anchor="ctr"/>
                </a:tc>
                <a:tc>
                  <a:txBody>
                    <a:bodyPr/>
                    <a:lstStyle/>
                    <a:p>
                      <a:r>
                        <a:rPr lang="en-US" altLang="zh-CN" sz="1600" dirty="0" err="1" smtClean="0">
                          <a:solidFill>
                            <a:schemeClr val="bg1">
                              <a:lumMod val="50000"/>
                            </a:schemeClr>
                          </a:solidFill>
                        </a:rPr>
                        <a:t>sharding</a:t>
                      </a:r>
                      <a:r>
                        <a:rPr lang="en-US" altLang="zh-CN" sz="1600" dirty="0" smtClean="0">
                          <a:solidFill>
                            <a:schemeClr val="bg1">
                              <a:lumMod val="50000"/>
                            </a:schemeClr>
                          </a:solidFill>
                        </a:rPr>
                        <a:t>/</a:t>
                      </a:r>
                      <a:r>
                        <a:rPr lang="en-US" altLang="zh-CN" sz="1600" dirty="0" err="1" smtClean="0">
                          <a:solidFill>
                            <a:schemeClr val="bg1">
                              <a:lumMod val="50000"/>
                            </a:schemeClr>
                          </a:solidFill>
                        </a:rPr>
                        <a:t>resharding</a:t>
                      </a:r>
                      <a:r>
                        <a:rPr lang="zh-CN" altLang="en-US" sz="1600" dirty="0" smtClean="0">
                          <a:solidFill>
                            <a:schemeClr val="bg1">
                              <a:lumMod val="50000"/>
                            </a:schemeClr>
                          </a:solidFill>
                        </a:rPr>
                        <a:t>时的数据迁移是以单个槽点</a:t>
                      </a:r>
                      <a:r>
                        <a:rPr lang="en-US" altLang="zh-CN" sz="1600" dirty="0" smtClean="0">
                          <a:solidFill>
                            <a:schemeClr val="bg1">
                              <a:lumMod val="50000"/>
                            </a:schemeClr>
                          </a:solidFill>
                        </a:rPr>
                        <a:t>(slot)</a:t>
                      </a:r>
                      <a:r>
                        <a:rPr lang="zh-CN" altLang="en-US" sz="1600" dirty="0" smtClean="0">
                          <a:solidFill>
                            <a:schemeClr val="bg1">
                              <a:lumMod val="50000"/>
                            </a:schemeClr>
                          </a:solidFill>
                        </a:rPr>
                        <a:t>为迁移单位</a:t>
                      </a:r>
                      <a:r>
                        <a:rPr lang="en-US" altLang="zh-CN" sz="1600" dirty="0" smtClean="0">
                          <a:solidFill>
                            <a:schemeClr val="bg1">
                              <a:lumMod val="50000"/>
                            </a:schemeClr>
                          </a:solidFill>
                        </a:rPr>
                        <a:t>. </a:t>
                      </a:r>
                      <a:r>
                        <a:rPr lang="zh-CN" altLang="en-US" sz="1600" dirty="0" smtClean="0">
                          <a:solidFill>
                            <a:schemeClr val="bg1">
                              <a:lumMod val="50000"/>
                            </a:schemeClr>
                          </a:solidFill>
                        </a:rPr>
                        <a:t>在此槽点数据迁移时</a:t>
                      </a:r>
                      <a:r>
                        <a:rPr lang="en-US" altLang="zh-CN" sz="1600" dirty="0" smtClean="0">
                          <a:solidFill>
                            <a:schemeClr val="bg1">
                              <a:lumMod val="50000"/>
                            </a:schemeClr>
                          </a:solidFill>
                        </a:rPr>
                        <a:t>, </a:t>
                      </a:r>
                      <a:r>
                        <a:rPr lang="zh-CN" altLang="en-US" sz="1600" dirty="0" smtClean="0">
                          <a:solidFill>
                            <a:schemeClr val="bg1">
                              <a:lumMod val="50000"/>
                            </a:schemeClr>
                          </a:solidFill>
                        </a:rPr>
                        <a:t>所有对此槽点的数据操作均不可用</a:t>
                      </a:r>
                      <a:r>
                        <a:rPr lang="en-US" altLang="zh-CN" sz="1600" dirty="0" smtClean="0">
                          <a:solidFill>
                            <a:schemeClr val="bg1">
                              <a:lumMod val="50000"/>
                            </a:schemeClr>
                          </a:solidFill>
                        </a:rPr>
                        <a:t>. </a:t>
                      </a:r>
                      <a:r>
                        <a:rPr lang="zh-CN" altLang="en-US" sz="1600" dirty="0" smtClean="0">
                          <a:solidFill>
                            <a:schemeClr val="bg1">
                              <a:lumMod val="50000"/>
                            </a:schemeClr>
                          </a:solidFill>
                        </a:rPr>
                        <a:t>如客户端有对此槽点的数据操作</a:t>
                      </a:r>
                      <a:r>
                        <a:rPr lang="en-US" altLang="zh-CN" sz="1600" dirty="0" smtClean="0">
                          <a:solidFill>
                            <a:schemeClr val="bg1">
                              <a:lumMod val="50000"/>
                            </a:schemeClr>
                          </a:solidFill>
                        </a:rPr>
                        <a:t>, </a:t>
                      </a:r>
                      <a:r>
                        <a:rPr lang="zh-CN" altLang="en-US" sz="1600" dirty="0" smtClean="0">
                          <a:solidFill>
                            <a:schemeClr val="bg1">
                              <a:lumMod val="50000"/>
                            </a:schemeClr>
                          </a:solidFill>
                        </a:rPr>
                        <a:t>等待的超时时间</a:t>
                      </a:r>
                      <a:endParaRPr lang="zh-CN" altLang="en-US" sz="1600" dirty="0">
                        <a:solidFill>
                          <a:schemeClr val="bg1">
                            <a:lumMod val="50000"/>
                          </a:schemeClr>
                        </a:solidFill>
                      </a:endParaRPr>
                    </a:p>
                  </a:txBody>
                  <a:tcPr anchor="ctr"/>
                </a:tc>
              </a:tr>
              <a:tr h="524627">
                <a:tc vMerge="1">
                  <a:txBody>
                    <a:bodyPr/>
                    <a:lstStyle/>
                    <a:p>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slot.retries</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客户端在槽点数据迁移不可用时</a:t>
                      </a:r>
                      <a:r>
                        <a:rPr lang="en-US" altLang="zh-CN" sz="1600" dirty="0" smtClean="0">
                          <a:solidFill>
                            <a:schemeClr val="bg1">
                              <a:lumMod val="50000"/>
                            </a:schemeClr>
                          </a:solidFill>
                        </a:rPr>
                        <a:t>,</a:t>
                      </a:r>
                      <a:r>
                        <a:rPr lang="zh-CN" altLang="en-US" sz="1600" dirty="0" smtClean="0">
                          <a:solidFill>
                            <a:schemeClr val="bg1">
                              <a:lumMod val="50000"/>
                            </a:schemeClr>
                          </a:solidFill>
                        </a:rPr>
                        <a:t>等待的重试次数</a:t>
                      </a:r>
                      <a:endParaRPr lang="zh-CN" altLang="en-US" sz="1600" dirty="0">
                        <a:solidFill>
                          <a:schemeClr val="bg1">
                            <a:lumMod val="50000"/>
                          </a:schemeClr>
                        </a:solidFill>
                      </a:endParaRPr>
                    </a:p>
                  </a:txBody>
                  <a:tcPr anchor="ctr"/>
                </a:tc>
              </a:tr>
              <a:tr h="524627">
                <a:tc rowSpan="2">
                  <a:txBody>
                    <a:bodyPr/>
                    <a:lstStyle/>
                    <a:p>
                      <a:r>
                        <a:rPr lang="zh-CN" altLang="en-US" sz="2400" dirty="0" smtClean="0">
                          <a:solidFill>
                            <a:schemeClr val="bg1">
                              <a:lumMod val="50000"/>
                            </a:schemeClr>
                          </a:solidFill>
                        </a:rPr>
                        <a:t>缓存</a:t>
                      </a:r>
                      <a:r>
                        <a:rPr lang="en-US" altLang="zh-CN" sz="2400" dirty="0" smtClean="0">
                          <a:solidFill>
                            <a:schemeClr val="bg1">
                              <a:lumMod val="50000"/>
                            </a:schemeClr>
                          </a:solidFill>
                        </a:rPr>
                        <a:t>/</a:t>
                      </a:r>
                      <a:r>
                        <a:rPr lang="zh-CN" altLang="en-US" sz="2400" dirty="0" smtClean="0">
                          <a:solidFill>
                            <a:schemeClr val="bg1">
                              <a:lumMod val="50000"/>
                            </a:schemeClr>
                          </a:solidFill>
                        </a:rPr>
                        <a:t>数据源节点检测</a:t>
                      </a:r>
                      <a:r>
                        <a:rPr lang="en-US" altLang="zh-CN" sz="2400" dirty="0" smtClean="0">
                          <a:solidFill>
                            <a:schemeClr val="bg1">
                              <a:lumMod val="50000"/>
                            </a:schemeClr>
                          </a:solidFill>
                        </a:rPr>
                        <a:t>(check)</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check.timeout</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检测超时时间</a:t>
                      </a:r>
                      <a:endParaRPr lang="zh-CN" altLang="en-US" sz="1800" dirty="0">
                        <a:solidFill>
                          <a:schemeClr val="bg1">
                            <a:lumMod val="50000"/>
                          </a:schemeClr>
                        </a:solidFill>
                      </a:endParaRPr>
                    </a:p>
                  </a:txBody>
                  <a:tcPr anchor="ctr"/>
                </a:tc>
              </a:tr>
              <a:tr h="524627">
                <a:tc vMerge="1">
                  <a:txBody>
                    <a:bodyPr/>
                    <a:lstStyle/>
                    <a:p>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check.retries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检测重试次数</a:t>
                      </a:r>
                      <a:endParaRPr lang="zh-CN" altLang="en-US" sz="1800" dirty="0">
                        <a:solidFill>
                          <a:schemeClr val="bg1">
                            <a:lumMod val="50000"/>
                          </a:schemeClr>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启动流程</a:t>
            </a:r>
            <a:endParaRPr lang="zh-CN" altLang="en-US" sz="4800" dirty="0"/>
          </a:p>
        </p:txBody>
      </p:sp>
      <p:pic>
        <p:nvPicPr>
          <p:cNvPr id="2050" name="Picture 2" descr="L:\github\cache-system-design\流程图\server-proxy启动流程.png"/>
          <p:cNvPicPr>
            <a:picLocks noChangeAspect="1" noChangeArrowheads="1"/>
          </p:cNvPicPr>
          <p:nvPr/>
        </p:nvPicPr>
        <p:blipFill>
          <a:blip r:embed="rId3"/>
          <a:srcRect/>
          <a:stretch>
            <a:fillRect/>
          </a:stretch>
        </p:blipFill>
        <p:spPr bwMode="auto">
          <a:xfrm>
            <a:off x="756274" y="887894"/>
            <a:ext cx="11074718" cy="7920880"/>
          </a:xfrm>
          <a:prstGeom prst="rect">
            <a:avLst/>
          </a:prstGeom>
          <a:noFill/>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启动流程</a:t>
            </a:r>
            <a:endParaRPr lang="zh-CN" altLang="en-US" sz="4800" dirty="0"/>
          </a:p>
        </p:txBody>
      </p:sp>
      <p:sp>
        <p:nvSpPr>
          <p:cNvPr id="6" name="TextBox 5"/>
          <p:cNvSpPr txBox="1"/>
          <p:nvPr/>
        </p:nvSpPr>
        <p:spPr>
          <a:xfrm>
            <a:off x="741760" y="988368"/>
            <a:ext cx="11233248" cy="7848302"/>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400" dirty="0" smtClean="0"/>
              <a:t>将此节点添加到 </a:t>
            </a:r>
            <a:r>
              <a:rPr lang="en-US" altLang="zh-CN" sz="2400" dirty="0" err="1" smtClean="0"/>
              <a:t>zk</a:t>
            </a:r>
            <a:r>
              <a:rPr lang="en-US" altLang="zh-CN" sz="2400" dirty="0" smtClean="0"/>
              <a:t> /cache/${namespace}/server </a:t>
            </a:r>
            <a:r>
              <a:rPr lang="zh-CN" altLang="en-US" sz="2400" dirty="0" smtClean="0"/>
              <a:t>路径下</a:t>
            </a:r>
            <a:r>
              <a:rPr lang="en-US" altLang="zh-CN" sz="2400" dirty="0" smtClean="0"/>
              <a:t>, </a:t>
            </a:r>
            <a:r>
              <a:rPr lang="zh-CN" altLang="en-US" sz="2400" dirty="0" smtClean="0"/>
              <a:t>初始状态为</a:t>
            </a:r>
            <a:r>
              <a:rPr lang="en-US" altLang="zh-CN" sz="2400" dirty="0" smtClean="0"/>
              <a:t>INIT</a:t>
            </a:r>
          </a:p>
          <a:p>
            <a:pPr marL="742950" indent="-742950" algn="l">
              <a:buFont typeface="+mj-lt"/>
              <a:buAutoNum type="arabicPeriod"/>
            </a:pPr>
            <a:r>
              <a:rPr lang="zh-CN" altLang="en-US" sz="2400" dirty="0" smtClean="0"/>
              <a:t>启动数据源检测任务</a:t>
            </a:r>
            <a:r>
              <a:rPr lang="en-US" altLang="zh-CN" sz="2400" dirty="0" smtClean="0"/>
              <a:t>, </a:t>
            </a:r>
            <a:r>
              <a:rPr lang="zh-CN" altLang="en-US" sz="2400" dirty="0" smtClean="0"/>
              <a:t>对已存在的数据源</a:t>
            </a:r>
            <a:r>
              <a:rPr lang="en-US" altLang="zh-CN" sz="2400" dirty="0" smtClean="0"/>
              <a:t>(master, slave, down)</a:t>
            </a:r>
            <a:r>
              <a:rPr lang="zh-CN" altLang="en-US" sz="2400" dirty="0" smtClean="0"/>
              <a:t>进行定时检测</a:t>
            </a:r>
            <a:endParaRPr lang="en-US" altLang="zh-CN" sz="2400" dirty="0" smtClean="0"/>
          </a:p>
          <a:p>
            <a:pPr marL="742950" indent="-742950" algn="l">
              <a:buFont typeface="+mj-lt"/>
              <a:buAutoNum type="arabicPeriod"/>
            </a:pPr>
            <a:r>
              <a:rPr lang="zh-CN" altLang="en-US" sz="2400" dirty="0" smtClean="0"/>
              <a:t>启动</a:t>
            </a:r>
            <a:r>
              <a:rPr lang="en-US" altLang="zh-CN" sz="2400" dirty="0" err="1" smtClean="0"/>
              <a:t>redis</a:t>
            </a:r>
            <a:r>
              <a:rPr lang="zh-CN" altLang="en-US" sz="2400" dirty="0" smtClean="0"/>
              <a:t>检测任务</a:t>
            </a:r>
            <a:r>
              <a:rPr lang="en-US" altLang="zh-CN" sz="2400" dirty="0" smtClean="0"/>
              <a:t>, </a:t>
            </a:r>
            <a:r>
              <a:rPr lang="zh-CN" altLang="en-US" sz="2400" dirty="0" smtClean="0"/>
              <a:t>对已存在的</a:t>
            </a:r>
            <a:r>
              <a:rPr lang="en-US" altLang="zh-CN" sz="2400" dirty="0" err="1" smtClean="0"/>
              <a:t>redis</a:t>
            </a:r>
            <a:r>
              <a:rPr lang="zh-CN" altLang="en-US" sz="2400" dirty="0" smtClean="0"/>
              <a:t>单点</a:t>
            </a:r>
            <a:r>
              <a:rPr lang="en-US" altLang="zh-CN" sz="2400" dirty="0" smtClean="0"/>
              <a:t>(master, </a:t>
            </a:r>
            <a:r>
              <a:rPr lang="en-US" altLang="zh-CN" sz="2400" dirty="0" err="1" smtClean="0"/>
              <a:t>slave,down</a:t>
            </a:r>
            <a:r>
              <a:rPr lang="en-US" altLang="zh-CN" sz="2400" dirty="0" smtClean="0"/>
              <a:t>)</a:t>
            </a:r>
            <a:r>
              <a:rPr lang="zh-CN" altLang="en-US" sz="2400" dirty="0" smtClean="0"/>
              <a:t>进行定时检测</a:t>
            </a:r>
            <a:r>
              <a:rPr lang="en-US" altLang="zh-CN" sz="2400" dirty="0" smtClean="0"/>
              <a:t>.</a:t>
            </a:r>
          </a:p>
          <a:p>
            <a:pPr marL="742950" indent="-742950" algn="l">
              <a:buFont typeface="+mj-lt"/>
              <a:buAutoNum type="arabicPeriod"/>
            </a:pPr>
            <a:r>
              <a:rPr lang="zh-CN" altLang="en-US" sz="2400" dirty="0" smtClean="0"/>
              <a:t>判断是否需要进行</a:t>
            </a:r>
            <a:r>
              <a:rPr lang="en-US" altLang="zh-CN" sz="2400" dirty="0" err="1" smtClean="0"/>
              <a:t>sharding</a:t>
            </a:r>
            <a:r>
              <a:rPr lang="zh-CN" altLang="en-US" sz="2400" dirty="0" smtClean="0"/>
              <a:t>操作</a:t>
            </a:r>
            <a:r>
              <a:rPr lang="en-US" altLang="zh-CN" sz="2400" dirty="0" smtClean="0"/>
              <a:t>. </a:t>
            </a:r>
            <a:r>
              <a:rPr lang="zh-CN" altLang="en-US" sz="2400" dirty="0" smtClean="0"/>
              <a:t>如需要</a:t>
            </a:r>
            <a:r>
              <a:rPr lang="en-US" altLang="zh-CN" sz="2400" dirty="0" smtClean="0"/>
              <a:t>, </a:t>
            </a:r>
            <a:r>
              <a:rPr lang="zh-CN" altLang="en-US" sz="2400" dirty="0" smtClean="0"/>
              <a:t>则进行之</a:t>
            </a:r>
            <a:endParaRPr lang="en-US" altLang="zh-CN" sz="2400" dirty="0" smtClean="0"/>
          </a:p>
          <a:p>
            <a:pPr marL="742950" indent="-742950" algn="l">
              <a:buFont typeface="+mj-lt"/>
              <a:buAutoNum type="arabicPeriod"/>
            </a:pPr>
            <a:endParaRPr lang="en-US" altLang="zh-CN" dirty="0" smtClean="0"/>
          </a:p>
          <a:p>
            <a:pPr marL="742950" indent="-742950" algn="l"/>
            <a:r>
              <a:rPr lang="en-US" altLang="zh-CN" dirty="0" smtClean="0"/>
              <a:t>server-proxy</a:t>
            </a:r>
            <a:r>
              <a:rPr lang="zh-CN" altLang="en-US" dirty="0" smtClean="0"/>
              <a:t>状态说明</a:t>
            </a:r>
            <a:r>
              <a:rPr lang="en-US" altLang="zh-CN" dirty="0" smtClean="0"/>
              <a:t>:</a:t>
            </a:r>
          </a:p>
          <a:p>
            <a:pPr marL="742950" indent="-742950" algn="l"/>
            <a:endParaRPr lang="en-US" altLang="zh-CN" dirty="0" smtClean="0"/>
          </a:p>
          <a:p>
            <a:pPr marL="742950" indent="-742950" algn="l"/>
            <a:r>
              <a:rPr lang="en-US" altLang="zh-CN" sz="2400" dirty="0" smtClean="0">
                <a:solidFill>
                  <a:srgbClr val="FF0000"/>
                </a:solidFill>
              </a:rPr>
              <a:t>INIT: </a:t>
            </a:r>
            <a:r>
              <a:rPr lang="zh-CN" altLang="en-US" sz="2400" dirty="0" smtClean="0">
                <a:solidFill>
                  <a:srgbClr val="FF0000"/>
                </a:solidFill>
              </a:rPr>
              <a:t>启动初始状态</a:t>
            </a:r>
            <a:r>
              <a:rPr lang="en-US" altLang="zh-CN" sz="2400" dirty="0" smtClean="0">
                <a:solidFill>
                  <a:srgbClr val="FF0000"/>
                </a:solidFill>
              </a:rPr>
              <a:t>, </a:t>
            </a:r>
            <a:r>
              <a:rPr lang="zh-CN" altLang="en-US" sz="2400" dirty="0" smtClean="0">
                <a:solidFill>
                  <a:srgbClr val="FF0000"/>
                </a:solidFill>
              </a:rPr>
              <a:t>此状态不可接受</a:t>
            </a:r>
            <a:r>
              <a:rPr lang="en-US" altLang="zh-CN" sz="2400" dirty="0" smtClean="0">
                <a:solidFill>
                  <a:srgbClr val="FF0000"/>
                </a:solidFill>
              </a:rPr>
              <a:t>client </a:t>
            </a:r>
            <a:r>
              <a:rPr lang="zh-CN" altLang="en-US" sz="2400" dirty="0" smtClean="0">
                <a:solidFill>
                  <a:srgbClr val="FF0000"/>
                </a:solidFill>
              </a:rPr>
              <a:t>数据操作</a:t>
            </a:r>
            <a:endParaRPr lang="en-US" altLang="zh-CN" sz="2400" dirty="0" smtClean="0">
              <a:solidFill>
                <a:srgbClr val="FF0000"/>
              </a:solidFill>
            </a:endParaRPr>
          </a:p>
          <a:p>
            <a:pPr marL="742950" indent="-742950" algn="l"/>
            <a:endParaRPr lang="en-US" altLang="zh-CN" sz="2400" dirty="0" smtClean="0">
              <a:solidFill>
                <a:srgbClr val="FF0000"/>
              </a:solidFill>
            </a:endParaRPr>
          </a:p>
          <a:p>
            <a:pPr marL="742950" indent="-742950" algn="l"/>
            <a:r>
              <a:rPr lang="en-US" altLang="zh-CN" sz="2400" dirty="0" smtClean="0">
                <a:solidFill>
                  <a:srgbClr val="FFC000"/>
                </a:solidFill>
              </a:rPr>
              <a:t>PRE-MIGRATING: </a:t>
            </a:r>
            <a:r>
              <a:rPr lang="zh-CN" altLang="en-US" sz="2400" dirty="0" smtClean="0">
                <a:solidFill>
                  <a:srgbClr val="FFC000"/>
                </a:solidFill>
              </a:rPr>
              <a:t>初始化已完成</a:t>
            </a:r>
            <a:r>
              <a:rPr lang="en-US" altLang="zh-CN" sz="2400" dirty="0" smtClean="0">
                <a:solidFill>
                  <a:srgbClr val="FFC000"/>
                </a:solidFill>
              </a:rPr>
              <a:t>(</a:t>
            </a:r>
            <a:r>
              <a:rPr lang="en-US" altLang="zh-CN" sz="2400" dirty="0" err="1" smtClean="0">
                <a:solidFill>
                  <a:srgbClr val="FFC000"/>
                </a:solidFill>
              </a:rPr>
              <a:t>zk</a:t>
            </a:r>
            <a:r>
              <a:rPr lang="zh-CN" altLang="en-US" sz="2400" dirty="0" smtClean="0">
                <a:solidFill>
                  <a:srgbClr val="FFC000"/>
                </a:solidFill>
              </a:rPr>
              <a:t>注册</a:t>
            </a:r>
            <a:r>
              <a:rPr lang="en-US" altLang="zh-CN" sz="2400" dirty="0" smtClean="0">
                <a:solidFill>
                  <a:srgbClr val="FFC000"/>
                </a:solidFill>
              </a:rPr>
              <a:t>, </a:t>
            </a:r>
            <a:r>
              <a:rPr lang="zh-CN" altLang="en-US" sz="2400" dirty="0" smtClean="0">
                <a:solidFill>
                  <a:srgbClr val="FFC000"/>
                </a:solidFill>
              </a:rPr>
              <a:t>检测任务启动等</a:t>
            </a:r>
            <a:r>
              <a:rPr lang="en-US" altLang="zh-CN" sz="2400" dirty="0" smtClean="0">
                <a:solidFill>
                  <a:srgbClr val="FFC000"/>
                </a:solidFill>
              </a:rPr>
              <a:t>), </a:t>
            </a:r>
            <a:r>
              <a:rPr lang="zh-CN" altLang="en-US" sz="2400" dirty="0" smtClean="0">
                <a:solidFill>
                  <a:srgbClr val="FFC000"/>
                </a:solidFill>
              </a:rPr>
              <a:t>准备进行数据迁移判断</a:t>
            </a:r>
            <a:r>
              <a:rPr lang="en-US" altLang="zh-CN" sz="2400" dirty="0" smtClean="0">
                <a:solidFill>
                  <a:srgbClr val="FFC000"/>
                </a:solidFill>
              </a:rPr>
              <a:t>.</a:t>
            </a:r>
            <a:r>
              <a:rPr lang="zh-CN" altLang="en-US" sz="2400" dirty="0" smtClean="0">
                <a:solidFill>
                  <a:srgbClr val="FFC000"/>
                </a:solidFill>
              </a:rPr>
              <a:t>此状态不可接受</a:t>
            </a:r>
            <a:r>
              <a:rPr lang="en-US" altLang="zh-CN" sz="2400" dirty="0" smtClean="0">
                <a:solidFill>
                  <a:srgbClr val="FFC000"/>
                </a:solidFill>
              </a:rPr>
              <a:t>client </a:t>
            </a:r>
            <a:r>
              <a:rPr lang="zh-CN" altLang="en-US" sz="2400" dirty="0" smtClean="0">
                <a:solidFill>
                  <a:srgbClr val="FFC000"/>
                </a:solidFill>
              </a:rPr>
              <a:t>数据操作</a:t>
            </a:r>
            <a:endParaRPr lang="en-US" altLang="zh-CN" sz="2400" dirty="0" smtClean="0">
              <a:solidFill>
                <a:srgbClr val="FFC000"/>
              </a:solidFill>
            </a:endParaRPr>
          </a:p>
          <a:p>
            <a:pPr marL="742950" indent="-742950" algn="l"/>
            <a:endParaRPr lang="en-US" altLang="zh-CN" sz="2400" dirty="0" smtClean="0">
              <a:solidFill>
                <a:srgbClr val="FFC000"/>
              </a:solidFill>
            </a:endParaRPr>
          </a:p>
          <a:p>
            <a:pPr marL="742950" indent="-742950" algn="l"/>
            <a:r>
              <a:rPr lang="en-US" altLang="zh-CN" sz="2400" dirty="0" smtClean="0">
                <a:solidFill>
                  <a:srgbClr val="92D050"/>
                </a:solidFill>
              </a:rPr>
              <a:t>MIGRATING: </a:t>
            </a:r>
            <a:r>
              <a:rPr lang="zh-CN" altLang="en-US" sz="2400" dirty="0" smtClean="0">
                <a:solidFill>
                  <a:srgbClr val="92D050"/>
                </a:solidFill>
              </a:rPr>
              <a:t>数据正在进行</a:t>
            </a:r>
            <a:r>
              <a:rPr lang="en-US" altLang="zh-CN" sz="2400" dirty="0" err="1" smtClean="0">
                <a:solidFill>
                  <a:srgbClr val="92D050"/>
                </a:solidFill>
              </a:rPr>
              <a:t>sharding</a:t>
            </a:r>
            <a:r>
              <a:rPr lang="en-US" altLang="zh-CN" sz="2400" dirty="0" smtClean="0">
                <a:solidFill>
                  <a:srgbClr val="92D050"/>
                </a:solidFill>
              </a:rPr>
              <a:t>/</a:t>
            </a:r>
            <a:r>
              <a:rPr lang="en-US" altLang="zh-CN" sz="2400" dirty="0" err="1" smtClean="0">
                <a:solidFill>
                  <a:srgbClr val="92D050"/>
                </a:solidFill>
              </a:rPr>
              <a:t>resharding</a:t>
            </a:r>
            <a:r>
              <a:rPr lang="zh-CN" altLang="en-US" sz="2400" dirty="0" smtClean="0">
                <a:solidFill>
                  <a:srgbClr val="92D050"/>
                </a:solidFill>
              </a:rPr>
              <a:t>操作</a:t>
            </a:r>
            <a:r>
              <a:rPr lang="en-US" altLang="zh-CN" sz="2400" dirty="0" smtClean="0">
                <a:solidFill>
                  <a:srgbClr val="92D050"/>
                </a:solidFill>
              </a:rPr>
              <a:t>.</a:t>
            </a:r>
            <a:r>
              <a:rPr lang="zh-CN" altLang="en-US" sz="2400" dirty="0" smtClean="0">
                <a:solidFill>
                  <a:srgbClr val="92D050"/>
                </a:solidFill>
              </a:rPr>
              <a:t>此状态可接受</a:t>
            </a:r>
            <a:r>
              <a:rPr lang="en-US" altLang="zh-CN" sz="2400" dirty="0" smtClean="0">
                <a:solidFill>
                  <a:srgbClr val="92D050"/>
                </a:solidFill>
              </a:rPr>
              <a:t>client </a:t>
            </a:r>
            <a:r>
              <a:rPr lang="zh-CN" altLang="en-US" sz="2400" dirty="0" smtClean="0">
                <a:solidFill>
                  <a:srgbClr val="92D050"/>
                </a:solidFill>
              </a:rPr>
              <a:t>数据操作</a:t>
            </a:r>
            <a:r>
              <a:rPr lang="en-US" altLang="zh-CN" sz="2400" dirty="0" smtClean="0">
                <a:solidFill>
                  <a:srgbClr val="92D050"/>
                </a:solidFill>
              </a:rPr>
              <a:t>, </a:t>
            </a:r>
            <a:r>
              <a:rPr lang="zh-CN" altLang="en-US" sz="2400" dirty="0" smtClean="0">
                <a:solidFill>
                  <a:srgbClr val="92D050"/>
                </a:solidFill>
              </a:rPr>
              <a:t>但正在进行迁移的</a:t>
            </a:r>
            <a:r>
              <a:rPr lang="en-US" altLang="zh-CN" sz="2400" dirty="0" smtClean="0">
                <a:solidFill>
                  <a:srgbClr val="92D050"/>
                </a:solidFill>
              </a:rPr>
              <a:t>slot</a:t>
            </a:r>
            <a:r>
              <a:rPr lang="zh-CN" altLang="en-US" sz="2400" dirty="0" smtClean="0">
                <a:solidFill>
                  <a:srgbClr val="92D050"/>
                </a:solidFill>
              </a:rPr>
              <a:t>点不支持数据操作</a:t>
            </a:r>
            <a:endParaRPr lang="en-US" altLang="zh-CN" sz="2400" dirty="0" smtClean="0">
              <a:solidFill>
                <a:srgbClr val="92D050"/>
              </a:solidFill>
            </a:endParaRPr>
          </a:p>
          <a:p>
            <a:pPr marL="742950" indent="-742950" algn="l"/>
            <a:endParaRPr lang="en-US" altLang="zh-CN" sz="2400" dirty="0" smtClean="0">
              <a:solidFill>
                <a:srgbClr val="92D050"/>
              </a:solidFill>
            </a:endParaRPr>
          </a:p>
          <a:p>
            <a:pPr marL="742950" indent="-742950" algn="l"/>
            <a:r>
              <a:rPr lang="en-US" altLang="zh-CN" sz="2400" dirty="0" smtClean="0">
                <a:solidFill>
                  <a:srgbClr val="00B050"/>
                </a:solidFill>
              </a:rPr>
              <a:t>STARTED: </a:t>
            </a:r>
            <a:r>
              <a:rPr lang="zh-CN" altLang="en-US" sz="2400" dirty="0" smtClean="0">
                <a:solidFill>
                  <a:srgbClr val="00B050"/>
                </a:solidFill>
              </a:rPr>
              <a:t>应用启动完成或数据迁移完成</a:t>
            </a:r>
            <a:r>
              <a:rPr lang="en-US" altLang="zh-CN" sz="2400" dirty="0" smtClean="0">
                <a:solidFill>
                  <a:srgbClr val="00B050"/>
                </a:solidFill>
              </a:rPr>
              <a:t>.</a:t>
            </a:r>
            <a:r>
              <a:rPr lang="zh-CN" altLang="en-US" sz="2400" dirty="0" smtClean="0">
                <a:solidFill>
                  <a:srgbClr val="00B050"/>
                </a:solidFill>
              </a:rPr>
              <a:t>此状态可接受</a:t>
            </a:r>
            <a:r>
              <a:rPr lang="en-US" altLang="zh-CN" sz="2400" dirty="0" smtClean="0">
                <a:solidFill>
                  <a:srgbClr val="00B050"/>
                </a:solidFill>
              </a:rPr>
              <a:t>client </a:t>
            </a:r>
            <a:r>
              <a:rPr lang="zh-CN" altLang="en-US" sz="2400" dirty="0" smtClean="0">
                <a:solidFill>
                  <a:srgbClr val="00B050"/>
                </a:solidFill>
              </a:rPr>
              <a:t>数据操作且不受限制</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pic>
        <p:nvPicPr>
          <p:cNvPr id="2051" name="Picture 3" descr="L:\github\cache-system-design\流程图\sharding_resharding流程.png"/>
          <p:cNvPicPr>
            <a:picLocks noChangeAspect="1" noChangeArrowheads="1"/>
          </p:cNvPicPr>
          <p:nvPr/>
        </p:nvPicPr>
        <p:blipFill>
          <a:blip r:embed="rId3"/>
          <a:srcRect/>
          <a:stretch>
            <a:fillRect/>
          </a:stretch>
        </p:blipFill>
        <p:spPr bwMode="auto">
          <a:xfrm>
            <a:off x="525736" y="988368"/>
            <a:ext cx="11665296" cy="7848872"/>
          </a:xfrm>
          <a:prstGeom prst="rect">
            <a:avLst/>
          </a:prstGeom>
          <a:noFill/>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sp>
        <p:nvSpPr>
          <p:cNvPr id="6" name="TextBox 5"/>
          <p:cNvSpPr txBox="1"/>
          <p:nvPr/>
        </p:nvSpPr>
        <p:spPr>
          <a:xfrm>
            <a:off x="741760" y="1488350"/>
            <a:ext cx="11233248" cy="6617196"/>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zh-CN" altLang="en-US" sz="3200" dirty="0" smtClean="0"/>
              <a:t>在</a:t>
            </a:r>
            <a:r>
              <a:rPr lang="en-US" altLang="zh-CN" sz="3200" dirty="0" err="1" smtClean="0"/>
              <a:t>zk</a:t>
            </a:r>
            <a:r>
              <a:rPr lang="zh-CN" altLang="en-US" sz="3200" dirty="0" smtClean="0"/>
              <a:t>中查询</a:t>
            </a:r>
            <a:r>
              <a:rPr lang="en-US" altLang="zh-CN" sz="3200" dirty="0" smtClean="0"/>
              <a:t>sequence no</a:t>
            </a:r>
            <a:r>
              <a:rPr lang="zh-CN" altLang="en-US" sz="3200" dirty="0" smtClean="0"/>
              <a:t>最小的</a:t>
            </a:r>
            <a:r>
              <a:rPr lang="en-US" altLang="zh-CN" sz="3200" dirty="0" smtClean="0"/>
              <a:t>server-proxy</a:t>
            </a:r>
            <a:r>
              <a:rPr lang="zh-CN" altLang="en-US" sz="3200" dirty="0" smtClean="0"/>
              <a:t>来执行此流程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将此</a:t>
            </a:r>
            <a:r>
              <a:rPr lang="en-US" altLang="zh-CN" sz="3200" dirty="0" smtClean="0"/>
              <a:t>server-proxy</a:t>
            </a:r>
            <a:r>
              <a:rPr lang="zh-CN" altLang="en-US" sz="3200" dirty="0" smtClean="0"/>
              <a:t>状态修改为</a:t>
            </a:r>
            <a:r>
              <a:rPr lang="en-US" altLang="zh-CN" sz="3200" dirty="0" smtClean="0"/>
              <a:t>MIGRATING.</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数据迁移以槽点</a:t>
            </a:r>
            <a:r>
              <a:rPr lang="en-US" altLang="zh-CN" sz="3200" dirty="0" smtClean="0"/>
              <a:t>(slot)</a:t>
            </a:r>
            <a:r>
              <a:rPr lang="zh-CN" altLang="en-US" sz="3200" dirty="0" smtClean="0"/>
              <a:t>为单位</a:t>
            </a:r>
            <a:r>
              <a:rPr lang="en-US" altLang="zh-CN" sz="3200" dirty="0" smtClean="0"/>
              <a:t>. </a:t>
            </a:r>
            <a:r>
              <a:rPr lang="zh-CN" altLang="en-US" sz="3200" dirty="0" smtClean="0"/>
              <a:t>先设置槽点状态为</a:t>
            </a:r>
            <a:r>
              <a:rPr lang="en-US" altLang="zh-CN" sz="3200" dirty="0" smtClean="0"/>
              <a:t>OFFLINE,</a:t>
            </a:r>
            <a:r>
              <a:rPr lang="zh-CN" altLang="en-US" sz="3200" dirty="0" smtClean="0"/>
              <a:t>对槽点中的每条数据进行独立迁移</a:t>
            </a:r>
            <a:r>
              <a:rPr lang="en-US" altLang="zh-CN" sz="3200" dirty="0" smtClean="0"/>
              <a:t>,</a:t>
            </a:r>
            <a:r>
              <a:rPr lang="zh-CN" altLang="en-US" sz="3200" dirty="0" smtClean="0"/>
              <a:t>当迁移完成后</a:t>
            </a:r>
            <a:r>
              <a:rPr lang="en-US" altLang="zh-CN" sz="3200" dirty="0" smtClean="0"/>
              <a:t>, </a:t>
            </a:r>
            <a:r>
              <a:rPr lang="zh-CN" altLang="en-US" sz="3200" dirty="0" smtClean="0"/>
              <a:t>再将</a:t>
            </a:r>
            <a:r>
              <a:rPr lang="en-US" altLang="zh-CN" sz="3200" dirty="0" smtClean="0"/>
              <a:t>slot</a:t>
            </a:r>
            <a:r>
              <a:rPr lang="zh-CN" altLang="en-US" sz="3200" dirty="0" smtClean="0"/>
              <a:t>状态修改为</a:t>
            </a:r>
            <a:r>
              <a:rPr lang="en-US" altLang="zh-CN" sz="3200" dirty="0" smtClean="0"/>
              <a:t>ONLINE. </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全部数据迁移完成后</a:t>
            </a:r>
            <a:r>
              <a:rPr lang="en-US" altLang="zh-CN" sz="3200" dirty="0" smtClean="0"/>
              <a:t>, </a:t>
            </a:r>
            <a:r>
              <a:rPr lang="zh-CN" altLang="en-US" sz="3200" dirty="0" smtClean="0"/>
              <a:t>将</a:t>
            </a:r>
            <a:r>
              <a:rPr lang="en-US" altLang="zh-CN" sz="3200" dirty="0" smtClean="0"/>
              <a:t>server-proxy</a:t>
            </a:r>
            <a:r>
              <a:rPr lang="zh-CN" altLang="en-US" sz="3200" dirty="0" smtClean="0"/>
              <a:t>状态修改为</a:t>
            </a:r>
            <a:r>
              <a:rPr lang="en-US" altLang="zh-CN" sz="3200" dirty="0" smtClean="0"/>
              <a:t>STARTED</a:t>
            </a:r>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dirty="0">
                <a:latin typeface="黑体" pitchFamily="49" charset="-122"/>
                <a:ea typeface="黑体" pitchFamily="49" charset="-122"/>
              </a:rPr>
              <a:t>1</a:t>
            </a:r>
            <a:r>
              <a:rPr lang="zh-CN" altLang="en-US" sz="3200" b="0" dirty="0">
                <a:latin typeface="黑体" pitchFamily="49" charset="-122"/>
                <a:ea typeface="黑体" pitchFamily="49" charset="-122"/>
              </a:rPr>
              <a:t>．缓存系统应支持数百</a:t>
            </a:r>
            <a:r>
              <a:rPr lang="en-US" altLang="zh-CN" sz="3200" b="0" dirty="0">
                <a:latin typeface="黑体" pitchFamily="49" charset="-122"/>
                <a:ea typeface="黑体" pitchFamily="49" charset="-122"/>
              </a:rPr>
              <a:t>M</a:t>
            </a:r>
            <a:r>
              <a:rPr lang="zh-CN" altLang="en-US" sz="3200" b="0" dirty="0">
                <a:latin typeface="黑体" pitchFamily="49" charset="-122"/>
                <a:ea typeface="黑体" pitchFamily="49" charset="-122"/>
              </a:rPr>
              <a:t>到</a:t>
            </a:r>
            <a:r>
              <a:rPr lang="en-US" altLang="zh-CN" sz="3200" b="0" dirty="0">
                <a:latin typeface="黑体" pitchFamily="49" charset="-122"/>
                <a:ea typeface="黑体" pitchFamily="49" charset="-122"/>
              </a:rPr>
              <a:t>1G</a:t>
            </a:r>
            <a:r>
              <a:rPr lang="zh-CN" altLang="en-US" sz="3200" b="0" dirty="0">
                <a:latin typeface="黑体" pitchFamily="49" charset="-122"/>
                <a:ea typeface="黑体" pitchFamily="49" charset="-122"/>
              </a:rPr>
              <a:t>或更大的缓存数据容量，系统容量应该可以根据实际使用情况进行在线扩展；</a:t>
            </a:r>
          </a:p>
          <a:p>
            <a:pPr algn="l"/>
            <a:r>
              <a:rPr lang="en-US" altLang="zh-CN" sz="3200" b="0" dirty="0">
                <a:latin typeface="黑体" pitchFamily="49" charset="-122"/>
                <a:ea typeface="黑体" pitchFamily="49" charset="-122"/>
              </a:rPr>
              <a:t>2</a:t>
            </a:r>
            <a:r>
              <a:rPr lang="zh-CN" altLang="en-US" sz="3200" b="0" dirty="0">
                <a:latin typeface="黑体" pitchFamily="49" charset="-122"/>
                <a:ea typeface="黑体" pitchFamily="49" charset="-122"/>
              </a:rPr>
              <a:t>．数据源（数据库）至少支持单点读写，和单点写、多点读两种模式，（多点读写可选）；</a:t>
            </a:r>
          </a:p>
          <a:p>
            <a:pPr algn="l"/>
            <a:r>
              <a:rPr lang="en-US" altLang="zh-CN" sz="3200" b="0" dirty="0">
                <a:latin typeface="黑体" pitchFamily="49" charset="-122"/>
                <a:ea typeface="黑体" pitchFamily="49" charset="-122"/>
              </a:rPr>
              <a:t>3</a:t>
            </a:r>
            <a:r>
              <a:rPr lang="zh-CN" altLang="en-US" sz="3200" b="0" dirty="0">
                <a:latin typeface="黑体" pitchFamily="49" charset="-122"/>
                <a:ea typeface="黑体" pitchFamily="49" charset="-122"/>
              </a:rPr>
              <a:t>．缓存系统的部署点应可支持比数据库部署点的数量多的情况；</a:t>
            </a:r>
          </a:p>
          <a:p>
            <a:pPr algn="l"/>
            <a:r>
              <a:rPr lang="en-US" altLang="zh-CN" sz="3200" b="0" dirty="0">
                <a:latin typeface="黑体" pitchFamily="49" charset="-122"/>
                <a:ea typeface="黑体" pitchFamily="49" charset="-122"/>
              </a:rPr>
              <a:t>4</a:t>
            </a:r>
            <a:r>
              <a:rPr lang="zh-CN" altLang="en-US" sz="3200" b="0" dirty="0">
                <a:latin typeface="黑体" pitchFamily="49" charset="-122"/>
                <a:ea typeface="黑体" pitchFamily="49" charset="-122"/>
              </a:rPr>
              <a:t>．缓存系统中的数据应支持可被修改，且可支持同步到数据源中（数据库）；</a:t>
            </a:r>
          </a:p>
          <a:p>
            <a:pPr algn="l"/>
            <a:r>
              <a:rPr lang="en-US" altLang="zh-CN" sz="3200" b="0" dirty="0">
                <a:latin typeface="黑体" pitchFamily="49" charset="-122"/>
                <a:ea typeface="黑体" pitchFamily="49" charset="-122"/>
              </a:rPr>
              <a:t>5</a:t>
            </a:r>
            <a:r>
              <a:rPr lang="zh-CN" altLang="en-US" sz="3200" b="0" dirty="0">
                <a:latin typeface="黑体" pitchFamily="49" charset="-122"/>
                <a:ea typeface="黑体" pitchFamily="49" charset="-122"/>
              </a:rPr>
              <a:t>．缓存系统应保证系统中缓存数据在不同的缓存点被读取时是必须一致的；</a:t>
            </a:r>
          </a:p>
          <a:p>
            <a:pPr algn="l"/>
            <a:r>
              <a:rPr lang="en-US" altLang="zh-CN" sz="3200" b="0" dirty="0">
                <a:latin typeface="黑体" pitchFamily="49" charset="-122"/>
                <a:ea typeface="黑体" pitchFamily="49" charset="-122"/>
              </a:rPr>
              <a:t>6</a:t>
            </a:r>
            <a:r>
              <a:rPr lang="zh-CN" altLang="en-US" sz="3200" b="0" dirty="0">
                <a:latin typeface="黑体" pitchFamily="49" charset="-122"/>
                <a:ea typeface="黑体" pitchFamily="49" charset="-122"/>
              </a:rPr>
              <a:t>．缓存系统应支持在不同点中使用不同的缓存策略；</a:t>
            </a:r>
          </a:p>
          <a:p>
            <a:pPr algn="l"/>
            <a:r>
              <a:rPr lang="en-US" altLang="zh-CN" sz="3200" b="0" dirty="0">
                <a:latin typeface="黑体" pitchFamily="49" charset="-122"/>
                <a:ea typeface="黑体" pitchFamily="49" charset="-122"/>
              </a:rPr>
              <a:t>7</a:t>
            </a:r>
            <a:r>
              <a:rPr lang="zh-CN" altLang="en-US" sz="3200" b="0" dirty="0">
                <a:latin typeface="黑体" pitchFamily="49" charset="-122"/>
                <a:ea typeface="黑体" pitchFamily="49" charset="-122"/>
              </a:rPr>
              <a:t>．在保证数据正确的前提下应提供尽可能好的性能；</a:t>
            </a:r>
          </a:p>
          <a:p>
            <a:pPr algn="l"/>
            <a:r>
              <a:rPr lang="en-US" altLang="zh-CN" sz="3200" b="0" dirty="0">
                <a:latin typeface="黑体" pitchFamily="49" charset="-122"/>
                <a:ea typeface="黑体" pitchFamily="49" charset="-122"/>
              </a:rPr>
              <a:t>8</a:t>
            </a:r>
            <a:r>
              <a:rPr lang="zh-CN" altLang="en-US" sz="3200" b="0" dirty="0">
                <a:latin typeface="黑体" pitchFamily="49" charset="-122"/>
                <a:ea typeface="黑体" pitchFamily="49" charset="-122"/>
              </a:rPr>
              <a:t>．缓存系统应考虑</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内和跨</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p>
        </p:txBody>
      </p:sp>
      <p:sp>
        <p:nvSpPr>
          <p:cNvPr id="8" name="矩形 7"/>
          <p:cNvSpPr/>
          <p:nvPr/>
        </p:nvSpPr>
        <p:spPr>
          <a:xfrm>
            <a:off x="9598357" y="2956391"/>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矩形 9"/>
          <p:cNvSpPr/>
          <p:nvPr/>
        </p:nvSpPr>
        <p:spPr>
          <a:xfrm>
            <a:off x="9094688" y="4950549"/>
            <a:ext cx="3544561" cy="646331"/>
          </a:xfrm>
          <a:prstGeom prst="rect">
            <a:avLst/>
          </a:prstGeom>
          <a:noFill/>
        </p:spPr>
        <p:txBody>
          <a:bodyPr wrap="none">
            <a:spAutoFit/>
          </a:bodyPr>
          <a:lstStyle/>
          <a:p>
            <a:pPr>
              <a:defRPr/>
            </a:pP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读</a:t>
            </a:r>
            <a:r>
              <a:rPr lang="en-US" altLang="zh-CN"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写一致性</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考虑</a:t>
            </a: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容灾支持</a:t>
            </a:r>
          </a:p>
        </p:txBody>
      </p:sp>
      <p:sp>
        <p:nvSpPr>
          <p:cNvPr id="13" name="矩形 12"/>
          <p:cNvSpPr/>
          <p:nvPr/>
        </p:nvSpPr>
        <p:spPr>
          <a:xfrm>
            <a:off x="9094364" y="6888571"/>
            <a:ext cx="3647152" cy="646331"/>
          </a:xfrm>
          <a:prstGeom prst="rect">
            <a:avLst/>
          </a:prstGeom>
          <a:noFill/>
        </p:spPr>
        <p:txBody>
          <a:bodyPr wrap="none">
            <a:spAutoFit/>
          </a:bodyPr>
          <a:lstStyle/>
          <a:p>
            <a:pPr>
              <a:defRPr/>
            </a:pPr>
            <a:r>
              <a:rPr lang="en-US" altLang="zh-CN"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pic>
        <p:nvPicPr>
          <p:cNvPr id="3074" name="Picture 2" descr="L:\github\cache-system-design\流程图\挂载redis节点.png"/>
          <p:cNvPicPr>
            <a:picLocks noChangeAspect="1" noChangeArrowheads="1"/>
          </p:cNvPicPr>
          <p:nvPr/>
        </p:nvPicPr>
        <p:blipFill>
          <a:blip r:embed="rId3"/>
          <a:srcRect/>
          <a:stretch>
            <a:fillRect/>
          </a:stretch>
        </p:blipFill>
        <p:spPr bwMode="auto">
          <a:xfrm>
            <a:off x="519065" y="965062"/>
            <a:ext cx="11887991" cy="7788466"/>
          </a:xfrm>
          <a:prstGeom prst="rect">
            <a:avLst/>
          </a:prstGeom>
          <a:noFill/>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通过命令或界面触发挂载操作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判断挂载是</a:t>
            </a:r>
            <a:r>
              <a:rPr lang="en-US" altLang="zh-CN" sz="3200" dirty="0" smtClean="0"/>
              <a:t>master</a:t>
            </a:r>
            <a:r>
              <a:rPr lang="zh-CN" altLang="en-US" sz="3200" dirty="0" smtClean="0"/>
              <a:t>还是</a:t>
            </a:r>
            <a:r>
              <a:rPr lang="en-US" altLang="zh-CN" sz="3200" dirty="0" smtClean="0"/>
              <a:t>slave</a:t>
            </a:r>
            <a:r>
              <a:rPr lang="zh-CN" altLang="en-US" sz="3200" dirty="0" smtClean="0"/>
              <a:t>节点并进行相应校验</a:t>
            </a:r>
            <a:r>
              <a:rPr lang="en-US" altLang="zh-CN" sz="3200" dirty="0" smtClean="0"/>
              <a:t>: </a:t>
            </a:r>
            <a:r>
              <a:rPr lang="zh-CN" altLang="en-US" sz="3200" dirty="0" smtClean="0"/>
              <a:t>比如</a:t>
            </a:r>
            <a:r>
              <a:rPr lang="en-US" altLang="zh-CN" sz="3200" dirty="0" smtClean="0"/>
              <a:t>group</a:t>
            </a:r>
            <a:r>
              <a:rPr lang="zh-CN" altLang="en-US" sz="3200" dirty="0" smtClean="0"/>
              <a:t>下只能有一个</a:t>
            </a:r>
            <a:r>
              <a:rPr lang="en-US" altLang="zh-CN" sz="3200" dirty="0" smtClean="0"/>
              <a:t>master</a:t>
            </a:r>
            <a:r>
              <a:rPr lang="zh-CN" altLang="en-US" sz="3200" dirty="0" smtClean="0"/>
              <a:t>节点</a:t>
            </a:r>
            <a:r>
              <a:rPr lang="en-US" altLang="zh-CN" sz="3200" dirty="0" smtClean="0"/>
              <a:t>. slave</a:t>
            </a:r>
            <a:r>
              <a:rPr lang="zh-CN" altLang="en-US" sz="3200" dirty="0" smtClean="0"/>
              <a:t>节点不能在</a:t>
            </a:r>
            <a:r>
              <a:rPr lang="en-US" altLang="zh-CN" sz="3200" dirty="0" smtClean="0"/>
              <a:t>master</a:t>
            </a:r>
            <a:r>
              <a:rPr lang="zh-CN" altLang="en-US" sz="3200" dirty="0" smtClean="0"/>
              <a:t>节点不存在情况下挂载等</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将挂载节点通过</a:t>
            </a:r>
            <a:r>
              <a:rPr lang="en-US" altLang="zh-CN" sz="3200" dirty="0" err="1" smtClean="0"/>
              <a:t>redis</a:t>
            </a:r>
            <a:r>
              <a:rPr lang="en-US" altLang="zh-CN" sz="3200" dirty="0" smtClean="0"/>
              <a:t> </a:t>
            </a:r>
            <a:r>
              <a:rPr lang="en-US" altLang="zh-CN" sz="3200" dirty="0" err="1" smtClean="0"/>
              <a:t>slaveOf</a:t>
            </a:r>
            <a:r>
              <a:rPr lang="zh-CN" altLang="en-US" sz="3200" dirty="0" smtClean="0"/>
              <a:t>命令变成</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pic>
        <p:nvPicPr>
          <p:cNvPr id="4099" name="Picture 3" descr="L:\github\cache-system-design\流程图\卸载redis节点.png"/>
          <p:cNvPicPr>
            <a:picLocks noChangeAspect="1" noChangeArrowheads="1"/>
          </p:cNvPicPr>
          <p:nvPr/>
        </p:nvPicPr>
        <p:blipFill>
          <a:blip r:embed="rId3"/>
          <a:srcRect/>
          <a:stretch>
            <a:fillRect/>
          </a:stretch>
        </p:blipFill>
        <p:spPr bwMode="auto">
          <a:xfrm>
            <a:off x="511784" y="916360"/>
            <a:ext cx="11953328" cy="7920880"/>
          </a:xfrm>
          <a:prstGeom prst="rect">
            <a:avLst/>
          </a:prstGeom>
          <a:noFill/>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通过命令或界面触发卸载操作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监控列表中删除</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监控列表中删除</a:t>
            </a:r>
            <a:endParaRPr lang="en-US" altLang="zh-CN" sz="3200" dirty="0" smtClean="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pic>
        <p:nvPicPr>
          <p:cNvPr id="5123" name="Picture 3" descr="L:\github\cache-system-design\流程图\redis节点宕机.png"/>
          <p:cNvPicPr>
            <a:picLocks noChangeAspect="1" noChangeArrowheads="1"/>
          </p:cNvPicPr>
          <p:nvPr/>
        </p:nvPicPr>
        <p:blipFill>
          <a:blip r:embed="rId3"/>
          <a:srcRect/>
          <a:stretch>
            <a:fillRect/>
          </a:stretch>
        </p:blipFill>
        <p:spPr bwMode="auto">
          <a:xfrm>
            <a:off x="597744" y="946512"/>
            <a:ext cx="11449272" cy="7992888"/>
          </a:xfrm>
          <a:prstGeom prst="rect">
            <a:avLst/>
          </a:prstGeom>
          <a:noFill/>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sp>
        <p:nvSpPr>
          <p:cNvPr id="6" name="TextBox 5"/>
          <p:cNvSpPr txBox="1"/>
          <p:nvPr/>
        </p:nvSpPr>
        <p:spPr>
          <a:xfrm>
            <a:off x="741760" y="1132384"/>
            <a:ext cx="11233248" cy="7540526"/>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中将宕机节点从</a:t>
            </a:r>
            <a:r>
              <a:rPr lang="en-US" altLang="zh-CN" sz="3200" dirty="0" smtClean="0"/>
              <a:t>master</a:t>
            </a:r>
            <a:r>
              <a:rPr lang="zh-CN" altLang="en-US" sz="3200" dirty="0" smtClean="0"/>
              <a:t>或</a:t>
            </a:r>
            <a:r>
              <a:rPr lang="en-US" altLang="zh-CN" sz="3200" dirty="0" smtClean="0"/>
              <a:t>slave</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master</a:t>
            </a:r>
            <a:r>
              <a:rPr lang="zh-CN" altLang="en-US" sz="3200" dirty="0" smtClean="0"/>
              <a:t>节点宕机触发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监控列表中从</a:t>
            </a:r>
            <a:r>
              <a:rPr lang="en-US" altLang="zh-CN" sz="3200" dirty="0" smtClean="0"/>
              <a:t>master</a:t>
            </a:r>
            <a:r>
              <a:rPr lang="zh-CN" altLang="en-US" sz="3200" dirty="0" smtClean="0"/>
              <a:t>转到</a:t>
            </a:r>
            <a:r>
              <a:rPr lang="en-US" altLang="zh-CN" sz="3200" dirty="0" smtClean="0"/>
              <a:t>down</a:t>
            </a:r>
            <a:r>
              <a:rPr lang="zh-CN" altLang="en-US" sz="3200" dirty="0" smtClean="0"/>
              <a:t>下</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slave</a:t>
            </a:r>
            <a:r>
              <a:rPr lang="zh-CN" altLang="en-US" sz="3200" dirty="0" smtClean="0"/>
              <a:t>节点宕机触发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监控列表中从</a:t>
            </a:r>
            <a:r>
              <a:rPr lang="en-US" altLang="zh-CN" sz="3200" dirty="0" smtClean="0"/>
              <a:t>slave</a:t>
            </a:r>
            <a:r>
              <a:rPr lang="zh-CN" altLang="en-US" sz="3200" dirty="0" smtClean="0"/>
              <a:t>转到</a:t>
            </a:r>
            <a:r>
              <a:rPr lang="en-US" altLang="zh-CN" sz="3200" dirty="0" smtClean="0"/>
              <a:t>down</a:t>
            </a:r>
            <a:r>
              <a:rPr lang="zh-CN" altLang="en-US" sz="3200" dirty="0" smtClean="0"/>
              <a:t>下</a:t>
            </a:r>
            <a:endParaRPr lang="en-US" altLang="zh-CN" sz="3200" dirty="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pic>
        <p:nvPicPr>
          <p:cNvPr id="3074" name="Picture 2" descr="L:\github\cache-system-design\流程图\redis节点恢复.png"/>
          <p:cNvPicPr>
            <a:picLocks noChangeAspect="1" noChangeArrowheads="1"/>
          </p:cNvPicPr>
          <p:nvPr/>
        </p:nvPicPr>
        <p:blipFill>
          <a:blip r:embed="rId3"/>
          <a:srcRect/>
          <a:stretch>
            <a:fillRect/>
          </a:stretch>
        </p:blipFill>
        <p:spPr bwMode="auto">
          <a:xfrm>
            <a:off x="669752" y="988368"/>
            <a:ext cx="11233248" cy="7920880"/>
          </a:xfrm>
          <a:prstGeom prst="rect">
            <a:avLst/>
          </a:prstGeom>
          <a:noFill/>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sp>
        <p:nvSpPr>
          <p:cNvPr id="6" name="TextBox 5"/>
          <p:cNvSpPr txBox="1"/>
          <p:nvPr/>
        </p:nvSpPr>
        <p:spPr>
          <a:xfrm>
            <a:off x="741760" y="1924472"/>
            <a:ext cx="11233248" cy="458587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中将恢复节点从</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}/slave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a:t>
            </a:r>
            <a:r>
              <a:rPr lang="zh-CN" altLang="en-US" sz="3200" dirty="0" smtClean="0"/>
              <a:t>将节点在</a:t>
            </a:r>
            <a:r>
              <a:rPr lang="en-US" altLang="zh-CN" sz="3200" dirty="0" err="1" smtClean="0"/>
              <a:t>redis</a:t>
            </a:r>
            <a:r>
              <a:rPr lang="zh-CN" altLang="en-US" sz="3200" dirty="0" smtClean="0"/>
              <a:t>监控列表中从</a:t>
            </a:r>
            <a:r>
              <a:rPr lang="en-US" altLang="zh-CN" sz="3200" dirty="0" smtClean="0"/>
              <a:t>down</a:t>
            </a:r>
            <a:r>
              <a:rPr lang="zh-CN" altLang="en-US" sz="3200" dirty="0" smtClean="0"/>
              <a:t>转到</a:t>
            </a:r>
            <a:r>
              <a:rPr lang="en-US" altLang="zh-CN" sz="3200" dirty="0" smtClean="0"/>
              <a:t>slave</a:t>
            </a:r>
            <a:r>
              <a:rPr lang="zh-CN" altLang="en-US" sz="3200" dirty="0" smtClean="0"/>
              <a:t>下</a:t>
            </a:r>
            <a:r>
              <a:rPr lang="en-US" altLang="zh-CN" sz="3200" dirty="0" smtClean="0"/>
              <a:t>, </a:t>
            </a:r>
            <a:r>
              <a:rPr lang="zh-CN" altLang="en-US" sz="3200" dirty="0" smtClean="0"/>
              <a:t>如果存在</a:t>
            </a:r>
            <a:r>
              <a:rPr lang="en-US" altLang="zh-CN" sz="3200" dirty="0" smtClean="0"/>
              <a:t>master</a:t>
            </a:r>
            <a:r>
              <a:rPr lang="zh-CN" altLang="en-US" sz="3200" dirty="0" smtClean="0"/>
              <a:t>节点</a:t>
            </a:r>
            <a:r>
              <a:rPr lang="en-US" altLang="zh-CN" sz="3200" dirty="0" smtClean="0"/>
              <a:t>, </a:t>
            </a:r>
            <a:r>
              <a:rPr lang="zh-CN" altLang="en-US" sz="3200" dirty="0" smtClean="0"/>
              <a:t>则通过</a:t>
            </a:r>
            <a:r>
              <a:rPr lang="en-US" altLang="zh-CN" sz="3200" dirty="0" err="1" smtClean="0"/>
              <a:t>redis</a:t>
            </a:r>
            <a:r>
              <a:rPr lang="en-US" altLang="zh-CN" sz="3200" dirty="0" smtClean="0"/>
              <a:t> </a:t>
            </a:r>
            <a:r>
              <a:rPr lang="en-US" altLang="zh-CN" sz="3200" dirty="0" err="1" smtClean="0"/>
              <a:t>slaveOf</a:t>
            </a:r>
            <a:r>
              <a:rPr lang="zh-CN" altLang="en-US" sz="3200" dirty="0" smtClean="0"/>
              <a:t>命令转换为</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241360"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datasource</a:t>
            </a:r>
            <a:r>
              <a:rPr lang="zh-CN" altLang="en-US" sz="4800" dirty="0" smtClean="0"/>
              <a:t>挂载</a:t>
            </a:r>
            <a:r>
              <a:rPr lang="en-US" altLang="zh-CN" sz="4800" dirty="0" smtClean="0"/>
              <a:t>/</a:t>
            </a:r>
            <a:r>
              <a:rPr lang="zh-CN" altLang="en-US" sz="4800" dirty="0" smtClean="0"/>
              <a:t>卸载</a:t>
            </a:r>
            <a:r>
              <a:rPr lang="en-US" altLang="zh-CN" sz="4800" dirty="0" smtClean="0"/>
              <a:t>/</a:t>
            </a:r>
            <a:r>
              <a:rPr lang="zh-CN" altLang="en-US" sz="4800" dirty="0" smtClean="0"/>
              <a:t>宕机</a:t>
            </a:r>
            <a:r>
              <a:rPr lang="en-US" altLang="zh-CN" sz="4800" dirty="0" smtClean="0"/>
              <a:t>/</a:t>
            </a:r>
            <a:r>
              <a:rPr lang="zh-CN" altLang="en-US" sz="4800" dirty="0" smtClean="0"/>
              <a:t>恢复流程</a:t>
            </a:r>
            <a:endParaRPr lang="zh-CN" altLang="en-US" sz="4800" dirty="0"/>
          </a:p>
        </p:txBody>
      </p:sp>
      <p:sp>
        <p:nvSpPr>
          <p:cNvPr id="6" name="TextBox 5"/>
          <p:cNvSpPr txBox="1"/>
          <p:nvPr/>
        </p:nvSpPr>
        <p:spPr>
          <a:xfrm>
            <a:off x="669752" y="1404729"/>
            <a:ext cx="11233248" cy="5632311"/>
          </a:xfrm>
          <a:prstGeom prst="rect">
            <a:avLst/>
          </a:prstGeom>
          <a:noFill/>
        </p:spPr>
        <p:txBody>
          <a:bodyPr wrap="square" rtlCol="0">
            <a:spAutoFit/>
          </a:bodyPr>
          <a:lstStyle/>
          <a:p>
            <a:pPr algn="l"/>
            <a:r>
              <a:rPr lang="zh-CN" altLang="en-US" dirty="0" smtClean="0"/>
              <a:t>简要说明</a:t>
            </a:r>
            <a:r>
              <a:rPr lang="en-US" altLang="zh-CN" dirty="0" smtClean="0"/>
              <a:t>: </a:t>
            </a:r>
          </a:p>
          <a:p>
            <a:pPr algn="l"/>
            <a:endParaRPr lang="en-US" altLang="zh-CN" dirty="0" smtClean="0"/>
          </a:p>
          <a:p>
            <a:pPr marL="742950" indent="-742950" algn="l">
              <a:buFont typeface="+mj-lt"/>
              <a:buAutoNum type="arabicPeriod"/>
            </a:pPr>
            <a:r>
              <a:rPr lang="zh-CN" altLang="en-US" dirty="0" smtClean="0"/>
              <a:t>类似于缓存节点的相应操作</a:t>
            </a:r>
            <a:r>
              <a:rPr lang="en-US" altLang="zh-CN" dirty="0" smtClean="0"/>
              <a:t>, </a:t>
            </a:r>
            <a:r>
              <a:rPr lang="zh-CN" altLang="en-US" dirty="0" smtClean="0"/>
              <a:t>这里不再赘述</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err="1" smtClean="0"/>
              <a:t>datasource</a:t>
            </a:r>
            <a:r>
              <a:rPr lang="zh-CN" altLang="en-US" dirty="0" smtClean="0"/>
              <a:t>集群只进行主从</a:t>
            </a:r>
            <a:r>
              <a:rPr lang="en-US" altLang="zh-CN" dirty="0" smtClean="0"/>
              <a:t>replica</a:t>
            </a:r>
            <a:r>
              <a:rPr lang="zh-CN" altLang="en-US" dirty="0" smtClean="0"/>
              <a:t>操作</a:t>
            </a:r>
            <a:r>
              <a:rPr lang="en-US" altLang="zh-CN" dirty="0" smtClean="0"/>
              <a:t>, </a:t>
            </a:r>
            <a:r>
              <a:rPr lang="zh-CN" altLang="en-US" dirty="0" smtClean="0"/>
              <a:t>不进行</a:t>
            </a:r>
            <a:r>
              <a:rPr lang="en-US" altLang="zh-CN" dirty="0" err="1" smtClean="0"/>
              <a:t>sharding</a:t>
            </a:r>
            <a:r>
              <a:rPr lang="zh-CN" altLang="en-US" dirty="0" smtClean="0"/>
              <a:t>操作</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smtClean="0"/>
              <a:t>replica</a:t>
            </a:r>
            <a:r>
              <a:rPr lang="zh-CN" altLang="en-US" dirty="0" smtClean="0"/>
              <a:t>策略可依据</a:t>
            </a:r>
            <a:r>
              <a:rPr lang="en-US" altLang="zh-CN" dirty="0" smtClean="0"/>
              <a:t>CAP,BASE</a:t>
            </a:r>
            <a:r>
              <a:rPr lang="zh-CN" altLang="en-US" dirty="0" smtClean="0"/>
              <a:t>等理论的策略进行选择</a:t>
            </a:r>
            <a:endParaRPr lang="en-US" altLang="zh-CN" dirty="0" smtClean="0"/>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pic>
        <p:nvPicPr>
          <p:cNvPr id="7171" name="Picture 3" descr="L:\github\cache-system-design\流程图\数据操作流程.png"/>
          <p:cNvPicPr>
            <a:picLocks noChangeAspect="1" noChangeArrowheads="1"/>
          </p:cNvPicPr>
          <p:nvPr/>
        </p:nvPicPr>
        <p:blipFill>
          <a:blip r:embed="rId3"/>
          <a:srcRect/>
          <a:stretch>
            <a:fillRect/>
          </a:stretch>
        </p:blipFill>
        <p:spPr bwMode="auto">
          <a:xfrm>
            <a:off x="683142" y="945388"/>
            <a:ext cx="11593288" cy="7848872"/>
          </a:xfrm>
          <a:prstGeom prst="rect">
            <a:avLst/>
          </a:prstGeom>
          <a:noFill/>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dirty="0"/>
              <a:t>分布式的缓存系统</a:t>
            </a:r>
            <a:endParaRPr lang="en-US" altLang="zh-CN" dirty="0"/>
          </a:p>
          <a:p>
            <a:pPr marL="742950" indent="-742950" algn="l">
              <a:buFontTx/>
              <a:buAutoNum type="arabicPeriod"/>
            </a:pPr>
            <a:r>
              <a:rPr lang="zh-CN" altLang="en-US" dirty="0"/>
              <a:t>缓存集群</a:t>
            </a:r>
            <a:r>
              <a:rPr lang="en-US" altLang="zh-CN" dirty="0"/>
              <a:t>, </a:t>
            </a:r>
            <a:r>
              <a:rPr lang="zh-CN" altLang="en-US" dirty="0"/>
              <a:t>支持</a:t>
            </a:r>
            <a:r>
              <a:rPr lang="en-US" altLang="zh-CN" dirty="0" err="1"/>
              <a:t>sharding</a:t>
            </a:r>
            <a:r>
              <a:rPr lang="en-US" altLang="zh-CN" dirty="0"/>
              <a:t>, replica</a:t>
            </a:r>
          </a:p>
          <a:p>
            <a:pPr marL="742950" indent="-742950" algn="l">
              <a:buFontTx/>
              <a:buAutoNum type="arabicPeriod"/>
            </a:pPr>
            <a:r>
              <a:rPr lang="zh-CN" altLang="en-US" dirty="0"/>
              <a:t>不同数据源作为持久化的存储</a:t>
            </a:r>
            <a:r>
              <a:rPr lang="en-US" altLang="zh-CN" dirty="0"/>
              <a:t>, </a:t>
            </a:r>
            <a:r>
              <a:rPr lang="zh-CN" altLang="en-US" dirty="0"/>
              <a:t>需提供统一持久化接口</a:t>
            </a:r>
            <a:endParaRPr lang="en-US" altLang="zh-CN" dirty="0"/>
          </a:p>
          <a:p>
            <a:pPr marL="742950" indent="-742950" algn="l">
              <a:buFontTx/>
              <a:buAutoNum type="arabicPeriod"/>
            </a:pPr>
            <a:r>
              <a:rPr lang="zh-CN" altLang="en-US" dirty="0" smtClean="0"/>
              <a:t>一致性策略</a:t>
            </a:r>
            <a:r>
              <a:rPr lang="en-US" altLang="zh-CN" dirty="0" smtClean="0"/>
              <a:t>(</a:t>
            </a:r>
            <a:r>
              <a:rPr lang="zh-CN" altLang="en-US" dirty="0"/>
              <a:t>缓存系统和数据源的一致性保证</a:t>
            </a:r>
            <a:r>
              <a:rPr lang="en-US" altLang="zh-CN" dirty="0"/>
              <a:t>)</a:t>
            </a:r>
          </a:p>
          <a:p>
            <a:pPr marL="742950" indent="-742950" algn="l">
              <a:buFontTx/>
              <a:buAutoNum type="arabicPeriod"/>
            </a:pPr>
            <a:r>
              <a:rPr lang="zh-CN" altLang="en-US" dirty="0" smtClean="0"/>
              <a:t>缓存点统一管理</a:t>
            </a:r>
            <a:endParaRPr lang="en-US" altLang="zh-CN" dirty="0"/>
          </a:p>
          <a:p>
            <a:pPr marL="742950" indent="-742950" algn="l">
              <a:buFontTx/>
              <a:buAutoNum type="arabicPeriod"/>
            </a:pPr>
            <a:r>
              <a:rPr lang="zh-CN" altLang="en-US" dirty="0"/>
              <a:t>缓存点独立性</a:t>
            </a:r>
            <a:r>
              <a:rPr lang="en-US" altLang="zh-CN" dirty="0"/>
              <a:t>(</a:t>
            </a:r>
            <a:r>
              <a:rPr lang="zh-CN" altLang="en-US" dirty="0"/>
              <a:t>不同的配置</a:t>
            </a:r>
            <a:r>
              <a:rPr lang="en-US" altLang="zh-CN" dirty="0"/>
              <a:t>,</a:t>
            </a:r>
            <a:r>
              <a:rPr lang="zh-CN" altLang="en-US" dirty="0"/>
              <a:t>缓存策略等</a:t>
            </a:r>
            <a:r>
              <a:rPr lang="en-US" altLang="zh-CN" dirty="0"/>
              <a:t>)</a:t>
            </a:r>
          </a:p>
          <a:p>
            <a:pPr marL="742950" indent="-742950" algn="l">
              <a:buFontTx/>
              <a:buAutoNum type="arabicPeriod"/>
            </a:pPr>
            <a:r>
              <a:rPr lang="zh-CN" altLang="en-US" dirty="0"/>
              <a:t>容灾考虑</a:t>
            </a:r>
            <a:r>
              <a:rPr lang="en-US" altLang="zh-CN" dirty="0"/>
              <a:t>(DC</a:t>
            </a:r>
            <a:r>
              <a:rPr lang="zh-CN" altLang="en-US" dirty="0"/>
              <a:t>内外</a:t>
            </a:r>
            <a:r>
              <a:rPr lang="en-US" altLang="zh-CN" dirty="0"/>
              <a:t>)</a:t>
            </a:r>
          </a:p>
          <a:p>
            <a:pPr marL="742950" indent="-742950" algn="l"/>
            <a:endParaRPr lang="zh-CN" altLang="en-US" b="0"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sp>
        <p:nvSpPr>
          <p:cNvPr id="6" name="TextBox 5"/>
          <p:cNvSpPr txBox="1"/>
          <p:nvPr/>
        </p:nvSpPr>
        <p:spPr>
          <a:xfrm>
            <a:off x="756274" y="1191002"/>
            <a:ext cx="11233248" cy="7109639"/>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800" dirty="0" smtClean="0"/>
              <a:t>如果</a:t>
            </a:r>
            <a:r>
              <a:rPr lang="en-US" altLang="zh-CN" sz="2800" dirty="0" smtClean="0"/>
              <a:t>client</a:t>
            </a:r>
            <a:r>
              <a:rPr lang="zh-CN" altLang="en-US" sz="2800" dirty="0" smtClean="0"/>
              <a:t>为</a:t>
            </a:r>
            <a:r>
              <a:rPr lang="en-US" altLang="zh-CN" sz="2800" dirty="0" smtClean="0"/>
              <a:t>HA</a:t>
            </a:r>
            <a:r>
              <a:rPr lang="zh-CN" altLang="en-US" sz="2800" dirty="0" smtClean="0"/>
              <a:t>连接</a:t>
            </a:r>
            <a:r>
              <a:rPr lang="en-US" altLang="zh-CN" sz="2800" dirty="0" smtClean="0"/>
              <a:t>, </a:t>
            </a:r>
            <a:r>
              <a:rPr lang="zh-CN" altLang="en-US" sz="2800" dirty="0" smtClean="0"/>
              <a:t>依据路由策略选择</a:t>
            </a:r>
            <a:r>
              <a:rPr lang="en-US" altLang="zh-CN" sz="2800" dirty="0" smtClean="0"/>
              <a:t>server-proxy</a:t>
            </a:r>
            <a:r>
              <a:rPr lang="zh-CN" altLang="en-US" sz="2800" dirty="0" smtClean="0"/>
              <a:t>连接并发送操作请求</a:t>
            </a:r>
            <a:r>
              <a:rPr lang="en-US" altLang="zh-CN" sz="2800" dirty="0" smtClean="0"/>
              <a:t>, </a:t>
            </a:r>
            <a:r>
              <a:rPr lang="zh-CN" altLang="en-US" sz="2800" dirty="0" smtClean="0"/>
              <a:t>否则直接给</a:t>
            </a:r>
            <a:r>
              <a:rPr lang="en-US" altLang="zh-CN" sz="2800" dirty="0" smtClean="0"/>
              <a:t>server-proxy</a:t>
            </a:r>
            <a:r>
              <a:rPr lang="zh-CN" altLang="en-US" sz="2800" dirty="0" smtClean="0"/>
              <a:t>发送操作请求</a:t>
            </a:r>
            <a:endParaRPr lang="en-US" altLang="zh-CN" sz="2800" dirty="0" smtClean="0"/>
          </a:p>
          <a:p>
            <a:pPr marL="742950" indent="-742950" algn="l">
              <a:buFont typeface="+mj-lt"/>
              <a:buAutoNum type="arabicPeriod"/>
            </a:pPr>
            <a:endParaRPr lang="en-US" altLang="zh-CN" sz="2800" dirty="0" smtClean="0"/>
          </a:p>
          <a:p>
            <a:pPr marL="742950" indent="-742950" algn="l">
              <a:buFont typeface="+mj-lt"/>
              <a:buAutoNum type="arabicPeriod"/>
            </a:pPr>
            <a:r>
              <a:rPr lang="en-US" altLang="zh-CN" sz="2800" dirty="0" smtClean="0"/>
              <a:t>server-proxy</a:t>
            </a:r>
            <a:r>
              <a:rPr lang="zh-CN" altLang="en-US" sz="2800" dirty="0" smtClean="0"/>
              <a:t>收到请求后</a:t>
            </a:r>
            <a:r>
              <a:rPr lang="en-US" altLang="zh-CN" sz="2800" dirty="0" smtClean="0"/>
              <a:t>, </a:t>
            </a:r>
            <a:r>
              <a:rPr lang="zh-CN" altLang="en-US" sz="2800" dirty="0" smtClean="0"/>
              <a:t>判断自身状态</a:t>
            </a:r>
            <a:r>
              <a:rPr lang="en-US" altLang="zh-CN" sz="2800" dirty="0" smtClean="0"/>
              <a:t>. </a:t>
            </a:r>
            <a:r>
              <a:rPr lang="zh-CN" altLang="en-US" sz="2800" dirty="0" smtClean="0"/>
              <a:t>状态为</a:t>
            </a:r>
            <a:r>
              <a:rPr lang="en-US" altLang="zh-CN" sz="2800" dirty="0" smtClean="0"/>
              <a:t>:</a:t>
            </a:r>
          </a:p>
          <a:p>
            <a:pPr marL="1428750" lvl="2" indent="-742950" algn="l">
              <a:buFont typeface="+mj-lt"/>
              <a:buAutoNum type="arabicPeriod"/>
            </a:pPr>
            <a:r>
              <a:rPr lang="en-US" altLang="zh-CN" sz="2800" dirty="0" smtClean="0"/>
              <a:t>INIT</a:t>
            </a:r>
            <a:r>
              <a:rPr lang="zh-CN" altLang="en-US" sz="2800" dirty="0" smtClean="0"/>
              <a:t>或</a:t>
            </a:r>
            <a:r>
              <a:rPr lang="en-US" altLang="zh-CN" sz="2800" dirty="0" smtClean="0"/>
              <a:t>PRE-MIGRATING: </a:t>
            </a:r>
            <a:r>
              <a:rPr lang="zh-CN" altLang="en-US" sz="2800" dirty="0" smtClean="0"/>
              <a:t>表明还未准备好</a:t>
            </a:r>
            <a:r>
              <a:rPr lang="en-US" altLang="zh-CN" sz="2800" dirty="0" smtClean="0"/>
              <a:t>, </a:t>
            </a:r>
            <a:r>
              <a:rPr lang="zh-CN" altLang="en-US" sz="2800" dirty="0" smtClean="0"/>
              <a:t>不接受数据操作</a:t>
            </a:r>
            <a:endParaRPr lang="en-US" altLang="zh-CN" sz="2800" dirty="0" smtClean="0"/>
          </a:p>
          <a:p>
            <a:pPr marL="1428750" lvl="2" indent="-742950" algn="l">
              <a:buFont typeface="+mj-lt"/>
              <a:buAutoNum type="arabicPeriod"/>
            </a:pPr>
            <a:r>
              <a:rPr lang="en-US" altLang="zh-CN" sz="2800" dirty="0" smtClean="0"/>
              <a:t>MIGRATING</a:t>
            </a:r>
            <a:r>
              <a:rPr lang="zh-CN" altLang="en-US" sz="2800" dirty="0" smtClean="0"/>
              <a:t>或</a:t>
            </a:r>
            <a:r>
              <a:rPr lang="en-US" altLang="zh-CN" sz="2800" dirty="0" smtClean="0"/>
              <a:t>STARTED: </a:t>
            </a:r>
            <a:r>
              <a:rPr lang="zh-CN" altLang="en-US" sz="2800" dirty="0" smtClean="0"/>
              <a:t>对</a:t>
            </a:r>
            <a:r>
              <a:rPr lang="en-US" altLang="zh-CN" sz="2800" dirty="0" smtClean="0"/>
              <a:t>key</a:t>
            </a:r>
            <a:r>
              <a:rPr lang="zh-CN" altLang="en-US" sz="2800" dirty="0" smtClean="0"/>
              <a:t>进行</a:t>
            </a:r>
            <a:r>
              <a:rPr lang="en-US" altLang="zh-CN" sz="2800" dirty="0" smtClean="0"/>
              <a:t>hash</a:t>
            </a:r>
            <a:r>
              <a:rPr lang="zh-CN" altLang="en-US" sz="2800" dirty="0" smtClean="0"/>
              <a:t>取余</a:t>
            </a:r>
            <a:r>
              <a:rPr lang="en-US" altLang="zh-CN" sz="2800" dirty="0" smtClean="0"/>
              <a:t>,</a:t>
            </a:r>
            <a:r>
              <a:rPr lang="zh-CN" altLang="en-US" sz="2800" dirty="0" smtClean="0"/>
              <a:t>得到</a:t>
            </a:r>
            <a:r>
              <a:rPr lang="en-US" altLang="zh-CN" sz="2800" dirty="0" smtClean="0"/>
              <a:t>slot</a:t>
            </a:r>
            <a:r>
              <a:rPr lang="zh-CN" altLang="en-US" sz="2800" dirty="0" smtClean="0"/>
              <a:t>点</a:t>
            </a:r>
            <a:r>
              <a:rPr lang="en-US" altLang="zh-CN" sz="2800" dirty="0" smtClean="0"/>
              <a:t>, </a:t>
            </a:r>
            <a:r>
              <a:rPr lang="zh-CN" altLang="en-US" sz="2800" dirty="0" smtClean="0"/>
              <a:t>并根据</a:t>
            </a:r>
            <a:r>
              <a:rPr lang="en-US" altLang="zh-CN" sz="2800" dirty="0" smtClean="0"/>
              <a:t>slot</a:t>
            </a:r>
            <a:r>
              <a:rPr lang="zh-CN" altLang="en-US" sz="2800" dirty="0" smtClean="0"/>
              <a:t>点得到对应的</a:t>
            </a:r>
            <a:r>
              <a:rPr lang="en-US" altLang="zh-CN" sz="2800" dirty="0" smtClean="0"/>
              <a:t>master </a:t>
            </a:r>
            <a:r>
              <a:rPr lang="en-US" altLang="zh-CN" sz="2800" dirty="0" err="1" smtClean="0"/>
              <a:t>redis</a:t>
            </a:r>
            <a:r>
              <a:rPr lang="zh-CN" altLang="en-US" sz="2800" dirty="0" smtClean="0"/>
              <a:t>节点</a:t>
            </a:r>
            <a:r>
              <a:rPr lang="en-US" altLang="zh-CN" sz="2800" dirty="0" smtClean="0"/>
              <a:t>.</a:t>
            </a:r>
            <a:r>
              <a:rPr lang="zh-CN" altLang="en-US" sz="2800" dirty="0" smtClean="0"/>
              <a:t>判断</a:t>
            </a:r>
            <a:r>
              <a:rPr lang="en-US" altLang="zh-CN" sz="2800" dirty="0" smtClean="0"/>
              <a:t>server-proxy</a:t>
            </a:r>
            <a:r>
              <a:rPr lang="zh-CN" altLang="en-US" sz="2800" dirty="0" smtClean="0"/>
              <a:t>状态</a:t>
            </a:r>
            <a:r>
              <a:rPr lang="en-US" altLang="zh-CN" sz="2800" dirty="0" smtClean="0"/>
              <a:t>:</a:t>
            </a:r>
          </a:p>
          <a:p>
            <a:pPr marL="2114550" lvl="4" indent="-742950" algn="l">
              <a:buFont typeface="+mj-lt"/>
              <a:buAutoNum type="arabicPeriod"/>
            </a:pPr>
            <a:r>
              <a:rPr lang="en-US" altLang="zh-CN" sz="2800" dirty="0" smtClean="0"/>
              <a:t>STARTED: </a:t>
            </a:r>
            <a:r>
              <a:rPr lang="zh-CN" altLang="en-US" sz="2800" dirty="0" smtClean="0"/>
              <a:t>直接缓存及相应的数据持久化操作</a:t>
            </a:r>
            <a:endParaRPr lang="en-US" altLang="zh-CN" sz="2800" dirty="0" smtClean="0"/>
          </a:p>
          <a:p>
            <a:pPr marL="2114550" lvl="4" indent="-742950" algn="l">
              <a:buFont typeface="+mj-lt"/>
              <a:buAutoNum type="arabicPeriod"/>
            </a:pPr>
            <a:r>
              <a:rPr lang="en-US" altLang="zh-CN" sz="2800" dirty="0" smtClean="0"/>
              <a:t>MIGRATING: </a:t>
            </a:r>
            <a:r>
              <a:rPr lang="zh-CN" altLang="en-US" sz="2800" dirty="0" smtClean="0"/>
              <a:t>判断</a:t>
            </a:r>
            <a:r>
              <a:rPr lang="en-US" altLang="zh-CN" sz="2800" dirty="0" smtClean="0"/>
              <a:t>slot</a:t>
            </a:r>
            <a:r>
              <a:rPr lang="zh-CN" altLang="en-US" sz="2800" dirty="0" smtClean="0"/>
              <a:t>点状态</a:t>
            </a:r>
            <a:r>
              <a:rPr lang="en-US" altLang="zh-CN" sz="2800" dirty="0" smtClean="0"/>
              <a:t>:</a:t>
            </a:r>
          </a:p>
          <a:p>
            <a:pPr marL="3028950" lvl="5" indent="-742950">
              <a:buFont typeface="+mj-lt"/>
              <a:buAutoNum type="arabicPeriod"/>
            </a:pPr>
            <a:r>
              <a:rPr lang="en-US" altLang="zh-CN" sz="2800" dirty="0" smtClean="0"/>
              <a:t>ONLINE: </a:t>
            </a:r>
            <a:r>
              <a:rPr lang="zh-CN" altLang="en-US" sz="2800" dirty="0" smtClean="0"/>
              <a:t>直接缓存及相应的数据持久化操作</a:t>
            </a:r>
            <a:endParaRPr lang="en-US" altLang="zh-CN" sz="2800" dirty="0" smtClean="0"/>
          </a:p>
          <a:p>
            <a:pPr marL="3028950" lvl="5" indent="-742950">
              <a:buFont typeface="+mj-lt"/>
              <a:buAutoNum type="arabicPeriod"/>
            </a:pPr>
            <a:r>
              <a:rPr lang="en-US" altLang="zh-CN" sz="2800" dirty="0" smtClean="0"/>
              <a:t>OFFLINE: </a:t>
            </a:r>
            <a:r>
              <a:rPr lang="zh-CN" altLang="en-US" sz="2800" dirty="0" smtClean="0"/>
              <a:t>根据配置文件中的</a:t>
            </a:r>
            <a:r>
              <a:rPr lang="en-US" altLang="zh-CN" sz="2800" dirty="0" err="1" smtClean="0"/>
              <a:t>slot.timeout</a:t>
            </a:r>
            <a:r>
              <a:rPr lang="zh-CN" altLang="en-US" sz="2800" dirty="0" smtClean="0"/>
              <a:t>及</a:t>
            </a:r>
            <a:r>
              <a:rPr lang="en-US" altLang="zh-CN" sz="2800" dirty="0" err="1" smtClean="0"/>
              <a:t>slot.retries</a:t>
            </a:r>
            <a:r>
              <a:rPr lang="zh-CN" altLang="en-US" sz="2800" dirty="0" smtClean="0"/>
              <a:t>进行超时等待</a:t>
            </a:r>
            <a:r>
              <a:rPr lang="en-US" altLang="zh-CN" sz="2800" dirty="0" smtClean="0"/>
              <a:t>, </a:t>
            </a:r>
            <a:r>
              <a:rPr lang="zh-CN" altLang="en-US" sz="2800" dirty="0" smtClean="0"/>
              <a:t>超时时间内</a:t>
            </a:r>
            <a:r>
              <a:rPr lang="en-US" altLang="zh-CN" sz="2800" dirty="0" smtClean="0"/>
              <a:t>slot</a:t>
            </a:r>
            <a:r>
              <a:rPr lang="zh-CN" altLang="en-US" sz="2800" dirty="0" smtClean="0"/>
              <a:t>状态变为</a:t>
            </a:r>
            <a:r>
              <a:rPr lang="en-US" altLang="zh-CN" sz="2800" dirty="0" smtClean="0"/>
              <a:t>ONLINE</a:t>
            </a:r>
            <a:r>
              <a:rPr lang="zh-CN" altLang="en-US" sz="2800" dirty="0" smtClean="0"/>
              <a:t>则进行数据操作</a:t>
            </a:r>
            <a:r>
              <a:rPr lang="en-US" altLang="zh-CN" sz="2800" dirty="0" smtClean="0"/>
              <a:t>, </a:t>
            </a:r>
            <a:r>
              <a:rPr lang="zh-CN" altLang="en-US" sz="2800" dirty="0" smtClean="0"/>
              <a:t>否则报</a:t>
            </a:r>
            <a:r>
              <a:rPr lang="en-US" altLang="zh-CN" sz="2800" dirty="0" smtClean="0"/>
              <a:t>slot</a:t>
            </a:r>
            <a:r>
              <a:rPr lang="zh-CN" altLang="en-US" sz="2800" dirty="0" smtClean="0"/>
              <a:t>正进行数据迁移的错误</a:t>
            </a:r>
            <a:endParaRPr lang="en-US" altLang="zh-CN" sz="2800" dirty="0"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a:t>
            </a:r>
            <a:r>
              <a:rPr lang="en-US" altLang="zh-CN" sz="4800" dirty="0" err="1" smtClean="0"/>
              <a:t>config</a:t>
            </a:r>
            <a:r>
              <a:rPr lang="zh-CN" altLang="en-US" sz="4800" dirty="0" smtClean="0"/>
              <a:t>操作命令</a:t>
            </a:r>
            <a:endParaRPr lang="zh-CN" altLang="en-US" sz="4800" dirty="0"/>
          </a:p>
        </p:txBody>
      </p:sp>
      <p:graphicFrame>
        <p:nvGraphicFramePr>
          <p:cNvPr id="7" name="表格 6"/>
          <p:cNvGraphicFramePr>
            <a:graphicFrameLocks noGrp="1"/>
          </p:cNvGraphicFramePr>
          <p:nvPr/>
        </p:nvGraphicFramePr>
        <p:xfrm>
          <a:off x="381720" y="1132384"/>
          <a:ext cx="12025338" cy="7717448"/>
        </p:xfrm>
        <a:graphic>
          <a:graphicData uri="http://schemas.openxmlformats.org/drawingml/2006/table">
            <a:tbl>
              <a:tblPr firstRow="1" bandRow="1">
                <a:tableStyleId>{5C22544A-7EE6-4342-B048-85BDC9FD1C3A}</a:tableStyleId>
              </a:tblPr>
              <a:tblGrid>
                <a:gridCol w="2275791"/>
                <a:gridCol w="6048672"/>
                <a:gridCol w="3700875"/>
              </a:tblGrid>
              <a:tr h="816091">
                <a:tc>
                  <a:txBody>
                    <a:bodyPr/>
                    <a:lstStyle/>
                    <a:p>
                      <a:pPr algn="ctr"/>
                      <a:r>
                        <a:rPr lang="zh-CN" altLang="en-US" sz="3200" dirty="0" smtClean="0"/>
                        <a:t>对象</a:t>
                      </a:r>
                      <a:endParaRPr lang="zh-CN" altLang="en-US" sz="3200" dirty="0"/>
                    </a:p>
                  </a:txBody>
                  <a:tcPr anchor="ctr"/>
                </a:tc>
                <a:tc>
                  <a:txBody>
                    <a:bodyPr/>
                    <a:lstStyle/>
                    <a:p>
                      <a:pPr algn="ctr"/>
                      <a:r>
                        <a:rPr lang="zh-CN" altLang="en-US" sz="3200" dirty="0" smtClean="0"/>
                        <a:t>命令</a:t>
                      </a:r>
                      <a:endParaRPr lang="zh-CN" altLang="en-US" sz="3200" dirty="0"/>
                    </a:p>
                  </a:txBody>
                  <a:tcPr anchor="ctr"/>
                </a:tc>
                <a:tc>
                  <a:txBody>
                    <a:bodyPr/>
                    <a:lstStyle/>
                    <a:p>
                      <a:pPr algn="ctr"/>
                      <a:r>
                        <a:rPr lang="zh-CN" altLang="en-US" sz="3200" dirty="0" smtClean="0"/>
                        <a:t>说明</a:t>
                      </a:r>
                      <a:endParaRPr lang="zh-CN" altLang="en-US" sz="3200" dirty="0"/>
                    </a:p>
                  </a:txBody>
                  <a:tcPr anchor="ctr"/>
                </a:tc>
              </a:tr>
              <a:tr h="816091">
                <a:tc rowSpan="5">
                  <a:txBody>
                    <a:bodyPr/>
                    <a:lstStyle/>
                    <a:p>
                      <a:pPr algn="ctr"/>
                      <a:r>
                        <a:rPr lang="en-US" altLang="zh-CN" dirty="0" err="1" smtClean="0">
                          <a:solidFill>
                            <a:srgbClr val="000000"/>
                          </a:solidFill>
                        </a:rPr>
                        <a:t>redis</a:t>
                      </a:r>
                      <a:r>
                        <a:rPr lang="en-US" altLang="zh-CN"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list</a:t>
                      </a:r>
                      <a:endParaRPr lang="zh-CN" altLang="en-US" dirty="0">
                        <a:solidFill>
                          <a:srgbClr val="000000"/>
                        </a:solidFill>
                      </a:endParaRPr>
                    </a:p>
                  </a:txBody>
                  <a:tcPr anchor="ctr"/>
                </a:tc>
                <a:tc>
                  <a:txBody>
                    <a:bodyPr/>
                    <a:lstStyle/>
                    <a:p>
                      <a:pPr algn="ctr"/>
                      <a:r>
                        <a:rPr lang="zh-CN" altLang="en-US" dirty="0" smtClean="0">
                          <a:solidFill>
                            <a:srgbClr val="000000"/>
                          </a:solidFill>
                        </a:rPr>
                        <a:t>列表</a:t>
                      </a:r>
                      <a:r>
                        <a:rPr lang="en-US" altLang="zh-CN" dirty="0" err="1" smtClean="0">
                          <a:solidFill>
                            <a:srgbClr val="000000"/>
                          </a:solidFill>
                        </a:rPr>
                        <a:t>redis</a:t>
                      </a:r>
                      <a:r>
                        <a:rPr lang="en-US" altLang="zh-CN" dirty="0" smtClean="0">
                          <a:solidFill>
                            <a:srgbClr val="000000"/>
                          </a:solidFill>
                        </a:rPr>
                        <a:t>-cluster</a:t>
                      </a:r>
                      <a:r>
                        <a:rPr lang="zh-CN" altLang="en-US" dirty="0" smtClean="0">
                          <a:solidFill>
                            <a:srgbClr val="000000"/>
                          </a:solidFill>
                        </a:rPr>
                        <a:t>信息</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add-group &lt;</a:t>
                      </a:r>
                      <a:r>
                        <a:rPr lang="en-US" altLang="zh-CN" dirty="0" err="1" smtClean="0">
                          <a:solidFill>
                            <a:srgbClr val="000000"/>
                          </a:solidFill>
                        </a:rPr>
                        <a:t>group_id</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添加组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remove-group &lt;</a:t>
                      </a:r>
                      <a:r>
                        <a:rPr lang="en-US" altLang="zh-CN" dirty="0" err="1" smtClean="0">
                          <a:solidFill>
                            <a:srgbClr val="000000"/>
                          </a:solidFill>
                        </a:rPr>
                        <a:t>group_id</a:t>
                      </a:r>
                      <a:r>
                        <a:rPr lang="en-US" altLang="zh-CN" dirty="0" smtClean="0">
                          <a:solidFill>
                            <a:srgbClr val="000000"/>
                          </a:solidFill>
                        </a:rPr>
                        <a:t>&gt; </a:t>
                      </a:r>
                      <a:endParaRPr lang="zh-CN" altLang="en-US" dirty="0" smtClean="0">
                        <a:solidFill>
                          <a:srgbClr val="000000"/>
                        </a:solidFill>
                      </a:endParaRPr>
                    </a:p>
                  </a:txBody>
                  <a:tcPr anchor="ctr"/>
                </a:tc>
                <a:tc>
                  <a:txBody>
                    <a:bodyPr/>
                    <a:lstStyle/>
                    <a:p>
                      <a:pPr algn="ctr"/>
                      <a:r>
                        <a:rPr lang="zh-CN" altLang="en-US" dirty="0" smtClean="0">
                          <a:solidFill>
                            <a:srgbClr val="000000"/>
                          </a:solidFill>
                        </a:rPr>
                        <a:t>删除组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 &lt;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添加组节点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a:t>
                      </a:r>
                      <a:r>
                        <a:rPr lang="en-US" altLang="zh-CN" baseline="0" dirty="0" smtClean="0">
                          <a:solidFill>
                            <a:srgbClr val="000000"/>
                          </a:solidFill>
                        </a:rPr>
                        <a:t> </a:t>
                      </a:r>
                      <a:r>
                        <a:rPr lang="en-US" altLang="zh-CN" dirty="0" smtClean="0">
                          <a:solidFill>
                            <a:srgbClr val="000000"/>
                          </a:solidFill>
                        </a:rPr>
                        <a:t>&lt;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删除组节点</a:t>
                      </a:r>
                      <a:endParaRPr lang="zh-CN" altLang="en-US" dirty="0">
                        <a:solidFill>
                          <a:srgbClr val="000000"/>
                        </a:solidFill>
                      </a:endParaRPr>
                    </a:p>
                  </a:txBody>
                  <a:tcPr anchor="ctr"/>
                </a:tc>
              </a:tr>
              <a:tr h="816091">
                <a:tc rowSpan="3">
                  <a:txBody>
                    <a:bodyPr/>
                    <a:lstStyle/>
                    <a:p>
                      <a:pPr algn="ctr"/>
                      <a:r>
                        <a:rPr lang="en-US" altLang="zh-CN" dirty="0" err="1" smtClean="0">
                          <a:solidFill>
                            <a:srgbClr val="000000"/>
                          </a:solidFill>
                        </a:rPr>
                        <a:t>datasource</a:t>
                      </a:r>
                      <a:r>
                        <a:rPr lang="en-US" altLang="zh-CN" baseline="0"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list</a:t>
                      </a: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列表</a:t>
                      </a:r>
                      <a:r>
                        <a:rPr lang="en-US" altLang="zh-CN" dirty="0" err="1" smtClean="0">
                          <a:solidFill>
                            <a:srgbClr val="000000"/>
                          </a:solidFill>
                        </a:rPr>
                        <a:t>datasource</a:t>
                      </a:r>
                      <a:r>
                        <a:rPr lang="en-US" altLang="zh-CN" dirty="0" smtClean="0">
                          <a:solidFill>
                            <a:srgbClr val="000000"/>
                          </a:solidFill>
                        </a:rPr>
                        <a:t>-cluster</a:t>
                      </a:r>
                      <a:r>
                        <a:rPr lang="zh-CN" altLang="en-US" dirty="0" smtClean="0">
                          <a:solidFill>
                            <a:srgbClr val="000000"/>
                          </a:solidFill>
                        </a:rPr>
                        <a:t>信息</a:t>
                      </a: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add &lt;type&gt; &lt;</a:t>
                      </a:r>
                      <a:r>
                        <a:rPr lang="en-US" altLang="zh-CN" dirty="0" err="1" smtClean="0">
                          <a:solidFill>
                            <a:srgbClr val="000000"/>
                          </a:solidFill>
                        </a:rPr>
                        <a:t>connect_url</a:t>
                      </a:r>
                      <a:r>
                        <a:rPr lang="en-US" altLang="zh-CN" dirty="0" smtClean="0">
                          <a:solidFill>
                            <a:srgbClr val="000000"/>
                          </a:solidFill>
                        </a:rPr>
                        <a:t>&gt; &lt;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a:t>
                      </a:r>
                      <a:r>
                        <a:rPr lang="en-US" altLang="zh-CN" dirty="0" err="1" smtClean="0">
                          <a:solidFill>
                            <a:srgbClr val="000000"/>
                          </a:solidFill>
                        </a:rPr>
                        <a:t>datasource</a:t>
                      </a:r>
                      <a:r>
                        <a:rPr lang="zh-CN" altLang="en-US" dirty="0" smtClean="0">
                          <a:solidFill>
                            <a:srgbClr val="000000"/>
                          </a:solidFill>
                        </a:rPr>
                        <a:t>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p>
                    <a:p>
                      <a:pPr algn="ctr"/>
                      <a:r>
                        <a:rPr lang="en-US" altLang="zh-CN" dirty="0" smtClean="0">
                          <a:solidFill>
                            <a:srgbClr val="000000"/>
                          </a:solidFill>
                        </a:rPr>
                        <a:t>Type</a:t>
                      </a:r>
                      <a:r>
                        <a:rPr lang="zh-CN" altLang="en-US" dirty="0" smtClean="0">
                          <a:solidFill>
                            <a:srgbClr val="000000"/>
                          </a:solidFill>
                        </a:rPr>
                        <a:t>为数据源类型</a:t>
                      </a:r>
                      <a:r>
                        <a:rPr lang="en-US" altLang="zh-CN" dirty="0" smtClean="0">
                          <a:solidFill>
                            <a:srgbClr val="000000"/>
                          </a:solidFill>
                        </a:rPr>
                        <a:t>, </a:t>
                      </a:r>
                      <a:r>
                        <a:rPr lang="zh-CN" altLang="en-US" dirty="0" smtClean="0">
                          <a:solidFill>
                            <a:srgbClr val="000000"/>
                          </a:solidFill>
                        </a:rPr>
                        <a:t>比如</a:t>
                      </a:r>
                      <a:r>
                        <a:rPr lang="en-US" altLang="zh-CN" dirty="0" err="1" smtClean="0">
                          <a:solidFill>
                            <a:srgbClr val="000000"/>
                          </a:solidFill>
                        </a:rPr>
                        <a:t>mysql</a:t>
                      </a:r>
                      <a:r>
                        <a:rPr lang="en-US" altLang="zh-CN" dirty="0" smtClean="0">
                          <a:solidFill>
                            <a:srgbClr val="000000"/>
                          </a:solidFill>
                        </a:rPr>
                        <a:t>, </a:t>
                      </a:r>
                      <a:r>
                        <a:rPr lang="en-US" altLang="zh-CN" dirty="0" err="1" smtClean="0">
                          <a:solidFill>
                            <a:srgbClr val="000000"/>
                          </a:solidFill>
                        </a:rPr>
                        <a:t>mongodb</a:t>
                      </a:r>
                      <a:r>
                        <a:rPr lang="zh-CN" altLang="en-US" dirty="0" smtClean="0">
                          <a:solidFill>
                            <a:srgbClr val="000000"/>
                          </a:solidFill>
                        </a:rPr>
                        <a:t>等等</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baseline="0" dirty="0" smtClean="0">
                          <a:solidFill>
                            <a:srgbClr val="000000"/>
                          </a:solidFill>
                        </a:rPr>
                        <a:t> remove </a:t>
                      </a:r>
                      <a:r>
                        <a:rPr lang="en-US" altLang="zh-CN" dirty="0" smtClean="0">
                          <a:solidFill>
                            <a:srgbClr val="000000"/>
                          </a:solidFill>
                        </a:rPr>
                        <a:t>&lt;</a:t>
                      </a:r>
                      <a:r>
                        <a:rPr lang="en-US" altLang="zh-CN" dirty="0" err="1" smtClean="0">
                          <a:solidFill>
                            <a:srgbClr val="000000"/>
                          </a:solidFill>
                        </a:rPr>
                        <a:t>connect_url</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a:t>
                      </a:r>
                      <a:r>
                        <a:rPr lang="en-US" altLang="zh-CN" dirty="0" err="1" smtClean="0">
                          <a:solidFill>
                            <a:srgbClr val="000000"/>
                          </a:solidFill>
                        </a:rPr>
                        <a:t>datasource</a:t>
                      </a:r>
                      <a:r>
                        <a:rPr lang="zh-CN" altLang="en-US" dirty="0" smtClean="0">
                          <a:solidFill>
                            <a:srgbClr val="000000"/>
                          </a:solidFill>
                        </a:rPr>
                        <a:t>节点</a:t>
                      </a:r>
                      <a:endParaRPr lang="zh-CN" altLang="en-US" dirty="0">
                        <a:solidFill>
                          <a:srgbClr val="000000"/>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a:t>
            </a:r>
            <a:r>
              <a:rPr lang="en-US" altLang="zh-CN" sz="4800" dirty="0" err="1" smtClean="0"/>
              <a:t>config</a:t>
            </a:r>
            <a:r>
              <a:rPr lang="zh-CN" altLang="en-US" sz="4800" dirty="0" smtClean="0"/>
              <a:t>监管示例</a:t>
            </a:r>
            <a:endParaRPr lang="zh-CN" altLang="en-US" sz="4800" dirty="0"/>
          </a:p>
        </p:txBody>
      </p:sp>
      <p:pic>
        <p:nvPicPr>
          <p:cNvPr id="8194" name="Picture 2"/>
          <p:cNvPicPr>
            <a:picLocks noChangeAspect="1" noChangeArrowheads="1"/>
          </p:cNvPicPr>
          <p:nvPr/>
        </p:nvPicPr>
        <p:blipFill>
          <a:blip r:embed="rId3"/>
          <a:srcRect/>
          <a:stretch>
            <a:fillRect/>
          </a:stretch>
        </p:blipFill>
        <p:spPr bwMode="auto">
          <a:xfrm>
            <a:off x="741760" y="1276400"/>
            <a:ext cx="10989669" cy="712879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52565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5- </a:t>
            </a:r>
            <a:r>
              <a:rPr lang="zh-CN" altLang="en-US" sz="4800" dirty="0" smtClean="0"/>
              <a:t>设计总结</a:t>
            </a:r>
            <a:endParaRPr lang="zh-CN" altLang="en-US" sz="4800" dirty="0"/>
          </a:p>
        </p:txBody>
      </p:sp>
      <p:sp>
        <p:nvSpPr>
          <p:cNvPr id="6" name="TextBox 5"/>
          <p:cNvSpPr txBox="1"/>
          <p:nvPr/>
        </p:nvSpPr>
        <p:spPr>
          <a:xfrm>
            <a:off x="597744" y="844352"/>
            <a:ext cx="11737304" cy="7232749"/>
          </a:xfrm>
          <a:prstGeom prst="rect">
            <a:avLst/>
          </a:prstGeom>
          <a:noFill/>
        </p:spPr>
        <p:txBody>
          <a:bodyPr wrap="square" rtlCol="0">
            <a:spAutoFit/>
          </a:bodyPr>
          <a:lstStyle/>
          <a:p>
            <a:pPr algn="l"/>
            <a:r>
              <a:rPr lang="zh-CN" altLang="en-US" dirty="0" smtClean="0"/>
              <a:t>功能</a:t>
            </a:r>
            <a:r>
              <a:rPr lang="en-US" altLang="zh-CN" dirty="0" smtClean="0"/>
              <a:t>:</a:t>
            </a:r>
          </a:p>
          <a:p>
            <a:pPr algn="l">
              <a:buFont typeface="Arial" pitchFamily="34" charset="0"/>
              <a:buChar char="•"/>
            </a:pPr>
            <a:r>
              <a:rPr lang="en-US" altLang="zh-CN" dirty="0" smtClean="0"/>
              <a:t> </a:t>
            </a:r>
            <a:r>
              <a:rPr lang="zh-CN" altLang="en-US" sz="3200" dirty="0" smtClean="0"/>
              <a:t>支持目前的</a:t>
            </a:r>
            <a:r>
              <a:rPr lang="en-US" altLang="zh-CN" sz="3200" dirty="0" err="1" smtClean="0"/>
              <a:t>redis</a:t>
            </a:r>
            <a:r>
              <a:rPr lang="en-US" altLang="zh-CN" sz="3200" dirty="0" smtClean="0"/>
              <a:t> client </a:t>
            </a:r>
            <a:r>
              <a:rPr lang="en-US" altLang="zh-CN" sz="3200" dirty="0" err="1" smtClean="0"/>
              <a:t>api</a:t>
            </a:r>
            <a:r>
              <a:rPr lang="zh-CN" altLang="en-US" sz="3200" dirty="0" smtClean="0"/>
              <a:t>无需修改使用</a:t>
            </a:r>
            <a:endParaRPr lang="en-US" altLang="zh-CN" sz="3200" dirty="0" smtClean="0"/>
          </a:p>
          <a:p>
            <a:pPr algn="l">
              <a:buFont typeface="Arial" pitchFamily="34" charset="0"/>
              <a:buChar char="•"/>
            </a:pPr>
            <a:r>
              <a:rPr lang="en-US" altLang="zh-CN" sz="3200" dirty="0" smtClean="0"/>
              <a:t> </a:t>
            </a:r>
            <a:r>
              <a:rPr lang="zh-CN" altLang="en-US" sz="3200" dirty="0" smtClean="0"/>
              <a:t>支持平滑的缓存节点扩容</a:t>
            </a:r>
            <a:r>
              <a:rPr lang="en-US" altLang="zh-CN" sz="3200" dirty="0" smtClean="0"/>
              <a:t>/</a:t>
            </a:r>
            <a:r>
              <a:rPr lang="zh-CN" altLang="en-US" sz="3200" dirty="0" smtClean="0"/>
              <a:t>缩容</a:t>
            </a:r>
            <a:endParaRPr lang="en-US" altLang="zh-CN" sz="3200" dirty="0" smtClean="0"/>
          </a:p>
          <a:p>
            <a:pPr algn="l">
              <a:buFont typeface="Arial" pitchFamily="34" charset="0"/>
              <a:buChar char="•"/>
            </a:pPr>
            <a:r>
              <a:rPr lang="en-US" altLang="zh-CN" sz="3200" dirty="0" smtClean="0"/>
              <a:t> </a:t>
            </a:r>
            <a:r>
              <a:rPr lang="zh-CN" altLang="en-US" sz="3200" dirty="0" smtClean="0"/>
              <a:t>支持数据迁移时的缓存操作</a:t>
            </a:r>
            <a:endParaRPr lang="en-US" altLang="zh-CN" sz="3200" dirty="0" smtClean="0"/>
          </a:p>
          <a:p>
            <a:pPr algn="l">
              <a:buFont typeface="Arial" pitchFamily="34" charset="0"/>
              <a:buChar char="•"/>
            </a:pPr>
            <a:r>
              <a:rPr lang="en-US" altLang="zh-CN" sz="3200" dirty="0" smtClean="0"/>
              <a:t> </a:t>
            </a:r>
            <a:r>
              <a:rPr lang="zh-CN" altLang="en-US" sz="3200" dirty="0" smtClean="0"/>
              <a:t>支持数据的持久化</a:t>
            </a:r>
            <a:endParaRPr lang="en-US" altLang="zh-CN" sz="3200" dirty="0" smtClean="0"/>
          </a:p>
          <a:p>
            <a:pPr algn="l">
              <a:buFont typeface="Arial" pitchFamily="34" charset="0"/>
              <a:buChar char="•"/>
            </a:pPr>
            <a:r>
              <a:rPr lang="en-US" altLang="zh-CN" sz="3200" dirty="0" smtClean="0"/>
              <a:t> </a:t>
            </a:r>
            <a:r>
              <a:rPr lang="zh-CN" altLang="en-US" sz="3200" dirty="0" smtClean="0"/>
              <a:t>支持集群配置</a:t>
            </a:r>
            <a:r>
              <a:rPr lang="en-US" altLang="zh-CN" sz="3200" dirty="0" smtClean="0"/>
              <a:t>,</a:t>
            </a:r>
            <a:r>
              <a:rPr lang="zh-CN" altLang="en-US" sz="3200" dirty="0" smtClean="0"/>
              <a:t>监管及告警</a:t>
            </a:r>
            <a:endParaRPr lang="en-US" altLang="zh-CN" sz="3200" dirty="0" smtClean="0"/>
          </a:p>
          <a:p>
            <a:pPr algn="l">
              <a:buFont typeface="Arial" pitchFamily="34" charset="0"/>
              <a:buChar char="•"/>
            </a:pPr>
            <a:endParaRPr lang="en-US" altLang="zh-CN" dirty="0" smtClean="0"/>
          </a:p>
          <a:p>
            <a:pPr algn="l"/>
            <a:r>
              <a:rPr lang="zh-CN" altLang="en-US" dirty="0" smtClean="0"/>
              <a:t>不足</a:t>
            </a:r>
            <a:r>
              <a:rPr lang="en-US" altLang="zh-CN" dirty="0" smtClean="0"/>
              <a:t>:</a:t>
            </a:r>
          </a:p>
          <a:p>
            <a:pPr algn="l">
              <a:buFont typeface="Arial" pitchFamily="34" charset="0"/>
              <a:buChar char="•"/>
            </a:pPr>
            <a:r>
              <a:rPr lang="en-US" altLang="zh-CN" sz="3200" dirty="0" smtClean="0"/>
              <a:t> </a:t>
            </a:r>
            <a:r>
              <a:rPr lang="zh-CN" altLang="en-US" sz="3200" dirty="0" smtClean="0"/>
              <a:t>加入的代理层对性能有性能影响</a:t>
            </a:r>
            <a:endParaRPr lang="en-US" altLang="zh-CN" sz="3200" dirty="0" smtClean="0"/>
          </a:p>
          <a:p>
            <a:pPr algn="l">
              <a:buFont typeface="Arial" pitchFamily="34" charset="0"/>
              <a:buChar char="•"/>
            </a:pPr>
            <a:r>
              <a:rPr lang="zh-CN" altLang="en-US" sz="3200" dirty="0" smtClean="0"/>
              <a:t> 数据迁移对槽点中数据进行逐条处理</a:t>
            </a:r>
            <a:r>
              <a:rPr lang="en-US" altLang="zh-CN" sz="3200" dirty="0" smtClean="0"/>
              <a:t>, </a:t>
            </a:r>
            <a:r>
              <a:rPr lang="zh-CN" altLang="en-US" sz="3200" dirty="0" smtClean="0"/>
              <a:t>当槽点数据量大时对</a:t>
            </a:r>
            <a:r>
              <a:rPr lang="en-US" altLang="zh-CN" sz="3200" dirty="0" smtClean="0"/>
              <a:t>HA</a:t>
            </a:r>
            <a:r>
              <a:rPr lang="zh-CN" altLang="en-US" sz="3200" dirty="0" smtClean="0"/>
              <a:t>有较大影响</a:t>
            </a:r>
            <a:endParaRPr lang="en-US" altLang="zh-CN" sz="3200" dirty="0" smtClean="0"/>
          </a:p>
          <a:p>
            <a:pPr algn="l">
              <a:buFont typeface="Arial" pitchFamily="34" charset="0"/>
              <a:buChar char="•"/>
            </a:pPr>
            <a:r>
              <a:rPr lang="en-US" altLang="zh-CN" sz="3200" dirty="0" smtClean="0"/>
              <a:t> </a:t>
            </a:r>
            <a:r>
              <a:rPr lang="zh-CN" altLang="en-US" sz="3200" dirty="0" smtClean="0"/>
              <a:t>缓存操作只支持</a:t>
            </a:r>
            <a:r>
              <a:rPr lang="en-US" altLang="zh-CN" sz="3200" dirty="0" err="1" smtClean="0"/>
              <a:t>redis</a:t>
            </a:r>
            <a:r>
              <a:rPr lang="zh-CN" altLang="en-US" sz="3200" dirty="0" smtClean="0"/>
              <a:t>协议</a:t>
            </a:r>
            <a:r>
              <a:rPr lang="en-US" altLang="zh-CN" sz="3200" dirty="0" smtClean="0"/>
              <a:t>, </a:t>
            </a:r>
            <a:r>
              <a:rPr lang="zh-CN" altLang="en-US" sz="3200" dirty="0" smtClean="0"/>
              <a:t>对其他协议</a:t>
            </a:r>
            <a:r>
              <a:rPr lang="en-US" altLang="zh-CN" sz="3200" dirty="0" smtClean="0"/>
              <a:t>(</a:t>
            </a:r>
            <a:r>
              <a:rPr lang="zh-CN" altLang="en-US" sz="3200" dirty="0" smtClean="0"/>
              <a:t>比如</a:t>
            </a:r>
            <a:r>
              <a:rPr lang="en-US" altLang="zh-CN" sz="3200" dirty="0" err="1" smtClean="0"/>
              <a:t>memcached</a:t>
            </a:r>
            <a:r>
              <a:rPr lang="en-US" altLang="zh-CN" sz="3200" dirty="0" smtClean="0"/>
              <a:t>, </a:t>
            </a:r>
            <a:r>
              <a:rPr lang="en-US" altLang="zh-CN" sz="3200" dirty="0" err="1" smtClean="0"/>
              <a:t>sql</a:t>
            </a:r>
            <a:r>
              <a:rPr lang="en-US" altLang="zh-CN" sz="3200" dirty="0" smtClean="0"/>
              <a:t>)</a:t>
            </a:r>
            <a:r>
              <a:rPr lang="zh-CN" altLang="en-US" sz="3200" dirty="0" smtClean="0"/>
              <a:t>等并不支持</a:t>
            </a:r>
            <a:endParaRPr lang="en-US" altLang="zh-CN" sz="3200" dirty="0" smtClean="0"/>
          </a:p>
          <a:p>
            <a:pPr algn="l">
              <a:buFont typeface="Arial" pitchFamily="34" charset="0"/>
              <a:buChar char="•"/>
            </a:pPr>
            <a:r>
              <a:rPr lang="en-US" altLang="zh-CN" sz="3200" dirty="0" smtClean="0"/>
              <a:t> </a:t>
            </a:r>
            <a:r>
              <a:rPr lang="zh-CN" altLang="en-US" sz="3200" dirty="0" smtClean="0"/>
              <a:t>数据源选型未定</a:t>
            </a:r>
            <a:r>
              <a:rPr lang="en-US" altLang="zh-CN" sz="3200" dirty="0" smtClean="0"/>
              <a:t>, </a:t>
            </a:r>
            <a:r>
              <a:rPr lang="zh-CN" altLang="en-US" sz="3200" dirty="0" smtClean="0"/>
              <a:t>需要依据不同的使用场景及使用策略来裁定</a:t>
            </a:r>
            <a:endParaRPr lang="zh-CN" altLang="en-US" sz="3200" dirty="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919397" y="7397750"/>
            <a:ext cx="1296987"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dirty="0"/>
              <a:t>SQL</a:t>
            </a:r>
            <a:endParaRPr lang="zh-CN" altLang="en-US" dirty="0"/>
          </a:p>
        </p:txBody>
      </p:sp>
      <p:sp>
        <p:nvSpPr>
          <p:cNvPr id="7188" name="圆角矩形 39"/>
          <p:cNvSpPr>
            <a:spLocks noChangeArrowheads="1"/>
          </p:cNvSpPr>
          <p:nvPr/>
        </p:nvSpPr>
        <p:spPr bwMode="auto">
          <a:xfrm>
            <a:off x="5073640" y="7397750"/>
            <a:ext cx="1944688"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dirty="0" err="1"/>
              <a:t>NoSQL</a:t>
            </a:r>
            <a:endParaRPr lang="zh-CN" altLang="en-US" dirty="0"/>
          </a:p>
        </p:txBody>
      </p:sp>
      <p:sp>
        <p:nvSpPr>
          <p:cNvPr id="7189" name="圆角矩形 40"/>
          <p:cNvSpPr>
            <a:spLocks noChangeArrowheads="1"/>
          </p:cNvSpPr>
          <p:nvPr/>
        </p:nvSpPr>
        <p:spPr bwMode="auto">
          <a:xfrm>
            <a:off x="7918471" y="7397750"/>
            <a:ext cx="1584325"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dirty="0"/>
              <a:t>File</a:t>
            </a:r>
            <a:endParaRPr lang="zh-CN" altLang="en-US" dirty="0"/>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zh-CN" altLang="en-US" dirty="0" smtClean="0"/>
              <a:t>持久化</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669674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分布式缓存选型</a:t>
            </a:r>
            <a:endParaRPr lang="zh-CN" altLang="en-US" sz="4800" dirty="0"/>
          </a:p>
        </p:txBody>
      </p:sp>
      <p:graphicFrame>
        <p:nvGraphicFramePr>
          <p:cNvPr id="24" name="表格 23"/>
          <p:cNvGraphicFramePr>
            <a:graphicFrameLocks noGrp="1"/>
          </p:cNvGraphicFramePr>
          <p:nvPr/>
        </p:nvGraphicFramePr>
        <p:xfrm>
          <a:off x="957784" y="1276400"/>
          <a:ext cx="10081124" cy="7196684"/>
        </p:xfrm>
        <a:graphic>
          <a:graphicData uri="http://schemas.openxmlformats.org/drawingml/2006/table">
            <a:tbl>
              <a:tblPr firstRow="1" bandRow="1">
                <a:tableStyleId>{5C22544A-7EE6-4342-B048-85BDC9FD1C3A}</a:tableStyleId>
              </a:tblPr>
              <a:tblGrid>
                <a:gridCol w="2520281"/>
                <a:gridCol w="2520281"/>
                <a:gridCol w="2520278"/>
                <a:gridCol w="2520284"/>
              </a:tblGrid>
              <a:tr h="819092">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自实现</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memcached</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redis</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支持的数据结构</a:t>
                      </a:r>
                    </a:p>
                  </a:txBody>
                  <a:tcPr anchor="ctr">
                    <a:solidFill>
                      <a:schemeClr val="tx1">
                        <a:lumMod val="40000"/>
                        <a:lumOff val="60000"/>
                      </a:schemeClr>
                    </a:solidFill>
                  </a:tcPr>
                </a:tc>
                <a:tc rowSpan="7">
                  <a:txBody>
                    <a:bodyPr/>
                    <a:lstStyle/>
                    <a:p>
                      <a:pPr marL="0" algn="ctr" defTabSz="914400" rtl="0" eaLnBrk="1" latinLnBrk="0" hangingPunct="1"/>
                      <a:r>
                        <a:rPr lang="zh-CN" altLang="en-US" sz="1800" b="1" kern="1200" dirty="0" smtClean="0">
                          <a:solidFill>
                            <a:schemeClr val="lt1"/>
                          </a:solidFill>
                          <a:latin typeface="+mn-lt"/>
                          <a:ea typeface="+mn-ea"/>
                          <a:cs typeface="+mn-cs"/>
                        </a:rPr>
                        <a:t>所有都需要自己实现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成本太高</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代价太大</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 list, </a:t>
                      </a:r>
                      <a:r>
                        <a:rPr lang="en-US" altLang="zh-CN" sz="1800" b="1" kern="1200" dirty="0" err="1" smtClean="0">
                          <a:solidFill>
                            <a:schemeClr val="lt1"/>
                          </a:solidFill>
                          <a:latin typeface="+mn-lt"/>
                          <a:ea typeface="+mn-ea"/>
                          <a:cs typeface="+mn-cs"/>
                        </a:rPr>
                        <a:t>set,hash</a:t>
                      </a:r>
                      <a:r>
                        <a:rPr lang="en-US" altLang="zh-CN" sz="1800" b="1" kern="120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zset</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持久化支持</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snapshot/</a:t>
                      </a:r>
                      <a:r>
                        <a:rPr lang="en-US" altLang="zh-CN" sz="1800" b="1" kern="1200" dirty="0" err="1" smtClean="0">
                          <a:solidFill>
                            <a:schemeClr val="lt1"/>
                          </a:solidFill>
                          <a:latin typeface="+mn-lt"/>
                          <a:ea typeface="+mn-ea"/>
                          <a:cs typeface="+mn-cs"/>
                        </a:rPr>
                        <a:t>aof</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策略</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静态</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hash</a:t>
                      </a:r>
                      <a:r>
                        <a:rPr lang="zh-CN" altLang="en-US" sz="1800" b="1" kern="1200" baseline="0" dirty="0" smtClean="0">
                          <a:solidFill>
                            <a:schemeClr val="lt1"/>
                          </a:solidFill>
                          <a:latin typeface="+mn-lt"/>
                          <a:ea typeface="+mn-ea"/>
                          <a:cs typeface="+mn-cs"/>
                        </a:rPr>
                        <a:t>分配策略</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3.0</a:t>
                      </a:r>
                      <a:r>
                        <a:rPr lang="zh-CN" altLang="en-US" sz="1800" b="1" kern="1200" dirty="0" smtClean="0">
                          <a:solidFill>
                            <a:schemeClr val="lt1"/>
                          </a:solidFill>
                          <a:latin typeface="+mn-lt"/>
                          <a:ea typeface="+mn-ea"/>
                          <a:cs typeface="+mn-cs"/>
                        </a:rPr>
                        <a:t>版本后支持</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但</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需要支持</a:t>
                      </a:r>
                      <a:r>
                        <a:rPr lang="en-US" altLang="zh-CN" sz="1800" b="1" kern="1200" dirty="0" smtClean="0">
                          <a:solidFill>
                            <a:schemeClr val="lt1"/>
                          </a:solidFill>
                          <a:latin typeface="+mn-lt"/>
                          <a:ea typeface="+mn-ea"/>
                          <a:cs typeface="+mn-cs"/>
                        </a:rPr>
                        <a:t>cluster protocol, </a:t>
                      </a:r>
                      <a:r>
                        <a:rPr lang="zh-CN" altLang="en-US" sz="1800" b="1" kern="1200" dirty="0" smtClean="0">
                          <a:solidFill>
                            <a:schemeClr val="lt1"/>
                          </a:solidFill>
                          <a:latin typeface="+mn-lt"/>
                          <a:ea typeface="+mn-ea"/>
                          <a:cs typeface="+mn-cs"/>
                        </a:rPr>
                        <a:t>意味目前</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均不可用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网络模型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多线程，非阻塞</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单线程</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内存模型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预分配的内存池</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现场申请</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成熟度及社区活跃度</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公司使用</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大量使用</a:t>
                      </a:r>
                    </a:p>
                  </a:txBody>
                  <a:tcPr anchor="ctr">
                    <a:solidFill>
                      <a:schemeClr val="tx1">
                        <a:lumMod val="40000"/>
                        <a:lumOff val="60000"/>
                      </a:schemeClr>
                    </a:solidFill>
                  </a:tcPr>
                </a:tc>
              </a:tr>
            </a:tbl>
          </a:graphicData>
        </a:graphic>
      </p:graphicFrame>
      <p:sp>
        <p:nvSpPr>
          <p:cNvPr id="25" name="乘号 24"/>
          <p:cNvSpPr/>
          <p:nvPr/>
        </p:nvSpPr>
        <p:spPr bwMode="auto">
          <a:xfrm>
            <a:off x="412613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700645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238704" y="4300736"/>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34481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en-US" altLang="zh-CN" sz="4800" dirty="0" err="1" smtClean="0"/>
              <a:t>sharding</a:t>
            </a:r>
            <a:r>
              <a:rPr lang="zh-CN" altLang="en-US" sz="4800" dirty="0" smtClean="0"/>
              <a:t>方案选型</a:t>
            </a:r>
            <a:endParaRPr lang="zh-CN" altLang="en-US" sz="4800" dirty="0"/>
          </a:p>
        </p:txBody>
      </p:sp>
      <p:graphicFrame>
        <p:nvGraphicFramePr>
          <p:cNvPr id="24" name="表格 23"/>
          <p:cNvGraphicFramePr>
            <a:graphicFrameLocks noGrp="1"/>
          </p:cNvGraphicFramePr>
          <p:nvPr/>
        </p:nvGraphicFramePr>
        <p:xfrm>
          <a:off x="597741" y="988368"/>
          <a:ext cx="11593291" cy="7889513"/>
        </p:xfrm>
        <a:graphic>
          <a:graphicData uri="http://schemas.openxmlformats.org/drawingml/2006/table">
            <a:tbl>
              <a:tblPr firstRow="1" bandRow="1">
                <a:tableStyleId>{5C22544A-7EE6-4342-B048-85BDC9FD1C3A}</a:tableStyleId>
              </a:tblPr>
              <a:tblGrid>
                <a:gridCol w="1317423"/>
                <a:gridCol w="2810494"/>
                <a:gridCol w="3035393"/>
                <a:gridCol w="4429981"/>
              </a:tblGrid>
              <a:tr h="1386271">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client/server</a:t>
                      </a:r>
                      <a:r>
                        <a:rPr lang="zh-CN" altLang="en-US" sz="1800" b="1" kern="1200" baseline="0" dirty="0" smtClean="0">
                          <a:solidFill>
                            <a:schemeClr val="lt1"/>
                          </a:solidFill>
                          <a:latin typeface="+mn-lt"/>
                          <a:ea typeface="+mn-ea"/>
                          <a:cs typeface="+mn-cs"/>
                        </a:rPr>
                        <a:t> </a:t>
                      </a:r>
                      <a:r>
                        <a:rPr lang="en-US" altLang="zh-CN" sz="1800" b="1" kern="1200" baseline="0" dirty="0" smtClean="0">
                          <a:solidFill>
                            <a:schemeClr val="lt1"/>
                          </a:solidFill>
                          <a:latin typeface="+mn-lt"/>
                          <a:ea typeface="+mn-ea"/>
                          <a:cs typeface="+mn-cs"/>
                        </a:rPr>
                        <a:t>static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cluster </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(P2P </a:t>
                      </a:r>
                      <a:r>
                        <a:rPr lang="zh-CN" altLang="en-US" sz="1800" b="1" kern="1200" dirty="0" smtClean="0">
                          <a:solidFill>
                            <a:schemeClr val="lt1"/>
                          </a:solidFill>
                          <a:latin typeface="+mn-lt"/>
                          <a:ea typeface="+mn-ea"/>
                          <a:cs typeface="+mn-cs"/>
                        </a:rPr>
                        <a:t>无中心</a:t>
                      </a:r>
                      <a:r>
                        <a:rPr lang="en-US" altLang="zh-CN"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proxy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1157659">
                <a:tc>
                  <a:txBody>
                    <a:bodyPr/>
                    <a:lstStyle/>
                    <a:p>
                      <a:pPr marL="0" algn="ctr" defTabSz="914400" rtl="0" eaLnBrk="1" latinLnBrk="0" hangingPunct="1"/>
                      <a:r>
                        <a:rPr lang="zh-CN" altLang="en-US" sz="1800" b="1" kern="1200" dirty="0" smtClean="0">
                          <a:solidFill>
                            <a:schemeClr val="lt1"/>
                          </a:solidFill>
                          <a:latin typeface="+mn-lt"/>
                          <a:ea typeface="+mn-ea"/>
                          <a:cs typeface="+mn-cs"/>
                        </a:rPr>
                        <a:t>说明</a:t>
                      </a:r>
                    </a:p>
                  </a:txBody>
                  <a:tcPr anchor="ctr">
                    <a:solidFill>
                      <a:schemeClr val="tx1">
                        <a:lumMod val="40000"/>
                        <a:lumOff val="60000"/>
                      </a:schemeClr>
                    </a:solidFill>
                  </a:tcPr>
                </a:tc>
                <a:tc>
                  <a:txBody>
                    <a:bodyPr/>
                    <a:lstStyle/>
                    <a:p>
                      <a:pPr marL="342900" indent="-342900" algn="l" defTabSz="914400" rtl="0" eaLnBrk="1" latinLnBrk="0" hangingPunct="1">
                        <a:buNone/>
                      </a:pP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策略在</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端或</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端静态配置</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端实现无中心的</a:t>
                      </a: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集群</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且不添加代理层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存储操作和集群管理在一起</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端通过支持</a:t>
                      </a:r>
                      <a:r>
                        <a:rPr lang="en-US" altLang="zh-CN" sz="1800" b="1" kern="1200" dirty="0" err="1" smtClean="0">
                          <a:solidFill>
                            <a:schemeClr val="lt1"/>
                          </a:solidFill>
                          <a:latin typeface="+mn-lt"/>
                          <a:ea typeface="+mn-ea"/>
                          <a:cs typeface="+mn-cs"/>
                        </a:rPr>
                        <a:t>redis</a:t>
                      </a:r>
                      <a:r>
                        <a:rPr lang="en-US" altLang="zh-CN" sz="1800" b="1" kern="1200" dirty="0" smtClean="0">
                          <a:solidFill>
                            <a:schemeClr val="lt1"/>
                          </a:solidFill>
                          <a:latin typeface="+mn-lt"/>
                          <a:ea typeface="+mn-ea"/>
                          <a:cs typeface="+mn-cs"/>
                        </a:rPr>
                        <a:t> protocol</a:t>
                      </a:r>
                      <a:r>
                        <a:rPr lang="zh-CN" altLang="en-US" sz="1800" b="1" kern="1200" dirty="0" smtClean="0">
                          <a:solidFill>
                            <a:schemeClr val="lt1"/>
                          </a:solidFill>
                          <a:latin typeface="+mn-lt"/>
                          <a:ea typeface="+mn-ea"/>
                          <a:cs typeface="+mn-cs"/>
                        </a:rPr>
                        <a:t>的代理层进行</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具体对应哪个缓存单点由代理层转发实现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存储操作和集群管理分离</a:t>
                      </a:r>
                    </a:p>
                  </a:txBody>
                  <a:tcPr anchor="ctr">
                    <a:solidFill>
                      <a:schemeClr val="tx1">
                        <a:lumMod val="40000"/>
                        <a:lumOff val="60000"/>
                      </a:schemeClr>
                    </a:solidFill>
                  </a:tcPr>
                </a:tc>
              </a:tr>
              <a:tr h="1367739">
                <a:tc>
                  <a:txBody>
                    <a:bodyPr/>
                    <a:lstStyle/>
                    <a:p>
                      <a:pPr marL="0" algn="ctr" defTabSz="914400" rtl="0" eaLnBrk="1" latinLnBrk="0" hangingPunct="1"/>
                      <a:r>
                        <a:rPr lang="zh-CN" altLang="en-US" sz="1800" b="1" kern="1200" dirty="0" smtClean="0">
                          <a:solidFill>
                            <a:schemeClr val="lt1"/>
                          </a:solidFill>
                          <a:latin typeface="+mn-lt"/>
                          <a:ea typeface="+mn-ea"/>
                          <a:cs typeface="+mn-cs"/>
                        </a:rPr>
                        <a:t>优点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实现简单</a:t>
                      </a:r>
                      <a:endParaRPr lang="en-US" altLang="zh-CN" sz="1800" b="1" kern="120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现有</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基本可保持不变</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对</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透明</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无代理层</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性能上可匹配单点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由于是</a:t>
                      </a:r>
                      <a:r>
                        <a:rPr lang="en-US" altLang="zh-CN" sz="1800" b="1" kern="1200" baseline="0" dirty="0" smtClean="0">
                          <a:solidFill>
                            <a:schemeClr val="lt1"/>
                          </a:solidFill>
                          <a:latin typeface="+mn-lt"/>
                          <a:ea typeface="+mn-ea"/>
                          <a:cs typeface="+mn-cs"/>
                        </a:rPr>
                        <a:t>P2P</a:t>
                      </a:r>
                      <a:r>
                        <a:rPr lang="zh-CN" altLang="en-US" sz="1800" b="1" kern="1200" baseline="0" dirty="0" smtClean="0">
                          <a:solidFill>
                            <a:schemeClr val="lt1"/>
                          </a:solidFill>
                          <a:latin typeface="+mn-lt"/>
                          <a:ea typeface="+mn-ea"/>
                          <a:cs typeface="+mn-cs"/>
                        </a:rPr>
                        <a:t>方式</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因此具有很高的</a:t>
                      </a:r>
                      <a:r>
                        <a:rPr lang="en-US" altLang="zh-CN" sz="1800" b="1" kern="1200" baseline="0" dirty="0" smtClean="0">
                          <a:solidFill>
                            <a:schemeClr val="lt1"/>
                          </a:solidFill>
                          <a:latin typeface="+mn-lt"/>
                          <a:ea typeface="+mn-ea"/>
                          <a:cs typeface="+mn-cs"/>
                        </a:rPr>
                        <a:t>HA</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对</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透明</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存储和集群操作分离</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代理层实现</a:t>
                      </a:r>
                      <a:r>
                        <a:rPr lang="en-US" altLang="zh-CN" sz="1800" b="1" kern="1200" baseline="0" dirty="0" smtClean="0">
                          <a:solidFill>
                            <a:schemeClr val="lt1"/>
                          </a:solidFill>
                          <a:latin typeface="+mn-lt"/>
                          <a:ea typeface="+mn-ea"/>
                          <a:cs typeface="+mn-cs"/>
                        </a:rPr>
                        <a:t>RESP</a:t>
                      </a:r>
                      <a:r>
                        <a:rPr lang="zh-CN" altLang="en-US" sz="1800" b="1" kern="1200" baseline="0" dirty="0" smtClean="0">
                          <a:solidFill>
                            <a:schemeClr val="lt1"/>
                          </a:solidFill>
                          <a:latin typeface="+mn-lt"/>
                          <a:ea typeface="+mn-ea"/>
                          <a:cs typeface="+mn-cs"/>
                        </a:rPr>
                        <a:t>协议</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现有</a:t>
                      </a:r>
                      <a:r>
                        <a:rPr lang="en-US" altLang="zh-CN" sz="1800" b="1" kern="1200" baseline="0" dirty="0" smtClean="0">
                          <a:solidFill>
                            <a:schemeClr val="lt1"/>
                          </a:solidFill>
                          <a:latin typeface="+mn-lt"/>
                          <a:ea typeface="+mn-ea"/>
                          <a:cs typeface="+mn-cs"/>
                        </a:rPr>
                        <a:t>client </a:t>
                      </a:r>
                      <a:r>
                        <a:rPr lang="en-US" altLang="zh-CN" sz="1800" b="1" kern="1200" baseline="0" dirty="0" err="1" smtClean="0">
                          <a:solidFill>
                            <a:schemeClr val="lt1"/>
                          </a:solidFill>
                          <a:latin typeface="+mn-lt"/>
                          <a:ea typeface="+mn-ea"/>
                          <a:cs typeface="+mn-cs"/>
                        </a:rPr>
                        <a:t>api</a:t>
                      </a:r>
                      <a:r>
                        <a:rPr lang="zh-CN" altLang="en-US" sz="1800" b="1" kern="1200" baseline="0" dirty="0" smtClean="0">
                          <a:solidFill>
                            <a:schemeClr val="lt1"/>
                          </a:solidFill>
                          <a:latin typeface="+mn-lt"/>
                          <a:ea typeface="+mn-ea"/>
                          <a:cs typeface="+mn-cs"/>
                        </a:rPr>
                        <a:t>无需修改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3577162">
                <a:tc>
                  <a:txBody>
                    <a:bodyPr/>
                    <a:lstStyle/>
                    <a:p>
                      <a:pPr marL="0" algn="ctr" defTabSz="914400" rtl="0" eaLnBrk="1" latinLnBrk="0" hangingPunct="1"/>
                      <a:r>
                        <a:rPr lang="zh-CN" altLang="en-US" sz="1800" b="1" kern="1200" dirty="0" smtClean="0">
                          <a:solidFill>
                            <a:schemeClr val="lt1"/>
                          </a:solidFill>
                          <a:latin typeface="+mn-lt"/>
                          <a:ea typeface="+mn-ea"/>
                          <a:cs typeface="+mn-cs"/>
                        </a:rPr>
                        <a:t>缺点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集群变化对运维很困难</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需要停掉</a:t>
                      </a:r>
                      <a:r>
                        <a:rPr lang="en-US" altLang="zh-CN" sz="1800" b="1" kern="1200" baseline="0" dirty="0" err="1" smtClean="0">
                          <a:solidFill>
                            <a:srgbClr val="FF0000"/>
                          </a:solidFill>
                          <a:latin typeface="+mn-lt"/>
                          <a:ea typeface="+mn-ea"/>
                          <a:cs typeface="+mn-cs"/>
                        </a:rPr>
                        <a:t>redis</a:t>
                      </a:r>
                      <a:r>
                        <a:rPr lang="en-US" altLang="zh-CN" sz="1800" b="1" kern="1200" baseline="0" dirty="0" smtClean="0">
                          <a:solidFill>
                            <a:srgbClr val="FF0000"/>
                          </a:solidFill>
                          <a:latin typeface="+mn-lt"/>
                          <a:ea typeface="+mn-ea"/>
                          <a:cs typeface="+mn-cs"/>
                        </a:rPr>
                        <a:t>-server,</a:t>
                      </a:r>
                      <a:r>
                        <a:rPr lang="zh-CN" altLang="en-US" sz="1800" b="1" kern="1200" baseline="0" dirty="0" smtClean="0">
                          <a:solidFill>
                            <a:srgbClr val="FF0000"/>
                          </a:solidFill>
                          <a:latin typeface="+mn-lt"/>
                          <a:ea typeface="+mn-ea"/>
                          <a:cs typeface="+mn-cs"/>
                        </a:rPr>
                        <a:t>手动重新</a:t>
                      </a:r>
                      <a:r>
                        <a:rPr lang="en-US" altLang="zh-CN" sz="1800" b="1" kern="1200" baseline="0" dirty="0" err="1" smtClean="0">
                          <a:solidFill>
                            <a:srgbClr val="FF0000"/>
                          </a:solidFill>
                          <a:latin typeface="+mn-lt"/>
                          <a:ea typeface="+mn-ea"/>
                          <a:cs typeface="+mn-cs"/>
                        </a:rPr>
                        <a:t>sharding</a:t>
                      </a:r>
                      <a:endParaRPr lang="en-US" altLang="zh-CN" sz="1800" b="1" kern="1200" dirty="0" smtClean="0">
                        <a:solidFill>
                          <a:srgbClr val="FF0000"/>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存储操作和集群操作混在一起</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出问题不好定位</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运维困难</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rgbClr val="FF0000"/>
                          </a:solidFill>
                          <a:latin typeface="+mn-lt"/>
                          <a:ea typeface="+mn-ea"/>
                          <a:cs typeface="+mn-cs"/>
                        </a:rPr>
                        <a:t>现有</a:t>
                      </a:r>
                      <a:r>
                        <a:rPr lang="en-US" altLang="zh-CN" sz="1800" b="1" kern="1200" baseline="0" dirty="0" smtClean="0">
                          <a:solidFill>
                            <a:srgbClr val="FF0000"/>
                          </a:solidFill>
                          <a:latin typeface="+mn-lt"/>
                          <a:ea typeface="+mn-ea"/>
                          <a:cs typeface="+mn-cs"/>
                        </a:rPr>
                        <a:t>client </a:t>
                      </a:r>
                      <a:r>
                        <a:rPr lang="en-US" altLang="zh-CN" sz="1800" b="1" kern="1200" baseline="0" dirty="0" err="1" smtClean="0">
                          <a:solidFill>
                            <a:srgbClr val="FF0000"/>
                          </a:solidFill>
                          <a:latin typeface="+mn-lt"/>
                          <a:ea typeface="+mn-ea"/>
                          <a:cs typeface="+mn-cs"/>
                        </a:rPr>
                        <a:t>api</a:t>
                      </a:r>
                      <a:r>
                        <a:rPr lang="zh-CN" altLang="en-US" sz="1800" b="1" kern="1200" baseline="0" dirty="0" smtClean="0">
                          <a:solidFill>
                            <a:srgbClr val="FF0000"/>
                          </a:solidFill>
                          <a:latin typeface="+mn-lt"/>
                          <a:ea typeface="+mn-ea"/>
                          <a:cs typeface="+mn-cs"/>
                        </a:rPr>
                        <a:t>均不可用</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需开发既支持存储操作又支持集群操作的</a:t>
                      </a:r>
                      <a:r>
                        <a:rPr lang="en-US" altLang="zh-CN" sz="1800" b="1" kern="1200" baseline="0" dirty="0" err="1" smtClean="0">
                          <a:solidFill>
                            <a:srgbClr val="FF0000"/>
                          </a:solidFill>
                          <a:latin typeface="+mn-lt"/>
                          <a:ea typeface="+mn-ea"/>
                          <a:cs typeface="+mn-cs"/>
                        </a:rPr>
                        <a:t>api</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需熟悉</a:t>
                      </a:r>
                      <a:r>
                        <a:rPr lang="en-US" altLang="zh-CN" sz="1800" b="1" kern="1200" baseline="0" dirty="0" err="1" smtClean="0">
                          <a:solidFill>
                            <a:schemeClr val="lt1"/>
                          </a:solidFill>
                          <a:latin typeface="+mn-lt"/>
                          <a:ea typeface="+mn-ea"/>
                          <a:cs typeface="+mn-cs"/>
                        </a:rPr>
                        <a:t>paxos</a:t>
                      </a:r>
                      <a:r>
                        <a:rPr lang="en-US" altLang="zh-CN" sz="1800" b="1" kern="1200" baseline="0" dirty="0" smtClean="0">
                          <a:solidFill>
                            <a:schemeClr val="lt1"/>
                          </a:solidFill>
                          <a:latin typeface="+mn-lt"/>
                          <a:ea typeface="+mn-ea"/>
                          <a:cs typeface="+mn-cs"/>
                        </a:rPr>
                        <a:t>/gossip</a:t>
                      </a:r>
                      <a:r>
                        <a:rPr lang="zh-CN" altLang="en-US" sz="1800" b="1" kern="1200" baseline="0" dirty="0" smtClean="0">
                          <a:solidFill>
                            <a:schemeClr val="lt1"/>
                          </a:solidFill>
                          <a:latin typeface="+mn-lt"/>
                          <a:ea typeface="+mn-ea"/>
                          <a:cs typeface="+mn-cs"/>
                        </a:rPr>
                        <a:t>等相关协议</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需添加代理层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对集群节点统一管理</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性能会受影响</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需考虑集群变化时</a:t>
                      </a:r>
                      <a:r>
                        <a:rPr lang="en-US" altLang="zh-CN" sz="1800" b="1" kern="1200" baseline="0" dirty="0" smtClean="0">
                          <a:solidFill>
                            <a:schemeClr val="lt1"/>
                          </a:solidFill>
                          <a:latin typeface="+mn-lt"/>
                          <a:ea typeface="+mn-ea"/>
                          <a:cs typeface="+mn-cs"/>
                        </a:rPr>
                        <a:t>, </a:t>
                      </a:r>
                      <a:r>
                        <a:rPr lang="en-US" altLang="zh-CN" sz="1800" b="1" kern="1200" baseline="0" dirty="0" err="1" smtClean="0">
                          <a:solidFill>
                            <a:schemeClr val="lt1"/>
                          </a:solidFill>
                          <a:latin typeface="+mn-lt"/>
                          <a:ea typeface="+mn-ea"/>
                          <a:cs typeface="+mn-cs"/>
                        </a:rPr>
                        <a:t>resharding</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数据迁移</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容灾等方面的问题</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r>
            </a:tbl>
          </a:graphicData>
        </a:graphic>
      </p:graphicFrame>
      <p:sp>
        <p:nvSpPr>
          <p:cNvPr id="25" name="乘号 24"/>
          <p:cNvSpPr/>
          <p:nvPr/>
        </p:nvSpPr>
        <p:spPr bwMode="auto">
          <a:xfrm>
            <a:off x="2541960"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5710312"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454728"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代理层实现考虑一</a:t>
            </a:r>
            <a:r>
              <a:rPr lang="en-US" altLang="zh-CN" sz="4800" dirty="0" smtClean="0"/>
              <a:t>: RESP</a:t>
            </a:r>
            <a:r>
              <a:rPr lang="zh-CN" altLang="en-US" sz="4800" dirty="0" smtClean="0"/>
              <a:t>支持</a:t>
            </a:r>
            <a:endParaRPr lang="zh-CN" altLang="en-US" sz="4800" dirty="0"/>
          </a:p>
        </p:txBody>
      </p:sp>
      <p:sp>
        <p:nvSpPr>
          <p:cNvPr id="11" name="TextBox 10"/>
          <p:cNvSpPr txBox="1"/>
          <p:nvPr/>
        </p:nvSpPr>
        <p:spPr>
          <a:xfrm>
            <a:off x="741760" y="1276400"/>
            <a:ext cx="11449272" cy="5632311"/>
          </a:xfrm>
          <a:prstGeom prst="rect">
            <a:avLst/>
          </a:prstGeom>
          <a:noFill/>
        </p:spPr>
        <p:txBody>
          <a:bodyPr wrap="square" rtlCol="0">
            <a:spAutoFit/>
          </a:bodyPr>
          <a:lstStyle/>
          <a:p>
            <a:pPr algn="l"/>
            <a:r>
              <a:rPr lang="zh-CN" altLang="en-US" dirty="0" smtClean="0"/>
              <a:t>上述方案</a:t>
            </a:r>
            <a:r>
              <a:rPr lang="en-US" altLang="zh-CN" dirty="0" smtClean="0"/>
              <a:t>3</a:t>
            </a:r>
            <a:r>
              <a:rPr lang="zh-CN" altLang="en-US" dirty="0" smtClean="0"/>
              <a:t>中</a:t>
            </a:r>
            <a:r>
              <a:rPr lang="en-US" altLang="zh-CN" dirty="0" smtClean="0"/>
              <a:t>, </a:t>
            </a:r>
            <a:r>
              <a:rPr lang="zh-CN" altLang="en-US" dirty="0" smtClean="0"/>
              <a:t>代理层</a:t>
            </a:r>
            <a:r>
              <a:rPr lang="en-US" altLang="zh-CN" dirty="0" smtClean="0"/>
              <a:t>(server-proxy)</a:t>
            </a:r>
            <a:r>
              <a:rPr lang="zh-CN" altLang="en-US" dirty="0" smtClean="0"/>
              <a:t>需要实现</a:t>
            </a:r>
            <a:r>
              <a:rPr lang="en-US" altLang="zh-CN" dirty="0" smtClean="0"/>
              <a:t>RESP(</a:t>
            </a:r>
            <a:r>
              <a:rPr lang="en-US" altLang="zh-CN" dirty="0" err="1" smtClean="0"/>
              <a:t>Redis</a:t>
            </a:r>
            <a:r>
              <a:rPr lang="en-US" altLang="zh-CN" dirty="0" smtClean="0"/>
              <a:t>-Serialization-Protocol)</a:t>
            </a:r>
          </a:p>
          <a:p>
            <a:pPr algn="l"/>
            <a:endParaRPr lang="en-US" altLang="zh-CN" dirty="0" smtClean="0"/>
          </a:p>
          <a:p>
            <a:pPr algn="l"/>
            <a:r>
              <a:rPr lang="zh-CN" altLang="en-US" dirty="0" smtClean="0"/>
              <a:t>庆幸的是</a:t>
            </a:r>
            <a:r>
              <a:rPr lang="en-US" altLang="zh-CN" dirty="0" smtClean="0"/>
              <a:t>, RESP</a:t>
            </a:r>
            <a:r>
              <a:rPr lang="zh-CN" altLang="en-US" dirty="0" smtClean="0"/>
              <a:t>在</a:t>
            </a:r>
            <a:r>
              <a:rPr lang="en-US" altLang="zh-CN" dirty="0" smtClean="0"/>
              <a:t>Redis1.2</a:t>
            </a:r>
            <a:r>
              <a:rPr lang="zh-CN" altLang="en-US" dirty="0" smtClean="0"/>
              <a:t>的版本中就引入</a:t>
            </a:r>
            <a:r>
              <a:rPr lang="en-US" altLang="zh-CN" dirty="0" smtClean="0"/>
              <a:t>, </a:t>
            </a:r>
            <a:r>
              <a:rPr lang="zh-CN" altLang="en-US" dirty="0" smtClean="0"/>
              <a:t>在</a:t>
            </a:r>
            <a:r>
              <a:rPr lang="en-US" altLang="zh-CN" dirty="0" smtClean="0"/>
              <a:t>Redis2.0</a:t>
            </a:r>
            <a:r>
              <a:rPr lang="zh-CN" altLang="en-US" dirty="0" smtClean="0"/>
              <a:t>已标准公开化</a:t>
            </a:r>
            <a:endParaRPr lang="en-US" altLang="zh-CN" dirty="0" smtClean="0"/>
          </a:p>
          <a:p>
            <a:pPr algn="l"/>
            <a:endParaRPr lang="en-US" altLang="zh-CN" dirty="0" smtClean="0"/>
          </a:p>
          <a:p>
            <a:pPr algn="l"/>
            <a:r>
              <a:rPr lang="en-US" altLang="zh-CN" dirty="0" smtClean="0">
                <a:hlinkClick r:id="rId2"/>
              </a:rPr>
              <a:t>http://redis.io/topics/protocol</a:t>
            </a:r>
            <a:r>
              <a:rPr lang="en-US" altLang="zh-CN" dirty="0" smtClean="0"/>
              <a:t> (</a:t>
            </a:r>
            <a:r>
              <a:rPr lang="zh-CN" altLang="en-US" dirty="0" smtClean="0"/>
              <a:t>英文说明</a:t>
            </a:r>
            <a:r>
              <a:rPr lang="en-US" altLang="zh-CN" dirty="0" smtClean="0"/>
              <a:t>)</a:t>
            </a:r>
          </a:p>
          <a:p>
            <a:pPr algn="l"/>
            <a:r>
              <a:rPr lang="en-US" altLang="zh-CN" dirty="0" smtClean="0">
                <a:hlinkClick r:id="rId3"/>
              </a:rPr>
              <a:t>http://www.redis.cn/topics/protocol.html</a:t>
            </a:r>
            <a:r>
              <a:rPr lang="en-US" altLang="zh-CN" dirty="0" smtClean="0"/>
              <a:t> (</a:t>
            </a:r>
            <a:r>
              <a:rPr lang="zh-CN" altLang="en-US" dirty="0" smtClean="0"/>
              <a:t>中文说明</a:t>
            </a:r>
            <a:r>
              <a:rPr lang="en-US" altLang="zh-CN" dirty="0" smtClean="0"/>
              <a:t>)</a:t>
            </a:r>
          </a:p>
          <a:p>
            <a:pPr algn="l"/>
            <a:r>
              <a:rPr lang="en-US" dirty="0" smtClean="0">
                <a:hlinkClick r:id="rId4"/>
              </a:rPr>
              <a:t>https://github.com/spullara/redis-protocol.git</a:t>
            </a:r>
            <a:r>
              <a:rPr lang="en-US" dirty="0" smtClean="0"/>
              <a:t> </a:t>
            </a:r>
            <a:r>
              <a:rPr lang="en-US" altLang="zh-CN" dirty="0" smtClean="0"/>
              <a:t>(</a:t>
            </a:r>
            <a:r>
              <a:rPr lang="en-US" altLang="zh-CN" dirty="0" err="1" smtClean="0"/>
              <a:t>github</a:t>
            </a:r>
            <a:r>
              <a:rPr lang="zh-CN" altLang="en-US" dirty="0" smtClean="0"/>
              <a:t>上</a:t>
            </a:r>
            <a:r>
              <a:rPr lang="en-US" altLang="zh-CN" dirty="0" err="1" smtClean="0"/>
              <a:t>Netty</a:t>
            </a:r>
            <a:r>
              <a:rPr lang="zh-CN" altLang="en-US" dirty="0" smtClean="0"/>
              <a:t>实现</a:t>
            </a:r>
            <a:r>
              <a:rPr lang="en-US" altLang="zh-CN" dirty="0" smtClean="0"/>
              <a:t>)</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30525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代理层实现考虑二</a:t>
            </a:r>
            <a:r>
              <a:rPr lang="en-US" altLang="zh-CN" sz="4800" dirty="0" smtClean="0"/>
              <a:t>:</a:t>
            </a:r>
            <a:r>
              <a:rPr lang="en-US" altLang="zh-CN" sz="4800" dirty="0" err="1" smtClean="0"/>
              <a:t>sharding</a:t>
            </a:r>
            <a:r>
              <a:rPr lang="zh-CN" altLang="en-US" sz="4800" dirty="0" smtClean="0"/>
              <a:t>算法</a:t>
            </a:r>
            <a:endParaRPr lang="zh-CN" altLang="en-US" sz="4800" dirty="0"/>
          </a:p>
        </p:txBody>
      </p:sp>
      <p:graphicFrame>
        <p:nvGraphicFramePr>
          <p:cNvPr id="13" name="表格 12"/>
          <p:cNvGraphicFramePr>
            <a:graphicFrameLocks noGrp="1"/>
          </p:cNvGraphicFramePr>
          <p:nvPr/>
        </p:nvGraphicFramePr>
        <p:xfrm>
          <a:off x="741759" y="1294654"/>
          <a:ext cx="11449273" cy="6966522"/>
        </p:xfrm>
        <a:graphic>
          <a:graphicData uri="http://schemas.openxmlformats.org/drawingml/2006/table">
            <a:tbl>
              <a:tblPr firstRow="1" bandRow="1">
                <a:tableStyleId>{5C22544A-7EE6-4342-B048-85BDC9FD1C3A}</a:tableStyleId>
              </a:tblPr>
              <a:tblGrid>
                <a:gridCol w="2443428"/>
                <a:gridCol w="4450532"/>
                <a:gridCol w="4555313"/>
              </a:tblGrid>
              <a:tr h="1368152">
                <a:tc>
                  <a:txBody>
                    <a:bodyPr/>
                    <a:lstStyle/>
                    <a:p>
                      <a:pPr algn="ctr"/>
                      <a:endParaRPr lang="zh-CN" altLang="en-US" dirty="0"/>
                    </a:p>
                  </a:txBody>
                  <a:tcPr anchor="ctr"/>
                </a:tc>
                <a:tc>
                  <a:txBody>
                    <a:bodyPr/>
                    <a:lstStyle/>
                    <a:p>
                      <a:pPr algn="ctr"/>
                      <a:r>
                        <a:rPr lang="zh-CN" altLang="en-US" dirty="0" smtClean="0"/>
                        <a:t>一致性</a:t>
                      </a:r>
                      <a:r>
                        <a:rPr lang="en-US" altLang="zh-CN" dirty="0" smtClean="0"/>
                        <a:t>Hash</a:t>
                      </a:r>
                      <a:r>
                        <a:rPr lang="zh-CN" altLang="en-US" dirty="0" smtClean="0"/>
                        <a:t>算法</a:t>
                      </a:r>
                      <a:endParaRPr lang="zh-CN" altLang="en-US" dirty="0"/>
                    </a:p>
                  </a:txBody>
                  <a:tcPr anchor="ctr"/>
                </a:tc>
                <a:tc>
                  <a:txBody>
                    <a:bodyPr/>
                    <a:lstStyle/>
                    <a:p>
                      <a:pPr algn="ctr"/>
                      <a:r>
                        <a:rPr lang="zh-CN" altLang="en-US" dirty="0" smtClean="0"/>
                        <a:t>预分配槽数</a:t>
                      </a:r>
                      <a:r>
                        <a:rPr lang="en-US" altLang="zh-CN" dirty="0" smtClean="0"/>
                        <a:t>hash</a:t>
                      </a:r>
                      <a:r>
                        <a:rPr lang="zh-CN" altLang="en-US" dirty="0" smtClean="0"/>
                        <a:t>求余算法</a:t>
                      </a:r>
                      <a:endParaRPr lang="zh-CN" altLang="en-US" dirty="0"/>
                    </a:p>
                  </a:txBody>
                  <a:tcPr anchor="ctr"/>
                </a:tc>
              </a:tr>
              <a:tr h="1656185">
                <a:tc>
                  <a:txBody>
                    <a:bodyPr/>
                    <a:lstStyle/>
                    <a:p>
                      <a:pPr algn="ctr"/>
                      <a:r>
                        <a:rPr lang="zh-CN" altLang="en-US" b="1" dirty="0" smtClean="0">
                          <a:solidFill>
                            <a:srgbClr val="000000"/>
                          </a:solidFill>
                        </a:rPr>
                        <a:t>说明</a:t>
                      </a:r>
                      <a:endParaRPr lang="zh-CN" altLang="en-US" b="1" dirty="0">
                        <a:solidFill>
                          <a:srgbClr val="000000"/>
                        </a:solidFill>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首先求出节点的哈希值，并将其配置到</a:t>
                      </a:r>
                      <a:r>
                        <a:rPr lang="en-US" altLang="zh-CN" sz="1800" b="1" kern="1200" dirty="0" smtClean="0">
                          <a:solidFill>
                            <a:srgbClr val="000000"/>
                          </a:solidFill>
                          <a:latin typeface="+mn-lt"/>
                          <a:ea typeface="+mn-ea"/>
                          <a:cs typeface="+mn-cs"/>
                        </a:rPr>
                        <a:t>0</a:t>
                      </a:r>
                      <a:r>
                        <a:rPr lang="zh-CN" altLang="en-US" sz="1800" b="1" kern="1200" dirty="0" smtClean="0">
                          <a:solidFill>
                            <a:srgbClr val="000000"/>
                          </a:solidFill>
                          <a:latin typeface="+mn-lt"/>
                          <a:ea typeface="+mn-ea"/>
                          <a:cs typeface="+mn-cs"/>
                        </a:rPr>
                        <a:t>～</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然后采用同样的方法求出存储数据的键的哈希值，并映射到相同的圆上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然后从数据映射到的位置开始顺时针查找，将数据保存到找到的第一个节点上。如果超过</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仍然找不到节点，就会保存到第一个节点上</a:t>
                      </a:r>
                      <a:endParaRPr lang="en-US" altLang="zh-CN" sz="1800" b="1" kern="1200" dirty="0" smtClean="0">
                        <a:solidFill>
                          <a:srgbClr val="000000"/>
                        </a:solidFill>
                        <a:latin typeface="+mn-lt"/>
                        <a:ea typeface="+mn-ea"/>
                        <a:cs typeface="+mn-cs"/>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预先设定一槽数总数</a:t>
                      </a:r>
                      <a:r>
                        <a:rPr lang="en-US" altLang="zh-CN" sz="1800" b="1" kern="1200" dirty="0" smtClean="0">
                          <a:solidFill>
                            <a:srgbClr val="000000"/>
                          </a:solidFill>
                          <a:latin typeface="+mn-lt"/>
                          <a:ea typeface="+mn-ea"/>
                          <a:cs typeface="+mn-cs"/>
                        </a:rPr>
                        <a:t>(slot num)</a:t>
                      </a:r>
                    </a:p>
                    <a:p>
                      <a:pPr marL="342900" indent="-342900" algn="l">
                        <a:buAutoNum type="arabicPeriod"/>
                      </a:pPr>
                      <a:r>
                        <a:rPr lang="zh-CN" altLang="en-US" sz="1800" b="1" kern="1200" dirty="0" smtClean="0">
                          <a:solidFill>
                            <a:srgbClr val="000000"/>
                          </a:solidFill>
                          <a:latin typeface="+mn-lt"/>
                          <a:ea typeface="+mn-ea"/>
                          <a:cs typeface="+mn-cs"/>
                        </a:rPr>
                        <a:t>依据节点总数</a:t>
                      </a:r>
                      <a:r>
                        <a:rPr lang="en-US" altLang="zh-CN" sz="1800" b="1" kern="1200" dirty="0" smtClean="0">
                          <a:solidFill>
                            <a:srgbClr val="000000"/>
                          </a:solidFill>
                          <a:latin typeface="+mn-lt"/>
                          <a:ea typeface="+mn-ea"/>
                          <a:cs typeface="+mn-cs"/>
                        </a:rPr>
                        <a:t>(</a:t>
                      </a:r>
                      <a:r>
                        <a:rPr lang="zh-CN" altLang="en-US" sz="1800" b="1" kern="1200" dirty="0" smtClean="0">
                          <a:solidFill>
                            <a:srgbClr val="000000"/>
                          </a:solidFill>
                          <a:latin typeface="+mn-lt"/>
                          <a:ea typeface="+mn-ea"/>
                          <a:cs typeface="+mn-cs"/>
                        </a:rPr>
                        <a:t>每个节点可根据配置不同考虑加权因子</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计算每个节点对应的槽数范围</a:t>
                      </a:r>
                      <a:endParaRPr lang="en-US" altLang="zh-CN" sz="1800" b="1" kern="1200" dirty="0" smtClean="0">
                        <a:solidFill>
                          <a:srgbClr val="000000"/>
                        </a:solidFill>
                        <a:latin typeface="+mn-lt"/>
                        <a:ea typeface="+mn-ea"/>
                        <a:cs typeface="+mn-cs"/>
                      </a:endParaRPr>
                    </a:p>
                    <a:p>
                      <a:pPr marL="342900" indent="-342900" algn="l">
                        <a:buAutoNum type="arabicPeriod"/>
                      </a:pPr>
                      <a:r>
                        <a:rPr lang="en-US" altLang="zh-CN" sz="1800" b="1" kern="1200" dirty="0" smtClean="0">
                          <a:solidFill>
                            <a:srgbClr val="000000"/>
                          </a:solidFill>
                          <a:latin typeface="+mn-lt"/>
                          <a:ea typeface="+mn-ea"/>
                          <a:cs typeface="+mn-cs"/>
                        </a:rPr>
                        <a:t>hash(key)%slots </a:t>
                      </a:r>
                      <a:r>
                        <a:rPr lang="zh-CN" altLang="en-US" sz="1800" b="1" kern="1200" dirty="0" smtClean="0">
                          <a:solidFill>
                            <a:srgbClr val="000000"/>
                          </a:solidFill>
                          <a:latin typeface="+mn-lt"/>
                          <a:ea typeface="+mn-ea"/>
                          <a:cs typeface="+mn-cs"/>
                        </a:rPr>
                        <a:t>算出</a:t>
                      </a:r>
                      <a:r>
                        <a:rPr lang="en-US" altLang="zh-CN" sz="1800" b="1" kern="1200" dirty="0" smtClean="0">
                          <a:solidFill>
                            <a:srgbClr val="000000"/>
                          </a:solidFill>
                          <a:latin typeface="+mn-lt"/>
                          <a:ea typeface="+mn-ea"/>
                          <a:cs typeface="+mn-cs"/>
                        </a:rPr>
                        <a:t>key</a:t>
                      </a:r>
                      <a:r>
                        <a:rPr lang="zh-CN" altLang="en-US" sz="1800" b="1" kern="1200" dirty="0" smtClean="0">
                          <a:solidFill>
                            <a:srgbClr val="000000"/>
                          </a:solidFill>
                          <a:latin typeface="+mn-lt"/>
                          <a:ea typeface="+mn-ea"/>
                          <a:cs typeface="+mn-cs"/>
                        </a:rPr>
                        <a:t>对应的槽点</a:t>
                      </a:r>
                      <a:r>
                        <a:rPr lang="en-US" altLang="zh-CN" sz="1800" b="1" kern="1200" dirty="0" smtClean="0">
                          <a:solidFill>
                            <a:srgbClr val="000000"/>
                          </a:solidFill>
                          <a:latin typeface="+mn-lt"/>
                          <a:ea typeface="+mn-ea"/>
                          <a:cs typeface="+mn-cs"/>
                        </a:rPr>
                        <a:t>,</a:t>
                      </a:r>
                      <a:r>
                        <a:rPr lang="en-US" altLang="zh-CN" sz="1800" b="1" kern="1200" baseline="0" dirty="0" smtClean="0">
                          <a:solidFill>
                            <a:srgbClr val="000000"/>
                          </a:solidFill>
                          <a:latin typeface="+mn-lt"/>
                          <a:ea typeface="+mn-ea"/>
                          <a:cs typeface="+mn-cs"/>
                        </a:rPr>
                        <a:t> </a:t>
                      </a:r>
                      <a:r>
                        <a:rPr lang="zh-CN" altLang="en-US" sz="1800" b="1" kern="1200" baseline="0" dirty="0" smtClean="0">
                          <a:solidFill>
                            <a:srgbClr val="000000"/>
                          </a:solidFill>
                          <a:latin typeface="+mn-lt"/>
                          <a:ea typeface="+mn-ea"/>
                          <a:cs typeface="+mn-cs"/>
                        </a:rPr>
                        <a:t>可知</a:t>
                      </a:r>
                      <a:r>
                        <a:rPr lang="en-US" altLang="zh-CN" sz="1800" b="1" kern="1200" baseline="0" dirty="0" smtClean="0">
                          <a:solidFill>
                            <a:srgbClr val="000000"/>
                          </a:solidFill>
                          <a:latin typeface="+mn-lt"/>
                          <a:ea typeface="+mn-ea"/>
                          <a:cs typeface="+mn-cs"/>
                        </a:rPr>
                        <a:t>key</a:t>
                      </a:r>
                      <a:r>
                        <a:rPr lang="zh-CN" altLang="en-US" sz="1800" b="1" kern="1200" baseline="0" dirty="0" smtClean="0">
                          <a:solidFill>
                            <a:srgbClr val="000000"/>
                          </a:solidFill>
                          <a:latin typeface="+mn-lt"/>
                          <a:ea typeface="+mn-ea"/>
                          <a:cs typeface="+mn-cs"/>
                        </a:rPr>
                        <a:t>应该被保存在哪个节点上</a:t>
                      </a:r>
                      <a:endParaRPr lang="zh-CN" altLang="en-US" sz="1800" b="1" kern="1200" dirty="0" smtClean="0">
                        <a:solidFill>
                          <a:srgbClr val="000000"/>
                        </a:solidFill>
                        <a:latin typeface="+mn-lt"/>
                        <a:ea typeface="+mn-ea"/>
                        <a:cs typeface="+mn-cs"/>
                      </a:endParaRPr>
                    </a:p>
                  </a:txBody>
                  <a:tcPr anchor="ctr"/>
                </a:tc>
              </a:tr>
              <a:tr h="1656185">
                <a:tc>
                  <a:txBody>
                    <a:bodyPr/>
                    <a:lstStyle/>
                    <a:p>
                      <a:pPr algn="ctr"/>
                      <a:r>
                        <a:rPr lang="zh-CN" altLang="en-US" b="1" dirty="0" smtClean="0">
                          <a:solidFill>
                            <a:srgbClr val="000000"/>
                          </a:solidFill>
                        </a:rPr>
                        <a:t>优点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单调性保证</a:t>
                      </a:r>
                      <a:r>
                        <a:rPr lang="en-US" altLang="zh-CN" b="1" dirty="0" err="1" smtClean="0">
                          <a:solidFill>
                            <a:srgbClr val="000000"/>
                          </a:solidFill>
                        </a:rPr>
                        <a:t>resharding</a:t>
                      </a:r>
                      <a:r>
                        <a:rPr lang="zh-CN" altLang="en-US" b="1" dirty="0" smtClean="0">
                          <a:solidFill>
                            <a:srgbClr val="000000"/>
                          </a:solidFill>
                        </a:rPr>
                        <a:t>时只会有少部分数据迁移到上个节点</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平衡性缓解</a:t>
                      </a:r>
                      <a:r>
                        <a:rPr lang="en-US" altLang="zh-CN" b="1" dirty="0" err="1" smtClean="0">
                          <a:solidFill>
                            <a:srgbClr val="000000"/>
                          </a:solidFill>
                        </a:rPr>
                        <a:t>resharding</a:t>
                      </a:r>
                      <a:r>
                        <a:rPr lang="zh-CN" altLang="en-US" b="1" dirty="0" smtClean="0">
                          <a:solidFill>
                            <a:srgbClr val="000000"/>
                          </a:solidFill>
                        </a:rPr>
                        <a:t>时数据分布不均的问题</a:t>
                      </a:r>
                      <a:endParaRPr lang="zh-CN" altLang="en-US" b="1" dirty="0">
                        <a:solidFill>
                          <a:srgbClr val="00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时可保证数据均匀分布</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实现简单</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在</a:t>
                      </a:r>
                      <a:r>
                        <a:rPr lang="en-US" altLang="zh-CN" sz="1800" b="1" kern="1200" dirty="0" err="1" smtClean="0">
                          <a:solidFill>
                            <a:srgbClr val="000000"/>
                          </a:solidFill>
                          <a:latin typeface="+mn-lt"/>
                          <a:ea typeface="+mn-ea"/>
                          <a:cs typeface="+mn-cs"/>
                        </a:rPr>
                        <a:t>sharding</a:t>
                      </a:r>
                      <a:r>
                        <a:rPr lang="zh-CN" altLang="en-US" sz="1800" b="1" kern="1200" dirty="0" smtClean="0">
                          <a:solidFill>
                            <a:srgbClr val="000000"/>
                          </a:solidFill>
                          <a:latin typeface="+mn-lt"/>
                          <a:ea typeface="+mn-ea"/>
                          <a:cs typeface="+mn-cs"/>
                        </a:rPr>
                        <a:t>时以槽点作为锁对象</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锁粒度小</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具有较高的可用性</a:t>
                      </a:r>
                    </a:p>
                  </a:txBody>
                  <a:tcPr anchor="ctr"/>
                </a:tc>
              </a:tr>
              <a:tr h="1656185">
                <a:tc>
                  <a:txBody>
                    <a:bodyPr/>
                    <a:lstStyle/>
                    <a:p>
                      <a:pPr algn="ctr"/>
                      <a:r>
                        <a:rPr lang="zh-CN" altLang="en-US" b="1" dirty="0" smtClean="0">
                          <a:solidFill>
                            <a:srgbClr val="000000"/>
                          </a:solidFill>
                        </a:rPr>
                        <a:t>缺点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数据分布不均问题不能彻底解决</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实现难度相对较高</a:t>
                      </a:r>
                      <a:endParaRPr lang="en-US" altLang="zh-CN" b="1" dirty="0" smtClean="0">
                        <a:solidFill>
                          <a:srgbClr val="000000"/>
                        </a:solidFill>
                      </a:endParaRPr>
                    </a:p>
                    <a:p>
                      <a:pPr marL="342900" indent="-342900" algn="l">
                        <a:buAutoNum type="arabicPeriod"/>
                      </a:pPr>
                      <a:r>
                        <a:rPr lang="zh-CN" altLang="en-US" b="1" dirty="0" smtClean="0">
                          <a:solidFill>
                            <a:srgbClr val="FF0000"/>
                          </a:solidFill>
                        </a:rPr>
                        <a:t>在</a:t>
                      </a:r>
                      <a:r>
                        <a:rPr lang="en-US" altLang="zh-CN" b="1" dirty="0" err="1" smtClean="0">
                          <a:solidFill>
                            <a:srgbClr val="FF0000"/>
                          </a:solidFill>
                        </a:rPr>
                        <a:t>sharding</a:t>
                      </a:r>
                      <a:r>
                        <a:rPr lang="zh-CN" altLang="en-US" b="1" dirty="0" smtClean="0">
                          <a:solidFill>
                            <a:srgbClr val="FF0000"/>
                          </a:solidFill>
                        </a:rPr>
                        <a:t>时以缓存节点作为锁对象</a:t>
                      </a:r>
                      <a:r>
                        <a:rPr lang="en-US" altLang="zh-CN" b="1" dirty="0" smtClean="0">
                          <a:solidFill>
                            <a:srgbClr val="FF0000"/>
                          </a:solidFill>
                        </a:rPr>
                        <a:t>, </a:t>
                      </a:r>
                      <a:r>
                        <a:rPr lang="zh-CN" altLang="en-US" b="1" dirty="0" smtClean="0">
                          <a:solidFill>
                            <a:srgbClr val="FF0000"/>
                          </a:solidFill>
                        </a:rPr>
                        <a:t>锁对象粒度过大导致可用性很差</a:t>
                      </a:r>
                      <a:endParaRPr lang="zh-CN" altLang="en-US" b="1" dirty="0">
                        <a:solidFill>
                          <a:srgbClr val="FF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sharding</a:t>
                      </a:r>
                      <a:r>
                        <a:rPr lang="en-US" altLang="zh-CN" sz="1800" b="1" kern="1200" dirty="0" smtClean="0">
                          <a:solidFill>
                            <a:srgbClr val="000000"/>
                          </a:solidFill>
                          <a:latin typeface="+mn-lt"/>
                          <a:ea typeface="+mn-ea"/>
                          <a:cs typeface="+mn-cs"/>
                        </a:rPr>
                        <a:t>/</a:t>
                      </a: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时数据迁移量大</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当节点数</a:t>
                      </a:r>
                      <a:r>
                        <a:rPr lang="en-US" altLang="zh-CN" sz="1800" b="1" kern="1200" dirty="0" smtClean="0">
                          <a:solidFill>
                            <a:srgbClr val="000000"/>
                          </a:solidFill>
                          <a:latin typeface="+mn-lt"/>
                          <a:ea typeface="+mn-ea"/>
                          <a:cs typeface="+mn-cs"/>
                        </a:rPr>
                        <a:t>&gt;</a:t>
                      </a:r>
                      <a:r>
                        <a:rPr lang="zh-CN" altLang="en-US" sz="1800" b="1" kern="1200" dirty="0" smtClean="0">
                          <a:solidFill>
                            <a:srgbClr val="000000"/>
                          </a:solidFill>
                          <a:latin typeface="+mn-lt"/>
                          <a:ea typeface="+mn-ea"/>
                          <a:cs typeface="+mn-cs"/>
                        </a:rPr>
                        <a:t>槽点数时</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存在节点分配不到槽点的问题</a:t>
                      </a:r>
                      <a:endParaRPr lang="en-US" altLang="zh-CN" sz="1800" b="1" kern="1200" dirty="0" smtClean="0">
                        <a:solidFill>
                          <a:srgbClr val="000000"/>
                        </a:solidFill>
                        <a:latin typeface="+mn-lt"/>
                        <a:ea typeface="+mn-ea"/>
                        <a:cs typeface="+mn-cs"/>
                      </a:endParaRPr>
                    </a:p>
                  </a:txBody>
                  <a:tcPr anchor="ctr"/>
                </a:tc>
              </a:tr>
            </a:tbl>
          </a:graphicData>
        </a:graphic>
      </p:graphicFrame>
      <p:sp>
        <p:nvSpPr>
          <p:cNvPr id="14" name="乘号 13"/>
          <p:cNvSpPr/>
          <p:nvPr/>
        </p:nvSpPr>
        <p:spPr bwMode="auto">
          <a:xfrm>
            <a:off x="4702200" y="3796680"/>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5" name="同心圆 14"/>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4823</TotalTime>
  <Pages>0</Pages>
  <Words>3800</Words>
  <Characters>0</Characters>
  <Application>Microsoft Office PowerPoint</Application>
  <DocSecurity>0</DocSecurity>
  <PresentationFormat>自定义</PresentationFormat>
  <Lines>0</Lines>
  <Paragraphs>515</Paragraphs>
  <Slides>44</Slides>
  <Notes>32</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lvchenggang</cp:lastModifiedBy>
  <cp:revision>868</cp:revision>
  <cp:lastPrinted>1899-12-30T00:00:00Z</cp:lastPrinted>
  <dcterms:created xsi:type="dcterms:W3CDTF">2013-04-17T15:56:35Z</dcterms:created>
  <dcterms:modified xsi:type="dcterms:W3CDTF">2016-09-16T16:04:47Z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