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11"/>
  </p:notesMasterIdLst>
  <p:sldIdLst>
    <p:sldId id="256" r:id="rId4"/>
    <p:sldId id="289" r:id="rId5"/>
    <p:sldId id="290" r:id="rId6"/>
    <p:sldId id="291" r:id="rId7"/>
    <p:sldId id="293" r:id="rId8"/>
    <p:sldId id="288" r:id="rId9"/>
    <p:sldId id="261" r:id="rId10"/>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722" y="-114"/>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105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10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ph type="body" idx="1"/>
          </p:nvPr>
        </p:nvSpPr>
        <p:spPr bwMode="auto">
          <a:xfrm>
            <a:off x="787400" y="1257300"/>
            <a:ext cx="11430000" cy="7239000"/>
          </a:xfrm>
          <a:prstGeom prst="rect">
            <a:avLst/>
          </a:prstGeom>
          <a:noFill/>
          <a:ln w="9525">
            <a:noFill/>
            <a:miter lim="800000"/>
            <a:headEnd/>
            <a:tailEnd/>
          </a:ln>
        </p:spPr>
        <p:txBody>
          <a:bodyPr vert="horz" wrap="square" lIns="50800" tIns="50800" rIns="50800" bIns="50800" numCol="1" anchor="ctr"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b="0"/>
              <a:t>Part 1: </a:t>
            </a:r>
            <a:r>
              <a:rPr lang="zh-CN" altLang="en-US" b="0"/>
              <a:t>任务分析</a:t>
            </a:r>
            <a:endParaRPr lang="en-US" altLang="zh-CN" b="0"/>
          </a:p>
          <a:p>
            <a:pPr algn="l"/>
            <a:endParaRPr lang="en-US" altLang="zh-CN" b="0"/>
          </a:p>
          <a:p>
            <a:pPr algn="l"/>
            <a:r>
              <a:rPr lang="en-US" altLang="zh-CN" b="0"/>
              <a:t>Part 2: </a:t>
            </a:r>
            <a:r>
              <a:rPr lang="zh-CN" altLang="en-US" b="0"/>
              <a:t>技术选型</a:t>
            </a:r>
            <a:endParaRPr lang="en-US" altLang="zh-CN" b="0"/>
          </a:p>
          <a:p>
            <a:pPr algn="l"/>
            <a:endParaRPr lang="en-US" altLang="zh-CN" b="0"/>
          </a:p>
          <a:p>
            <a:pPr algn="l"/>
            <a:r>
              <a:rPr lang="en-US" altLang="zh-CN" b="0"/>
              <a:t>Part 3: </a:t>
            </a:r>
            <a:r>
              <a:rPr lang="zh-CN" altLang="en-US" b="0"/>
              <a:t>整体设计</a:t>
            </a:r>
            <a:endParaRPr lang="en-US" altLang="zh-CN" b="0"/>
          </a:p>
          <a:p>
            <a:pPr algn="l"/>
            <a:endParaRPr lang="en-US" altLang="zh-CN" b="0"/>
          </a:p>
          <a:p>
            <a:pPr algn="l"/>
            <a:r>
              <a:rPr lang="en-US" altLang="zh-CN" b="0"/>
              <a:t>Part 4: </a:t>
            </a:r>
            <a:r>
              <a:rPr lang="zh-CN" altLang="en-US" b="0"/>
              <a:t>设计细节</a:t>
            </a:r>
            <a:endParaRPr lang="en-US" altLang="zh-CN" b="0"/>
          </a:p>
          <a:p>
            <a:pPr algn="l"/>
            <a:endParaRPr lang="en-US" altLang="zh-CN" b="0"/>
          </a:p>
          <a:p>
            <a:pPr algn="l"/>
            <a:r>
              <a:rPr lang="en-US" altLang="zh-CN" b="0"/>
              <a:t>Part 5: </a:t>
            </a:r>
            <a:r>
              <a:rPr lang="zh-CN" altLang="en-US" b="0"/>
              <a:t>设计总结</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a:latin typeface="黑体" pitchFamily="49" charset="-122"/>
                <a:ea typeface="黑体" pitchFamily="49" charset="-122"/>
              </a:rPr>
              <a:t>1</a:t>
            </a:r>
            <a:r>
              <a:rPr lang="zh-CN" altLang="en-US" sz="3200" b="0">
                <a:latin typeface="黑体" pitchFamily="49" charset="-122"/>
                <a:ea typeface="黑体" pitchFamily="49" charset="-122"/>
              </a:rPr>
              <a:t>．缓存系统应支持数百</a:t>
            </a:r>
            <a:r>
              <a:rPr lang="en-US" altLang="zh-CN" sz="3200" b="0">
                <a:latin typeface="黑体" pitchFamily="49" charset="-122"/>
                <a:ea typeface="黑体" pitchFamily="49" charset="-122"/>
              </a:rPr>
              <a:t>M</a:t>
            </a:r>
            <a:r>
              <a:rPr lang="zh-CN" altLang="en-US" sz="3200" b="0">
                <a:latin typeface="黑体" pitchFamily="49" charset="-122"/>
                <a:ea typeface="黑体" pitchFamily="49" charset="-122"/>
              </a:rPr>
              <a:t>到</a:t>
            </a:r>
            <a:r>
              <a:rPr lang="en-US" altLang="zh-CN" sz="3200" b="0">
                <a:latin typeface="黑体" pitchFamily="49" charset="-122"/>
                <a:ea typeface="黑体" pitchFamily="49" charset="-122"/>
              </a:rPr>
              <a:t>1G</a:t>
            </a:r>
            <a:r>
              <a:rPr lang="zh-CN" altLang="en-US" sz="3200" b="0">
                <a:latin typeface="黑体" pitchFamily="49" charset="-122"/>
                <a:ea typeface="黑体" pitchFamily="49" charset="-122"/>
              </a:rPr>
              <a:t>或更大的缓存数据容量，系统容量应该可以根据实际使用情况进行在线扩展；</a:t>
            </a:r>
          </a:p>
          <a:p>
            <a:pPr algn="l"/>
            <a:r>
              <a:rPr lang="en-US" altLang="zh-CN" sz="3200" b="0">
                <a:latin typeface="黑体" pitchFamily="49" charset="-122"/>
                <a:ea typeface="黑体" pitchFamily="49" charset="-122"/>
              </a:rPr>
              <a:t>2</a:t>
            </a:r>
            <a:r>
              <a:rPr lang="zh-CN" altLang="en-US" sz="3200" b="0">
                <a:latin typeface="黑体" pitchFamily="49" charset="-122"/>
                <a:ea typeface="黑体" pitchFamily="49" charset="-122"/>
              </a:rPr>
              <a:t>．数据源（数据库）至少支持单点读写，和单点写、多点读两种模式，（多点读写可选）；</a:t>
            </a:r>
          </a:p>
          <a:p>
            <a:pPr algn="l"/>
            <a:r>
              <a:rPr lang="en-US" altLang="zh-CN" sz="3200" b="0">
                <a:latin typeface="黑体" pitchFamily="49" charset="-122"/>
                <a:ea typeface="黑体" pitchFamily="49" charset="-122"/>
              </a:rPr>
              <a:t>3</a:t>
            </a:r>
            <a:r>
              <a:rPr lang="zh-CN" altLang="en-US" sz="3200" b="0">
                <a:latin typeface="黑体" pitchFamily="49" charset="-122"/>
                <a:ea typeface="黑体" pitchFamily="49" charset="-122"/>
              </a:rPr>
              <a:t>．缓存系统的部署点应可支持比数据库部署点的数量多的情况；</a:t>
            </a:r>
          </a:p>
          <a:p>
            <a:pPr algn="l"/>
            <a:r>
              <a:rPr lang="en-US" altLang="zh-CN" sz="3200" b="0">
                <a:latin typeface="黑体" pitchFamily="49" charset="-122"/>
                <a:ea typeface="黑体" pitchFamily="49" charset="-122"/>
              </a:rPr>
              <a:t>4</a:t>
            </a:r>
            <a:r>
              <a:rPr lang="zh-CN" altLang="en-US" sz="3200" b="0">
                <a:latin typeface="黑体" pitchFamily="49" charset="-122"/>
                <a:ea typeface="黑体" pitchFamily="49" charset="-122"/>
              </a:rPr>
              <a:t>．缓存系统中的数据应支持可被修改，且可支持同步到数据源中（数据库）；</a:t>
            </a:r>
          </a:p>
          <a:p>
            <a:pPr algn="l"/>
            <a:r>
              <a:rPr lang="en-US" altLang="zh-CN" sz="3200" b="0">
                <a:latin typeface="黑体" pitchFamily="49" charset="-122"/>
                <a:ea typeface="黑体" pitchFamily="49" charset="-122"/>
              </a:rPr>
              <a:t>5</a:t>
            </a:r>
            <a:r>
              <a:rPr lang="zh-CN" altLang="en-US" sz="3200" b="0">
                <a:latin typeface="黑体" pitchFamily="49" charset="-122"/>
                <a:ea typeface="黑体" pitchFamily="49" charset="-122"/>
              </a:rPr>
              <a:t>．缓存系统应保证系统中缓存数据在不同的缓存点被读取时是必须一致的；</a:t>
            </a:r>
          </a:p>
          <a:p>
            <a:pPr algn="l"/>
            <a:r>
              <a:rPr lang="en-US" altLang="zh-CN" sz="3200" b="0">
                <a:latin typeface="黑体" pitchFamily="49" charset="-122"/>
                <a:ea typeface="黑体" pitchFamily="49" charset="-122"/>
              </a:rPr>
              <a:t>6</a:t>
            </a:r>
            <a:r>
              <a:rPr lang="zh-CN" altLang="en-US" sz="3200" b="0">
                <a:latin typeface="黑体" pitchFamily="49" charset="-122"/>
                <a:ea typeface="黑体" pitchFamily="49" charset="-122"/>
              </a:rPr>
              <a:t>．缓存系统应支持在不同点中使用不同的缓存策略；</a:t>
            </a:r>
          </a:p>
          <a:p>
            <a:pPr algn="l"/>
            <a:r>
              <a:rPr lang="en-US" altLang="zh-CN" sz="3200" b="0">
                <a:latin typeface="黑体" pitchFamily="49" charset="-122"/>
                <a:ea typeface="黑体" pitchFamily="49" charset="-122"/>
              </a:rPr>
              <a:t>7</a:t>
            </a:r>
            <a:r>
              <a:rPr lang="zh-CN" altLang="en-US" sz="3200" b="0">
                <a:latin typeface="黑体" pitchFamily="49" charset="-122"/>
                <a:ea typeface="黑体" pitchFamily="49" charset="-122"/>
              </a:rPr>
              <a:t>．在保证数据正确的前提下应提供尽可能好的性能；</a:t>
            </a:r>
          </a:p>
          <a:p>
            <a:pPr algn="l"/>
            <a:r>
              <a:rPr lang="en-US" altLang="zh-CN" sz="3200" b="0">
                <a:latin typeface="黑体" pitchFamily="49" charset="-122"/>
                <a:ea typeface="黑体" pitchFamily="49" charset="-122"/>
              </a:rPr>
              <a:t>8</a:t>
            </a:r>
            <a:r>
              <a:rPr lang="zh-CN" altLang="en-US" sz="3200" b="0">
                <a:latin typeface="黑体" pitchFamily="49" charset="-122"/>
                <a:ea typeface="黑体" pitchFamily="49" charset="-122"/>
              </a:rPr>
              <a:t>．缓存系统应考虑</a:t>
            </a:r>
            <a:r>
              <a:rPr lang="en-US" altLang="zh-CN" sz="3200" b="0">
                <a:latin typeface="黑体" pitchFamily="49" charset="-122"/>
                <a:ea typeface="黑体" pitchFamily="49" charset="-122"/>
              </a:rPr>
              <a:t>DC</a:t>
            </a:r>
            <a:r>
              <a:rPr lang="zh-CN" altLang="en-US" sz="3200" b="0">
                <a:latin typeface="黑体" pitchFamily="49" charset="-122"/>
                <a:ea typeface="黑体" pitchFamily="49" charset="-122"/>
              </a:rPr>
              <a:t>内和跨</a:t>
            </a:r>
            <a:r>
              <a:rPr lang="en-US" altLang="zh-CN" sz="3200" b="0">
                <a:latin typeface="黑体" pitchFamily="49" charset="-122"/>
                <a:ea typeface="黑体" pitchFamily="49" charset="-122"/>
              </a:rPr>
              <a:t>DC</a:t>
            </a:r>
            <a:r>
              <a:rPr lang="zh-CN" altLang="en-US" sz="3200" b="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 name="矩形 7"/>
          <p:cNvSpPr/>
          <p:nvPr/>
        </p:nvSpPr>
        <p:spPr>
          <a:xfrm>
            <a:off x="9598357" y="2860828"/>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复制策略</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9" name="矩形 8"/>
          <p:cNvSpPr/>
          <p:nvPr/>
        </p:nvSpPr>
        <p:spPr>
          <a:xfrm>
            <a:off x="8014379" y="4444806"/>
            <a:ext cx="4764446"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同步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异步</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矩形 9"/>
          <p:cNvSpPr/>
          <p:nvPr/>
        </p:nvSpPr>
        <p:spPr>
          <a:xfrm>
            <a:off x="9598357" y="5452792"/>
            <a:ext cx="2501005"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一致性考虑</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灾支持</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3" name="矩形 12"/>
          <p:cNvSpPr/>
          <p:nvPr/>
        </p:nvSpPr>
        <p:spPr>
          <a:xfrm>
            <a:off x="9094364" y="6888571"/>
            <a:ext cx="3578224" cy="646331"/>
          </a:xfrm>
          <a:prstGeom prst="rect">
            <a:avLst/>
          </a:prstGeom>
          <a:noFill/>
        </p:spPr>
        <p:txBody>
          <a:bodyPr wrap="none">
            <a:spAutoFit/>
          </a:bodyPr>
          <a:lstStyle/>
          <a:p>
            <a:pPr>
              <a:defRPr/>
            </a:pPr>
            <a:r>
              <a:rPr lang="en-US" altLang="zh-CN" dirty="0" err="1">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b="0"/>
              <a:t>分布式的缓存系统</a:t>
            </a:r>
            <a:endParaRPr lang="en-US" altLang="zh-CN" b="0"/>
          </a:p>
          <a:p>
            <a:pPr marL="742950" indent="-742950" algn="l">
              <a:buFontTx/>
              <a:buAutoNum type="arabicPeriod"/>
            </a:pPr>
            <a:r>
              <a:rPr lang="zh-CN" altLang="en-US" b="0"/>
              <a:t>缓存集群</a:t>
            </a:r>
            <a:r>
              <a:rPr lang="en-US" altLang="zh-CN" b="0"/>
              <a:t>, </a:t>
            </a:r>
            <a:r>
              <a:rPr lang="zh-CN" altLang="en-US" b="0"/>
              <a:t>支持</a:t>
            </a:r>
            <a:r>
              <a:rPr lang="en-US" altLang="zh-CN" b="0"/>
              <a:t>sharding, replica</a:t>
            </a:r>
          </a:p>
          <a:p>
            <a:pPr marL="742950" indent="-742950" algn="l">
              <a:buFontTx/>
              <a:buAutoNum type="arabicPeriod"/>
            </a:pPr>
            <a:r>
              <a:rPr lang="zh-CN" altLang="en-US" b="0"/>
              <a:t>不同数据源作为持久化的存储</a:t>
            </a:r>
            <a:r>
              <a:rPr lang="en-US" altLang="zh-CN" b="0"/>
              <a:t>, </a:t>
            </a:r>
            <a:r>
              <a:rPr lang="zh-CN" altLang="en-US" b="0"/>
              <a:t>需提供统一持久化接口</a:t>
            </a:r>
            <a:endParaRPr lang="en-US" altLang="zh-CN" b="0"/>
          </a:p>
          <a:p>
            <a:pPr marL="742950" indent="-742950" algn="l">
              <a:buFontTx/>
              <a:buAutoNum type="arabicPeriod"/>
            </a:pPr>
            <a:r>
              <a:rPr lang="zh-CN" altLang="en-US" b="0"/>
              <a:t>事务支持</a:t>
            </a:r>
            <a:r>
              <a:rPr lang="en-US" altLang="zh-CN" b="0"/>
              <a:t>(</a:t>
            </a:r>
            <a:r>
              <a:rPr lang="zh-CN" altLang="en-US" b="0"/>
              <a:t>缓存系统和数据源的一致性保证</a:t>
            </a:r>
            <a:r>
              <a:rPr lang="en-US" altLang="zh-CN" b="0"/>
              <a:t>)</a:t>
            </a:r>
          </a:p>
          <a:p>
            <a:pPr marL="742950" indent="-742950" algn="l">
              <a:buFontTx/>
              <a:buAutoNum type="arabicPeriod"/>
            </a:pPr>
            <a:r>
              <a:rPr lang="zh-CN" altLang="en-US" b="0"/>
              <a:t>协调器 </a:t>
            </a:r>
            <a:r>
              <a:rPr lang="en-US" altLang="zh-CN" b="0"/>
              <a:t>(</a:t>
            </a:r>
            <a:r>
              <a:rPr lang="zh-CN" altLang="en-US" b="0"/>
              <a:t>缓存点管理</a:t>
            </a:r>
            <a:r>
              <a:rPr lang="en-US" altLang="zh-CN" b="0"/>
              <a:t>)</a:t>
            </a:r>
          </a:p>
          <a:p>
            <a:pPr marL="742950" indent="-742950" algn="l">
              <a:buFontTx/>
              <a:buAutoNum type="arabicPeriod"/>
            </a:pPr>
            <a:r>
              <a:rPr lang="zh-CN" altLang="en-US" b="0"/>
              <a:t>缓存点独立性</a:t>
            </a:r>
            <a:r>
              <a:rPr lang="en-US" altLang="zh-CN" b="0"/>
              <a:t>(</a:t>
            </a:r>
            <a:r>
              <a:rPr lang="zh-CN" altLang="en-US" b="0"/>
              <a:t>不同的配置</a:t>
            </a:r>
            <a:r>
              <a:rPr lang="en-US" altLang="zh-CN" b="0"/>
              <a:t>,</a:t>
            </a:r>
            <a:r>
              <a:rPr lang="zh-CN" altLang="en-US" b="0"/>
              <a:t>缓存策略等</a:t>
            </a:r>
            <a:r>
              <a:rPr lang="en-US" altLang="zh-CN" b="0"/>
              <a:t>)</a:t>
            </a:r>
          </a:p>
          <a:p>
            <a:pPr marL="742950" indent="-742950" algn="l">
              <a:buFontTx/>
              <a:buAutoNum type="arabicPeriod"/>
            </a:pPr>
            <a:r>
              <a:rPr lang="zh-CN" altLang="en-US" b="0"/>
              <a:t>容灾考虑</a:t>
            </a:r>
            <a:r>
              <a:rPr lang="en-US" altLang="zh-CN" b="0"/>
              <a:t>(DC</a:t>
            </a:r>
            <a:r>
              <a:rPr lang="zh-CN" altLang="en-US" b="0"/>
              <a:t>内外</a:t>
            </a:r>
            <a:r>
              <a:rPr lang="en-US" altLang="zh-CN" b="0"/>
              <a:t>)</a:t>
            </a:r>
          </a:p>
          <a:p>
            <a:pPr marL="742950" indent="-742950" algn="l"/>
            <a:endParaRPr lang="zh-CN" altLang="en-US" b="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757488" y="7397750"/>
            <a:ext cx="1296987"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SQL</a:t>
            </a:r>
            <a:endParaRPr lang="zh-CN" altLang="en-US"/>
          </a:p>
        </p:txBody>
      </p:sp>
      <p:sp>
        <p:nvSpPr>
          <p:cNvPr id="7188" name="圆角矩形 39"/>
          <p:cNvSpPr>
            <a:spLocks noChangeArrowheads="1"/>
          </p:cNvSpPr>
          <p:nvPr/>
        </p:nvSpPr>
        <p:spPr bwMode="auto">
          <a:xfrm>
            <a:off x="4270375" y="7397750"/>
            <a:ext cx="1944688"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NoSQL</a:t>
            </a:r>
            <a:endParaRPr lang="zh-CN" altLang="en-US"/>
          </a:p>
        </p:txBody>
      </p:sp>
      <p:sp>
        <p:nvSpPr>
          <p:cNvPr id="7189" name="圆角矩形 40"/>
          <p:cNvSpPr>
            <a:spLocks noChangeArrowheads="1"/>
          </p:cNvSpPr>
          <p:nvPr/>
        </p:nvSpPr>
        <p:spPr bwMode="auto">
          <a:xfrm>
            <a:off x="6430963"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File</a:t>
            </a:r>
            <a:endParaRPr lang="zh-CN" altLang="en-US"/>
          </a:p>
        </p:txBody>
      </p:sp>
      <p:sp>
        <p:nvSpPr>
          <p:cNvPr id="7190" name="圆角矩形 41"/>
          <p:cNvSpPr>
            <a:spLocks noChangeArrowheads="1"/>
          </p:cNvSpPr>
          <p:nvPr/>
        </p:nvSpPr>
        <p:spPr bwMode="auto">
          <a:xfrm>
            <a:off x="8231188"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FFS</a:t>
            </a:r>
            <a:endParaRPr lang="zh-CN" altLang="en-US"/>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zh-CN" altLang="en-US"/>
              <a:t>事务</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846638" y="6389688"/>
            <a:ext cx="7920037" cy="365125"/>
          </a:xfrm>
          <a:prstGeom prst="rect">
            <a:avLst/>
          </a:prstGeom>
          <a:noFill/>
          <a:ln w="9525">
            <a:noFill/>
            <a:miter lim="800000"/>
            <a:headEnd/>
            <a:tailEnd/>
          </a:ln>
        </p:spPr>
        <p:txBody>
          <a:bodyPr lIns="0" tIns="0" rIns="0" bIns="0" anchor="ctr">
            <a:spAutoFit/>
          </a:bodyPr>
          <a:lstStyle/>
          <a:p>
            <a:pPr marL="161925" lvl="1" indent="295275" algn="l" defTabSz="914400">
              <a:spcBef>
                <a:spcPts val="3600"/>
              </a:spcBef>
              <a:tabLst>
                <a:tab pos="8521700" algn="r"/>
              </a:tabLst>
            </a:pPr>
            <a:endParaRPr lang="zh-CN" altLang="en-US" sz="2400" b="0">
              <a:solidFill>
                <a:srgbClr val="4C4C4C"/>
              </a:solidFill>
              <a:ea typeface="黑体" pitchFamily="49" charset="-122"/>
            </a:endParaRPr>
          </a:p>
        </p:txBody>
      </p:sp>
      <p:sp>
        <p:nvSpPr>
          <p:cNvPr id="8195" name="Text Box 3" descr="harmony_tile_blue"/>
          <p:cNvSpPr txBox="1">
            <a:spLocks noChangeArrowheads="1"/>
          </p:cNvSpPr>
          <p:nvPr/>
        </p:nvSpPr>
        <p:spPr bwMode="auto">
          <a:xfrm>
            <a:off x="22225" y="123825"/>
            <a:ext cx="7416800" cy="650875"/>
          </a:xfrm>
          <a:prstGeom prst="rect">
            <a:avLst/>
          </a:prstGeom>
          <a:noFill/>
          <a:ln w="9525">
            <a:noFill/>
            <a:miter lim="800000"/>
            <a:headEnd/>
            <a:tailEnd/>
          </a:ln>
        </p:spPr>
        <p:txBody>
          <a:bodyPr lIns="50800" tIns="50800" rIns="50800" bIns="50800">
            <a:spAutoFit/>
          </a:bodyPr>
          <a:lstStyle/>
          <a:p>
            <a:pPr marL="342900" algn="l">
              <a:spcBef>
                <a:spcPct val="50000"/>
              </a:spcBef>
            </a:pPr>
            <a:r>
              <a:rPr lang="zh-CN" altLang="en-US" b="0">
                <a:ea typeface="黑体" pitchFamily="49" charset="-122"/>
              </a:rPr>
              <a:t>新一站保险网站联盟合作方式</a:t>
            </a:r>
          </a:p>
        </p:txBody>
      </p:sp>
      <p:sp>
        <p:nvSpPr>
          <p:cNvPr id="8196" name="未知"/>
          <p:cNvSpPr>
            <a:spLocks/>
          </p:cNvSpPr>
          <p:nvPr/>
        </p:nvSpPr>
        <p:spPr bwMode="auto">
          <a:xfrm>
            <a:off x="22225" y="844550"/>
            <a:ext cx="6769100" cy="76200"/>
          </a:xfrm>
          <a:custGeom>
            <a:avLst/>
            <a:gdLst>
              <a:gd name="T0" fmla="*/ 0 w 5367"/>
              <a:gd name="T1" fmla="*/ 0 h 644"/>
              <a:gd name="T2" fmla="*/ 536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8197" name="Text Box 5" descr="harmony_tile_blue"/>
          <p:cNvSpPr txBox="1">
            <a:spLocks noChangeArrowheads="1"/>
          </p:cNvSpPr>
          <p:nvPr/>
        </p:nvSpPr>
        <p:spPr bwMode="auto">
          <a:xfrm>
            <a:off x="741363" y="1492250"/>
            <a:ext cx="11160125" cy="3209925"/>
          </a:xfrm>
          <a:prstGeom prst="rect">
            <a:avLst/>
          </a:prstGeom>
          <a:noFill/>
          <a:ln w="9525">
            <a:noFill/>
            <a:miter lim="800000"/>
            <a:headEnd/>
            <a:tailEnd/>
          </a:ln>
        </p:spPr>
        <p:txBody>
          <a:bodyPr lIns="50800" tIns="50800" rIns="50800" bIns="50800" anchor="ctr">
            <a:spAutoFit/>
          </a:bodyPr>
          <a:lstStyle/>
          <a:p>
            <a:pPr algn="l"/>
            <a:r>
              <a:rPr lang="zh-CN" altLang="en-US" b="0">
                <a:solidFill>
                  <a:schemeClr val="tx2"/>
                </a:solidFill>
                <a:latin typeface="微软雅黑" pitchFamily="34" charset="-122"/>
              </a:rPr>
              <a:t>API调用</a:t>
            </a:r>
          </a:p>
          <a:p>
            <a:endParaRPr lang="zh-CN" altLang="en-US" sz="2400" b="0">
              <a:solidFill>
                <a:schemeClr val="tx2"/>
              </a:solidFill>
              <a:latin typeface="微软雅黑" pitchFamily="34" charset="-122"/>
            </a:endParaRPr>
          </a:p>
          <a:p>
            <a:pPr algn="l"/>
            <a:r>
              <a:rPr lang="zh-CN" altLang="en-US" sz="2400" b="0">
                <a:solidFill>
                  <a:schemeClr val="tx2"/>
                </a:solidFill>
                <a:latin typeface="微软雅黑" pitchFamily="34" charset="-122"/>
              </a:rPr>
              <a:t>什么是API调用？</a:t>
            </a:r>
          </a:p>
          <a:p>
            <a:pPr algn="l"/>
            <a:r>
              <a:rPr lang="zh-CN" altLang="en-US" sz="2400" b="0">
                <a:solidFill>
                  <a:schemeClr val="tx2"/>
                </a:solidFill>
                <a:latin typeface="微软雅黑" pitchFamily="34" charset="-122"/>
              </a:rPr>
              <a:t>API调用是指通过调用新一站对外开放的API（应用程序接口），获取丰富的保险产品信息，实现投保、支付、承保全流程的方式。</a:t>
            </a:r>
          </a:p>
          <a:p>
            <a:pPr algn="l"/>
            <a:endParaRPr lang="zh-CN" altLang="en-US" sz="2400" b="0">
              <a:solidFill>
                <a:schemeClr val="tx2"/>
              </a:solidFill>
              <a:latin typeface="微软雅黑" pitchFamily="34" charset="-122"/>
            </a:endParaRPr>
          </a:p>
          <a:p>
            <a:pPr algn="l"/>
            <a:r>
              <a:rPr lang="zh-CN" altLang="en-US" sz="2400" b="0">
                <a:solidFill>
                  <a:schemeClr val="tx2"/>
                </a:solidFill>
                <a:latin typeface="微软雅黑" pitchFamily="34" charset="-122"/>
              </a:rPr>
              <a:t>加盟条件</a:t>
            </a:r>
          </a:p>
          <a:p>
            <a:pPr algn="l"/>
            <a:r>
              <a:rPr lang="zh-CN" altLang="en-US" sz="2400" b="0">
                <a:solidFill>
                  <a:schemeClr val="tx2"/>
                </a:solidFill>
                <a:latin typeface="微软雅黑" pitchFamily="34" charset="-122"/>
              </a:rPr>
              <a:t>具有一定研发能力且拥有保险网销备案或兼/专业代理资质的团体或个人。</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默认设计模板_2">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_2">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4.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Pages>0</Pages>
  <Words>401</Words>
  <Characters>0</Characters>
  <Application>Microsoft Office PowerPoint</Application>
  <DocSecurity>0</DocSecurity>
  <PresentationFormat>自定义</PresentationFormat>
  <Lines>0</Lines>
  <Paragraphs>61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7</vt:i4>
      </vt:variant>
    </vt:vector>
  </HeadingPairs>
  <TitlesOfParts>
    <vt:vector size="17" baseType="lpstr">
      <vt:lpstr>Hoefler Text</vt:lpstr>
      <vt:lpstr>微软雅黑</vt:lpstr>
      <vt:lpstr>Arial</vt:lpstr>
      <vt:lpstr>Baskerville</vt:lpstr>
      <vt:lpstr>Noteworthy Bold</vt:lpstr>
      <vt:lpstr>宋体</vt:lpstr>
      <vt:lpstr>黑体</vt:lpstr>
      <vt:lpstr>默认设计模板</vt:lpstr>
      <vt:lpstr>1_默认设计模板</vt:lpstr>
      <vt:lpstr>默认设计模板_2</vt:lpstr>
      <vt:lpstr>幻灯片 1</vt:lpstr>
      <vt:lpstr>幻灯片 2</vt:lpstr>
      <vt:lpstr>幻灯片 3</vt:lpstr>
      <vt:lpstr>幻灯片 4</vt:lpstr>
      <vt:lpstr>幻灯片 5</vt:lpstr>
      <vt:lpstr>幻灯片 6</vt:lpstr>
      <vt:lpstr>幻灯片 7</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17</cp:revision>
  <cp:lastPrinted>1899-12-30T00:00:00Z</cp:lastPrinted>
  <dcterms:created xsi:type="dcterms:W3CDTF">2013-04-17T15:56:35Z</dcterms:created>
  <dcterms:modified xsi:type="dcterms:W3CDTF">2016-08-15T02:49:39Z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