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Lst>
  <p:notesMasterIdLst>
    <p:notesMasterId r:id="rId44"/>
  </p:notesMasterIdLst>
  <p:sldIdLst>
    <p:sldId id="256" r:id="rId3"/>
    <p:sldId id="289" r:id="rId4"/>
    <p:sldId id="290" r:id="rId5"/>
    <p:sldId id="291" r:id="rId6"/>
    <p:sldId id="293" r:id="rId7"/>
    <p:sldId id="294" r:id="rId8"/>
    <p:sldId id="295" r:id="rId9"/>
    <p:sldId id="296" r:id="rId10"/>
    <p:sldId id="298" r:id="rId11"/>
    <p:sldId id="304" r:id="rId12"/>
    <p:sldId id="302" r:id="rId13"/>
    <p:sldId id="303" r:id="rId14"/>
    <p:sldId id="299" r:id="rId15"/>
    <p:sldId id="300" r:id="rId16"/>
    <p:sldId id="330" r:id="rId17"/>
    <p:sldId id="305" r:id="rId18"/>
    <p:sldId id="306" r:id="rId19"/>
    <p:sldId id="301" r:id="rId20"/>
    <p:sldId id="307" r:id="rId21"/>
    <p:sldId id="308" r:id="rId22"/>
    <p:sldId id="309" r:id="rId23"/>
    <p:sldId id="311" r:id="rId24"/>
    <p:sldId id="312" r:id="rId25"/>
    <p:sldId id="313" r:id="rId26"/>
    <p:sldId id="314" r:id="rId27"/>
    <p:sldId id="315" r:id="rId28"/>
    <p:sldId id="316" r:id="rId29"/>
    <p:sldId id="317" r:id="rId30"/>
    <p:sldId id="318" r:id="rId31"/>
    <p:sldId id="319" r:id="rId32"/>
    <p:sldId id="320" r:id="rId33"/>
    <p:sldId id="321" r:id="rId34"/>
    <p:sldId id="322" r:id="rId35"/>
    <p:sldId id="323" r:id="rId36"/>
    <p:sldId id="324" r:id="rId37"/>
    <p:sldId id="325" r:id="rId38"/>
    <p:sldId id="326" r:id="rId39"/>
    <p:sldId id="327" r:id="rId40"/>
    <p:sldId id="328" r:id="rId41"/>
    <p:sldId id="329" r:id="rId42"/>
    <p:sldId id="261" r:id="rId43"/>
  </p:sldIdLst>
  <p:sldSz cx="13004800" cy="9753600"/>
  <p:notesSz cx="6858000" cy="9144000"/>
  <p:defaultTextStyle>
    <a:defPPr>
      <a:defRPr lang="zh-CN"/>
    </a:defPPr>
    <a:lvl1pPr algn="ctr" defTabSz="584200" rtl="0" fontAlgn="base" hangingPunct="0">
      <a:spcBef>
        <a:spcPct val="0"/>
      </a:spcBef>
      <a:spcAft>
        <a:spcPct val="0"/>
      </a:spcAft>
      <a:defRPr sz="3600" b="1" kern="1200">
        <a:solidFill>
          <a:srgbClr val="595650"/>
        </a:solidFill>
        <a:latin typeface="Hoefler Text" charset="0"/>
        <a:ea typeface="微软雅黑" pitchFamily="34" charset="-122"/>
        <a:cs typeface="+mn-cs"/>
        <a:sym typeface="Hoefler Text" charset="0"/>
      </a:defRPr>
    </a:lvl1pPr>
    <a:lvl2pPr marL="342900" indent="114300" algn="ctr" defTabSz="584200" rtl="0" fontAlgn="base" hangingPunct="0">
      <a:spcBef>
        <a:spcPct val="0"/>
      </a:spcBef>
      <a:spcAft>
        <a:spcPct val="0"/>
      </a:spcAft>
      <a:defRPr sz="3600" b="1" kern="1200">
        <a:solidFill>
          <a:srgbClr val="595650"/>
        </a:solidFill>
        <a:latin typeface="Hoefler Text" charset="0"/>
        <a:ea typeface="微软雅黑" pitchFamily="34" charset="-122"/>
        <a:cs typeface="+mn-cs"/>
        <a:sym typeface="Hoefler Text" charset="0"/>
      </a:defRPr>
    </a:lvl2pPr>
    <a:lvl3pPr marL="685800" indent="228600" algn="ctr" defTabSz="584200" rtl="0" fontAlgn="base" hangingPunct="0">
      <a:spcBef>
        <a:spcPct val="0"/>
      </a:spcBef>
      <a:spcAft>
        <a:spcPct val="0"/>
      </a:spcAft>
      <a:defRPr sz="3600" b="1" kern="1200">
        <a:solidFill>
          <a:srgbClr val="595650"/>
        </a:solidFill>
        <a:latin typeface="Hoefler Text" charset="0"/>
        <a:ea typeface="微软雅黑" pitchFamily="34" charset="-122"/>
        <a:cs typeface="+mn-cs"/>
        <a:sym typeface="Hoefler Text" charset="0"/>
      </a:defRPr>
    </a:lvl3pPr>
    <a:lvl4pPr marL="1028700" indent="342900" algn="ctr" defTabSz="584200" rtl="0" fontAlgn="base" hangingPunct="0">
      <a:spcBef>
        <a:spcPct val="0"/>
      </a:spcBef>
      <a:spcAft>
        <a:spcPct val="0"/>
      </a:spcAft>
      <a:defRPr sz="3600" b="1" kern="1200">
        <a:solidFill>
          <a:srgbClr val="595650"/>
        </a:solidFill>
        <a:latin typeface="Hoefler Text" charset="0"/>
        <a:ea typeface="微软雅黑" pitchFamily="34" charset="-122"/>
        <a:cs typeface="+mn-cs"/>
        <a:sym typeface="Hoefler Text" charset="0"/>
      </a:defRPr>
    </a:lvl4pPr>
    <a:lvl5pPr marL="1371600" indent="457200" algn="ctr" defTabSz="584200" rtl="0" fontAlgn="base" hangingPunct="0">
      <a:spcBef>
        <a:spcPct val="0"/>
      </a:spcBef>
      <a:spcAft>
        <a:spcPct val="0"/>
      </a:spcAft>
      <a:defRPr sz="3600" b="1" kern="1200">
        <a:solidFill>
          <a:srgbClr val="595650"/>
        </a:solidFill>
        <a:latin typeface="Hoefler Text" charset="0"/>
        <a:ea typeface="微软雅黑" pitchFamily="34" charset="-122"/>
        <a:cs typeface="+mn-cs"/>
        <a:sym typeface="Hoefler Text" charset="0"/>
      </a:defRPr>
    </a:lvl5pPr>
    <a:lvl6pPr marL="2286000" algn="l" defTabSz="914400" rtl="0" eaLnBrk="1" latinLnBrk="0" hangingPunct="1">
      <a:defRPr sz="3600" b="1" kern="1200">
        <a:solidFill>
          <a:srgbClr val="595650"/>
        </a:solidFill>
        <a:latin typeface="Hoefler Text" charset="0"/>
        <a:ea typeface="微软雅黑" pitchFamily="34" charset="-122"/>
        <a:cs typeface="+mn-cs"/>
        <a:sym typeface="Hoefler Text" charset="0"/>
      </a:defRPr>
    </a:lvl6pPr>
    <a:lvl7pPr marL="2743200" algn="l" defTabSz="914400" rtl="0" eaLnBrk="1" latinLnBrk="0" hangingPunct="1">
      <a:defRPr sz="3600" b="1" kern="1200">
        <a:solidFill>
          <a:srgbClr val="595650"/>
        </a:solidFill>
        <a:latin typeface="Hoefler Text" charset="0"/>
        <a:ea typeface="微软雅黑" pitchFamily="34" charset="-122"/>
        <a:cs typeface="+mn-cs"/>
        <a:sym typeface="Hoefler Text" charset="0"/>
      </a:defRPr>
    </a:lvl7pPr>
    <a:lvl8pPr marL="3200400" algn="l" defTabSz="914400" rtl="0" eaLnBrk="1" latinLnBrk="0" hangingPunct="1">
      <a:defRPr sz="3600" b="1" kern="1200">
        <a:solidFill>
          <a:srgbClr val="595650"/>
        </a:solidFill>
        <a:latin typeface="Hoefler Text" charset="0"/>
        <a:ea typeface="微软雅黑" pitchFamily="34" charset="-122"/>
        <a:cs typeface="+mn-cs"/>
        <a:sym typeface="Hoefler Text" charset="0"/>
      </a:defRPr>
    </a:lvl8pPr>
    <a:lvl9pPr marL="3657600" algn="l" defTabSz="914400" rtl="0" eaLnBrk="1" latinLnBrk="0" hangingPunct="1">
      <a:defRPr sz="3600" b="1" kern="1200">
        <a:solidFill>
          <a:srgbClr val="595650"/>
        </a:solidFill>
        <a:latin typeface="Hoefler Text" charset="0"/>
        <a:ea typeface="微软雅黑" pitchFamily="34" charset="-122"/>
        <a:cs typeface="+mn-cs"/>
        <a:sym typeface="Hoefler Text"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BFBFB"/>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199" autoAdjust="0"/>
  </p:normalViewPr>
  <p:slideViewPr>
    <p:cSldViewPr>
      <p:cViewPr>
        <p:scale>
          <a:sx n="66" d="100"/>
          <a:sy n="66" d="100"/>
        </p:scale>
        <p:origin x="-2106" y="-120"/>
      </p:cViewPr>
      <p:guideLst>
        <p:guide orient="horz" pos="3072"/>
        <p:guide pos="4036"/>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6147" name="Rectangle 3"/>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sym typeface="Noteworthy Bold" charset="0"/>
              </a:rPr>
              <a:t>Click to edit Master text styles</a:t>
            </a:r>
          </a:p>
          <a:p>
            <a:pPr lvl="1"/>
            <a:r>
              <a:rPr lang="en-US" noProof="0" smtClean="0">
                <a:sym typeface="Noteworthy Bold" charset="0"/>
              </a:rPr>
              <a:t>Second level</a:t>
            </a:r>
          </a:p>
          <a:p>
            <a:pPr lvl="2"/>
            <a:r>
              <a:rPr lang="en-US" noProof="0" smtClean="0">
                <a:sym typeface="Noteworthy Bold" charset="0"/>
              </a:rPr>
              <a:t>Third level</a:t>
            </a:r>
          </a:p>
          <a:p>
            <a:pPr lvl="3"/>
            <a:r>
              <a:rPr lang="en-US" noProof="0" smtClean="0">
                <a:sym typeface="Noteworthy Bold" charset="0"/>
              </a:rPr>
              <a:t>Fourth level</a:t>
            </a:r>
          </a:p>
          <a:p>
            <a:pPr lvl="4"/>
            <a:r>
              <a:rPr lang="en-US" noProof="0" smtClean="0">
                <a:sym typeface="Noteworthy Bold" charset="0"/>
              </a:rPr>
              <a:t>Fifth level</a:t>
            </a:r>
          </a:p>
        </p:txBody>
      </p:sp>
    </p:spTree>
  </p:cSld>
  <p:clrMap bg1="lt1" tx1="dk1" bg2="lt2" tx2="dk2" accent1="accent1" accent2="accent2" accent3="accent3" accent4="accent4" accent5="accent5" accent6="accent6" hlink="hlink" folHlink="folHlink"/>
  <p:notesStyle>
    <a:lvl1pPr algn="l" defTabSz="457200" rtl="0" eaLnBrk="0" fontAlgn="base" hangingPunct="0">
      <a:lnSpc>
        <a:spcPts val="3500"/>
      </a:lnSpc>
      <a:spcBef>
        <a:spcPct val="0"/>
      </a:spcBef>
      <a:spcAft>
        <a:spcPct val="0"/>
      </a:spcAft>
      <a:defRPr sz="2400" kern="1200">
        <a:solidFill>
          <a:srgbClr val="572E2D"/>
        </a:solidFill>
        <a:latin typeface="Noteworthy Bold" charset="0"/>
        <a:ea typeface="宋体" pitchFamily="2" charset="-122"/>
        <a:cs typeface="+mn-cs"/>
        <a:sym typeface="Noteworthy Bold" charset="0"/>
      </a:defRPr>
    </a:lvl1pPr>
    <a:lvl2pPr marL="342900" algn="l" defTabSz="457200" rtl="0" eaLnBrk="0" fontAlgn="base" hangingPunct="0">
      <a:lnSpc>
        <a:spcPts val="3500"/>
      </a:lnSpc>
      <a:spcBef>
        <a:spcPct val="0"/>
      </a:spcBef>
      <a:spcAft>
        <a:spcPct val="0"/>
      </a:spcAft>
      <a:defRPr sz="2400" kern="1200">
        <a:solidFill>
          <a:srgbClr val="572E2D"/>
        </a:solidFill>
        <a:latin typeface="Noteworthy Bold" charset="0"/>
        <a:ea typeface="宋体" pitchFamily="2" charset="-122"/>
        <a:cs typeface="+mn-cs"/>
        <a:sym typeface="Noteworthy Bold" charset="0"/>
      </a:defRPr>
    </a:lvl2pPr>
    <a:lvl3pPr marL="685800" algn="l" defTabSz="457200" rtl="0" eaLnBrk="0" fontAlgn="base" hangingPunct="0">
      <a:lnSpc>
        <a:spcPts val="3500"/>
      </a:lnSpc>
      <a:spcBef>
        <a:spcPct val="0"/>
      </a:spcBef>
      <a:spcAft>
        <a:spcPct val="0"/>
      </a:spcAft>
      <a:defRPr sz="2400" kern="1200">
        <a:solidFill>
          <a:srgbClr val="572E2D"/>
        </a:solidFill>
        <a:latin typeface="Noteworthy Bold" charset="0"/>
        <a:ea typeface="宋体" pitchFamily="2" charset="-122"/>
        <a:cs typeface="+mn-cs"/>
        <a:sym typeface="Noteworthy Bold" charset="0"/>
      </a:defRPr>
    </a:lvl3pPr>
    <a:lvl4pPr marL="1028700" algn="l" defTabSz="457200" rtl="0" eaLnBrk="0" fontAlgn="base" hangingPunct="0">
      <a:lnSpc>
        <a:spcPts val="3500"/>
      </a:lnSpc>
      <a:spcBef>
        <a:spcPct val="0"/>
      </a:spcBef>
      <a:spcAft>
        <a:spcPct val="0"/>
      </a:spcAft>
      <a:defRPr sz="2400" kern="1200">
        <a:solidFill>
          <a:srgbClr val="572E2D"/>
        </a:solidFill>
        <a:latin typeface="Noteworthy Bold" charset="0"/>
        <a:ea typeface="宋体" pitchFamily="2" charset="-122"/>
        <a:cs typeface="+mn-cs"/>
        <a:sym typeface="Noteworthy Bold" charset="0"/>
      </a:defRPr>
    </a:lvl4pPr>
    <a:lvl5pPr marL="1371600" algn="l" defTabSz="457200" rtl="0" eaLnBrk="0" fontAlgn="base" hangingPunct="0">
      <a:lnSpc>
        <a:spcPts val="3500"/>
      </a:lnSpc>
      <a:spcBef>
        <a:spcPct val="0"/>
      </a:spcBef>
      <a:spcAft>
        <a:spcPct val="0"/>
      </a:spcAft>
      <a:defRPr sz="2400" kern="1200">
        <a:solidFill>
          <a:srgbClr val="572E2D"/>
        </a:solidFill>
        <a:latin typeface="Noteworthy Bold" charset="0"/>
        <a:ea typeface="宋体" pitchFamily="2" charset="-122"/>
        <a:cs typeface="+mn-cs"/>
        <a:sym typeface="Noteworthy Bold"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4725" y="3030538"/>
            <a:ext cx="11055350" cy="2090737"/>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951038" y="5527675"/>
            <a:ext cx="9102725" cy="2492375"/>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0875" y="2276475"/>
            <a:ext cx="11703050" cy="64357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428163" y="390525"/>
            <a:ext cx="2925762" cy="83216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0875" y="390525"/>
            <a:ext cx="8624888" cy="83216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4725" y="3030538"/>
            <a:ext cx="11055350" cy="2090737"/>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7113" y="6267450"/>
            <a:ext cx="11053762" cy="193675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87400" y="8445500"/>
            <a:ext cx="5638800" cy="774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578600" y="8445500"/>
            <a:ext cx="5638800" cy="774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50875" y="388938"/>
            <a:ext cx="4278313" cy="1652587"/>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50875" y="2276475"/>
            <a:ext cx="11703050" cy="64357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9525" y="6827838"/>
            <a:ext cx="7802563" cy="806450"/>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Hoefler Text" charset="0"/>
            </a:endParaRPr>
          </a:p>
        </p:txBody>
      </p:sp>
      <p:sp>
        <p:nvSpPr>
          <p:cNvPr id="4" name="文本占位符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59900" y="7188200"/>
            <a:ext cx="2857500" cy="2032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87400" y="7188200"/>
            <a:ext cx="8420100" cy="2032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7113" y="6267450"/>
            <a:ext cx="11053762" cy="1936750"/>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027113" y="4133850"/>
            <a:ext cx="11053762" cy="21336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0875"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578600"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50875" y="2182813"/>
            <a:ext cx="5745163"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50875" y="3092450"/>
            <a:ext cx="5745163"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605588" y="2182813"/>
            <a:ext cx="5748337"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605588" y="3092450"/>
            <a:ext cx="5748337"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50875" y="388938"/>
            <a:ext cx="4278313" cy="1652587"/>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084763" y="388938"/>
            <a:ext cx="7269162" cy="83232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50875" y="2041525"/>
            <a:ext cx="4278313" cy="66706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9525" y="6827838"/>
            <a:ext cx="7802563" cy="8064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549525" y="871538"/>
            <a:ext cx="7802563" cy="58515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Hoefler Text" charset="0"/>
            </a:endParaRPr>
          </a:p>
        </p:txBody>
      </p:sp>
      <p:sp>
        <p:nvSpPr>
          <p:cNvPr id="4" name="文本占位符 3"/>
          <p:cNvSpPr>
            <a:spLocks noGrp="1"/>
          </p:cNvSpPr>
          <p:nvPr>
            <p:ph type="body" sz="half" idx="2"/>
          </p:nvPr>
        </p:nvSpPr>
        <p:spPr>
          <a:xfrm>
            <a:off x="2549525" y="7634288"/>
            <a:ext cx="7802563" cy="11445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Tree>
  </p:cSld>
  <p:clrMap bg1="dk2" tx1="lt1" bg2="dk1"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mj-lt"/>
          <a:ea typeface="+mj-ea"/>
          <a:cs typeface="+mj-cs"/>
          <a:sym typeface="Baskerville" charset="0"/>
        </a:defRPr>
      </a:lvl1pPr>
      <a:lvl2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2pPr>
      <a:lvl3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3pPr>
      <a:lvl4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4pPr>
      <a:lvl5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5pPr>
      <a:lvl6pPr marL="4572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6pPr>
      <a:lvl7pPr marL="9144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7pPr>
      <a:lvl8pPr marL="13716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8pPr>
      <a:lvl9pPr marL="18288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9pPr>
    </p:titleStyle>
    <p:bodyStyle>
      <a:lvl1pPr marL="342900" indent="-342900" algn="l" defTabSz="584200" rtl="0" eaLnBrk="0" fontAlgn="base" hangingPunct="0">
        <a:spcBef>
          <a:spcPts val="3600"/>
        </a:spcBef>
        <a:spcAft>
          <a:spcPct val="0"/>
        </a:spcAft>
        <a:defRPr sz="3600">
          <a:solidFill>
            <a:srgbClr val="4C4C4C"/>
          </a:solidFill>
          <a:latin typeface="+mn-lt"/>
          <a:ea typeface="+mn-ea"/>
          <a:cs typeface="+mn-cs"/>
          <a:sym typeface="Hoefler Text" charset="0"/>
        </a:defRPr>
      </a:lvl1pPr>
      <a:lvl2pPr marL="342900" indent="114300" algn="l" defTabSz="584200" rtl="0" eaLnBrk="0" fontAlgn="base" hangingPunct="0">
        <a:spcBef>
          <a:spcPts val="3600"/>
        </a:spcBef>
        <a:spcAft>
          <a:spcPct val="0"/>
        </a:spcAft>
        <a:defRPr sz="3600">
          <a:solidFill>
            <a:srgbClr val="4C4C4C"/>
          </a:solidFill>
          <a:latin typeface="+mn-lt"/>
          <a:sym typeface="Hoefler Text" charset="0"/>
        </a:defRPr>
      </a:lvl2pPr>
      <a:lvl3pPr marL="685800" indent="228600" algn="l" defTabSz="584200" rtl="0" eaLnBrk="0" fontAlgn="base" hangingPunct="0">
        <a:spcBef>
          <a:spcPts val="3600"/>
        </a:spcBef>
        <a:spcAft>
          <a:spcPct val="0"/>
        </a:spcAft>
        <a:defRPr sz="3600">
          <a:solidFill>
            <a:srgbClr val="4C4C4C"/>
          </a:solidFill>
          <a:latin typeface="+mn-lt"/>
          <a:sym typeface="Hoefler Text" charset="0"/>
        </a:defRPr>
      </a:lvl3pPr>
      <a:lvl4pPr marL="1028700" indent="342900" algn="l" defTabSz="584200" rtl="0" eaLnBrk="0" fontAlgn="base" hangingPunct="0">
        <a:spcBef>
          <a:spcPts val="3600"/>
        </a:spcBef>
        <a:spcAft>
          <a:spcPct val="0"/>
        </a:spcAft>
        <a:defRPr sz="3600">
          <a:solidFill>
            <a:srgbClr val="4C4C4C"/>
          </a:solidFill>
          <a:latin typeface="+mn-lt"/>
          <a:sym typeface="Hoefler Text" charset="0"/>
        </a:defRPr>
      </a:lvl4pPr>
      <a:lvl5pPr marL="1371600" indent="457200" algn="l" defTabSz="584200" rtl="0" eaLnBrk="0" fontAlgn="base" hangingPunct="0">
        <a:spcBef>
          <a:spcPts val="3600"/>
        </a:spcBef>
        <a:spcAft>
          <a:spcPct val="0"/>
        </a:spcAft>
        <a:defRPr sz="3600">
          <a:solidFill>
            <a:srgbClr val="4C4C4C"/>
          </a:solidFill>
          <a:latin typeface="+mn-lt"/>
          <a:sym typeface="Hoefler Text" charset="0"/>
        </a:defRPr>
      </a:lvl5pPr>
      <a:lvl6pPr marL="1828800" algn="l" defTabSz="584200" rtl="0" fontAlgn="base" hangingPunct="0">
        <a:spcBef>
          <a:spcPts val="3600"/>
        </a:spcBef>
        <a:spcAft>
          <a:spcPct val="0"/>
        </a:spcAft>
        <a:defRPr sz="3600">
          <a:solidFill>
            <a:srgbClr val="4C4C4C"/>
          </a:solidFill>
          <a:latin typeface="+mn-lt"/>
          <a:sym typeface="Hoefler Text" charset="0"/>
        </a:defRPr>
      </a:lvl6pPr>
      <a:lvl7pPr marL="2286000" algn="l" defTabSz="584200" rtl="0" fontAlgn="base" hangingPunct="0">
        <a:spcBef>
          <a:spcPts val="3600"/>
        </a:spcBef>
        <a:spcAft>
          <a:spcPct val="0"/>
        </a:spcAft>
        <a:defRPr sz="3600">
          <a:solidFill>
            <a:srgbClr val="4C4C4C"/>
          </a:solidFill>
          <a:latin typeface="+mn-lt"/>
          <a:sym typeface="Hoefler Text" charset="0"/>
        </a:defRPr>
      </a:lvl7pPr>
      <a:lvl8pPr marL="2743200" algn="l" defTabSz="584200" rtl="0" fontAlgn="base" hangingPunct="0">
        <a:spcBef>
          <a:spcPts val="3600"/>
        </a:spcBef>
        <a:spcAft>
          <a:spcPct val="0"/>
        </a:spcAft>
        <a:defRPr sz="3600">
          <a:solidFill>
            <a:srgbClr val="4C4C4C"/>
          </a:solidFill>
          <a:latin typeface="+mn-lt"/>
          <a:sym typeface="Hoefler Text" charset="0"/>
        </a:defRPr>
      </a:lvl8pPr>
      <a:lvl9pPr marL="3200400" algn="l" defTabSz="584200" rtl="0" fontAlgn="base" hangingPunct="0">
        <a:spcBef>
          <a:spcPts val="3600"/>
        </a:spcBef>
        <a:spcAft>
          <a:spcPct val="0"/>
        </a:spcAft>
        <a:defRPr sz="3600">
          <a:solidFill>
            <a:srgbClr val="4C4C4C"/>
          </a:solidFill>
          <a:latin typeface="+mn-lt"/>
          <a:sym typeface="Hoefler Text"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787400" y="7188200"/>
            <a:ext cx="11430000" cy="12700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zh-CN" altLang="zh-CN" smtClean="0">
                <a:sym typeface="Baskerville" charset="0"/>
              </a:rPr>
              <a:t>Click to edit Master title style</a:t>
            </a:r>
          </a:p>
        </p:txBody>
      </p:sp>
      <p:sp>
        <p:nvSpPr>
          <p:cNvPr id="1027" name="Rectangle 3"/>
          <p:cNvSpPr>
            <a:spLocks noGrp="1" noChangeArrowheads="1"/>
          </p:cNvSpPr>
          <p:nvPr>
            <p:ph type="body" idx="1"/>
          </p:nvPr>
        </p:nvSpPr>
        <p:spPr bwMode="auto">
          <a:xfrm>
            <a:off x="787400" y="8445500"/>
            <a:ext cx="11430000" cy="7747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altLang="zh-CN" smtClean="0">
                <a:sym typeface="Hoefler Text" charset="0"/>
              </a:rPr>
              <a:t>Click to edit Master text styles</a:t>
            </a:r>
          </a:p>
          <a:p>
            <a:pPr lvl="1"/>
            <a:r>
              <a:rPr lang="zh-CN" altLang="zh-CN" smtClean="0">
                <a:sym typeface="Hoefler Text" charset="0"/>
              </a:rPr>
              <a:t>Second level</a:t>
            </a:r>
          </a:p>
          <a:p>
            <a:pPr lvl="2"/>
            <a:r>
              <a:rPr lang="zh-CN" altLang="zh-CN" smtClean="0">
                <a:sym typeface="Hoefler Text" charset="0"/>
              </a:rPr>
              <a:t>Third level</a:t>
            </a:r>
          </a:p>
          <a:p>
            <a:pPr lvl="3"/>
            <a:r>
              <a:rPr lang="zh-CN" altLang="zh-CN" smtClean="0">
                <a:sym typeface="Hoefler Text" charset="0"/>
              </a:rPr>
              <a:t>Fourth level</a:t>
            </a:r>
          </a:p>
          <a:p>
            <a:pPr lvl="4"/>
            <a:r>
              <a:rPr lang="zh-CN" altLang="zh-CN" smtClean="0">
                <a:sym typeface="Hoefler Text" charset="0"/>
              </a:rPr>
              <a:t>Fifth level</a:t>
            </a:r>
          </a:p>
        </p:txBody>
      </p:sp>
    </p:spTree>
  </p:cSld>
  <p:clrMap bg1="dk2" tx1="lt1" bg2="dk1"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mj-lt"/>
          <a:ea typeface="+mj-ea"/>
          <a:cs typeface="+mj-cs"/>
          <a:sym typeface="Baskerville" charset="0"/>
        </a:defRPr>
      </a:lvl1pPr>
      <a:lvl2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2pPr>
      <a:lvl3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3pPr>
      <a:lvl4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4pPr>
      <a:lvl5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5pPr>
      <a:lvl6pPr marL="4572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6pPr>
      <a:lvl7pPr marL="9144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7pPr>
      <a:lvl8pPr marL="13716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8pPr>
      <a:lvl9pPr marL="18288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9pPr>
    </p:titleStyle>
    <p:bodyStyle>
      <a:lvl1pPr marL="342900" indent="-342900" algn="l" defTabSz="584200" rtl="0" eaLnBrk="0" fontAlgn="base" hangingPunct="0">
        <a:spcBef>
          <a:spcPts val="3600"/>
        </a:spcBef>
        <a:spcAft>
          <a:spcPct val="0"/>
        </a:spcAft>
        <a:defRPr sz="3600">
          <a:solidFill>
            <a:srgbClr val="4C4C4C"/>
          </a:solidFill>
          <a:latin typeface="+mn-lt"/>
          <a:ea typeface="+mn-ea"/>
          <a:cs typeface="+mn-cs"/>
          <a:sym typeface="Hoefler Text" charset="0"/>
        </a:defRPr>
      </a:lvl1pPr>
      <a:lvl2pPr marL="342900" indent="114300" algn="l" defTabSz="584200" rtl="0" eaLnBrk="0" fontAlgn="base" hangingPunct="0">
        <a:spcBef>
          <a:spcPts val="3600"/>
        </a:spcBef>
        <a:spcAft>
          <a:spcPct val="0"/>
        </a:spcAft>
        <a:defRPr sz="3600">
          <a:solidFill>
            <a:srgbClr val="4C4C4C"/>
          </a:solidFill>
          <a:latin typeface="+mn-lt"/>
          <a:sym typeface="Hoefler Text" charset="0"/>
        </a:defRPr>
      </a:lvl2pPr>
      <a:lvl3pPr marL="685800" indent="228600" algn="l" defTabSz="584200" rtl="0" eaLnBrk="0" fontAlgn="base" hangingPunct="0">
        <a:spcBef>
          <a:spcPts val="3600"/>
        </a:spcBef>
        <a:spcAft>
          <a:spcPct val="0"/>
        </a:spcAft>
        <a:defRPr sz="3600">
          <a:solidFill>
            <a:srgbClr val="4C4C4C"/>
          </a:solidFill>
          <a:latin typeface="+mn-lt"/>
          <a:sym typeface="Hoefler Text" charset="0"/>
        </a:defRPr>
      </a:lvl3pPr>
      <a:lvl4pPr marL="1028700" indent="342900" algn="l" defTabSz="584200" rtl="0" eaLnBrk="0" fontAlgn="base" hangingPunct="0">
        <a:spcBef>
          <a:spcPts val="3600"/>
        </a:spcBef>
        <a:spcAft>
          <a:spcPct val="0"/>
        </a:spcAft>
        <a:defRPr sz="3600">
          <a:solidFill>
            <a:srgbClr val="4C4C4C"/>
          </a:solidFill>
          <a:latin typeface="+mn-lt"/>
          <a:sym typeface="Hoefler Text" charset="0"/>
        </a:defRPr>
      </a:lvl4pPr>
      <a:lvl5pPr marL="1371600" indent="457200" algn="l" defTabSz="584200" rtl="0" eaLnBrk="0" fontAlgn="base" hangingPunct="0">
        <a:spcBef>
          <a:spcPts val="3600"/>
        </a:spcBef>
        <a:spcAft>
          <a:spcPct val="0"/>
        </a:spcAft>
        <a:defRPr sz="3600">
          <a:solidFill>
            <a:srgbClr val="4C4C4C"/>
          </a:solidFill>
          <a:latin typeface="+mn-lt"/>
          <a:sym typeface="Hoefler Text" charset="0"/>
        </a:defRPr>
      </a:lvl5pPr>
      <a:lvl6pPr marL="1828800" algn="l" defTabSz="584200" rtl="0" fontAlgn="base" hangingPunct="0">
        <a:spcBef>
          <a:spcPts val="3600"/>
        </a:spcBef>
        <a:spcAft>
          <a:spcPct val="0"/>
        </a:spcAft>
        <a:defRPr sz="3600">
          <a:solidFill>
            <a:srgbClr val="4C4C4C"/>
          </a:solidFill>
          <a:latin typeface="+mn-lt"/>
          <a:sym typeface="Hoefler Text" charset="0"/>
        </a:defRPr>
      </a:lvl6pPr>
      <a:lvl7pPr marL="2286000" algn="l" defTabSz="584200" rtl="0" fontAlgn="base" hangingPunct="0">
        <a:spcBef>
          <a:spcPts val="3600"/>
        </a:spcBef>
        <a:spcAft>
          <a:spcPct val="0"/>
        </a:spcAft>
        <a:defRPr sz="3600">
          <a:solidFill>
            <a:srgbClr val="4C4C4C"/>
          </a:solidFill>
          <a:latin typeface="+mn-lt"/>
          <a:sym typeface="Hoefler Text" charset="0"/>
        </a:defRPr>
      </a:lvl7pPr>
      <a:lvl8pPr marL="2743200" algn="l" defTabSz="584200" rtl="0" fontAlgn="base" hangingPunct="0">
        <a:spcBef>
          <a:spcPts val="3600"/>
        </a:spcBef>
        <a:spcAft>
          <a:spcPct val="0"/>
        </a:spcAft>
        <a:defRPr sz="3600">
          <a:solidFill>
            <a:srgbClr val="4C4C4C"/>
          </a:solidFill>
          <a:latin typeface="+mn-lt"/>
          <a:sym typeface="Hoefler Text" charset="0"/>
        </a:defRPr>
      </a:lvl8pPr>
      <a:lvl9pPr marL="3200400" algn="l" defTabSz="584200" rtl="0" fontAlgn="base" hangingPunct="0">
        <a:spcBef>
          <a:spcPts val="3600"/>
        </a:spcBef>
        <a:spcAft>
          <a:spcPct val="0"/>
        </a:spcAft>
        <a:defRPr sz="3600">
          <a:solidFill>
            <a:srgbClr val="4C4C4C"/>
          </a:solidFill>
          <a:latin typeface="+mn-lt"/>
          <a:sym typeface="Hoefler Text"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hyperlink" Target="http://www.redis.cn/topics/protocol.html" TargetMode="External"/><Relationship Id="rId2" Type="http://schemas.openxmlformats.org/officeDocument/2006/relationships/hyperlink" Target="http://redis.io/topics/protocol" TargetMode="External"/><Relationship Id="rId1" Type="http://schemas.openxmlformats.org/officeDocument/2006/relationships/slideLayout" Target="../slideLayouts/slideLayout18.xml"/><Relationship Id="rId4" Type="http://schemas.openxmlformats.org/officeDocument/2006/relationships/hyperlink" Target="https://github.com/spullara/redis-protocol.gi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AutoShape 2"/>
          <p:cNvSpPr>
            <a:spLocks noChangeArrowheads="1"/>
          </p:cNvSpPr>
          <p:nvPr/>
        </p:nvSpPr>
        <p:spPr bwMode="auto">
          <a:xfrm>
            <a:off x="6134100" y="1631950"/>
            <a:ext cx="127000" cy="1739900"/>
          </a:xfrm>
          <a:custGeom>
            <a:avLst/>
            <a:gdLst>
              <a:gd name="T0" fmla="*/ 63500 w 21600"/>
              <a:gd name="T1" fmla="*/ 869950 h 21600"/>
              <a:gd name="T2" fmla="*/ 63500 w 21600"/>
              <a:gd name="T3" fmla="*/ 869950 h 21600"/>
              <a:gd name="T4" fmla="*/ 63500 w 21600"/>
              <a:gd name="T5" fmla="*/ 869950 h 21600"/>
              <a:gd name="T6" fmla="*/ 63500 w 21600"/>
              <a:gd name="T7" fmla="*/ 869950 h 21600"/>
              <a:gd name="T8" fmla="*/ 0 60000 65536"/>
              <a:gd name="T9" fmla="*/ 0 60000 65536"/>
              <a:gd name="T10" fmla="*/ 0 60000 65536"/>
              <a:gd name="T11" fmla="*/ 0 60000 65536"/>
              <a:gd name="T12" fmla="*/ 3163 w 21600"/>
              <a:gd name="T13" fmla="*/ 3163 h 21600"/>
              <a:gd name="T14" fmla="*/ 18437 w 21600"/>
              <a:gd name="T15" fmla="*/ 18437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noFill/>
          <a:ln w="9525">
            <a:noFill/>
            <a:miter lim="800000"/>
            <a:headEnd/>
            <a:tailEnd/>
          </a:ln>
        </p:spPr>
        <p:txBody>
          <a:bodyPr lIns="50800" tIns="50800" rIns="50800" bIns="50800" anchor="ctr"/>
          <a:lstStyle/>
          <a:p>
            <a:endParaRPr lang="zh-CN" altLang="en-US" b="0">
              <a:ea typeface="宋体" pitchFamily="2" charset="-122"/>
            </a:endParaRPr>
          </a:p>
          <a:p>
            <a:endParaRPr lang="zh-CN" altLang="en-US" b="0">
              <a:ea typeface="宋体" pitchFamily="2" charset="-122"/>
            </a:endParaRPr>
          </a:p>
        </p:txBody>
      </p:sp>
      <p:sp>
        <p:nvSpPr>
          <p:cNvPr id="3075" name="TextBox 3"/>
          <p:cNvSpPr txBox="1">
            <a:spLocks noChangeArrowheads="1"/>
          </p:cNvSpPr>
          <p:nvPr/>
        </p:nvSpPr>
        <p:spPr bwMode="auto">
          <a:xfrm>
            <a:off x="1893888" y="2713038"/>
            <a:ext cx="8785225" cy="2308225"/>
          </a:xfrm>
          <a:prstGeom prst="rect">
            <a:avLst/>
          </a:prstGeom>
          <a:noFill/>
          <a:ln w="9525">
            <a:noFill/>
            <a:miter lim="800000"/>
            <a:headEnd/>
            <a:tailEnd/>
          </a:ln>
        </p:spPr>
        <p:txBody>
          <a:bodyPr>
            <a:spAutoFit/>
          </a:bodyPr>
          <a:lstStyle/>
          <a:p>
            <a:r>
              <a:rPr lang="zh-CN" altLang="en-US" sz="7200">
                <a:solidFill>
                  <a:srgbClr val="FFC000"/>
                </a:solidFill>
              </a:rPr>
              <a:t>基于多数据源的分布式缓存系统方案设计</a:t>
            </a:r>
            <a:endParaRPr lang="zh-CN" altLang="en-US" sz="7200">
              <a:solidFill>
                <a:srgbClr val="FFC000"/>
              </a:solidFill>
              <a:ea typeface="宋体" pitchFamily="2" charset="-122"/>
            </a:endParaRPr>
          </a:p>
        </p:txBody>
      </p:sp>
      <p:sp>
        <p:nvSpPr>
          <p:cNvPr id="3076" name="TextBox 4"/>
          <p:cNvSpPr txBox="1">
            <a:spLocks noChangeArrowheads="1"/>
          </p:cNvSpPr>
          <p:nvPr/>
        </p:nvSpPr>
        <p:spPr bwMode="auto">
          <a:xfrm>
            <a:off x="6934200" y="6411913"/>
            <a:ext cx="3744913" cy="1200150"/>
          </a:xfrm>
          <a:prstGeom prst="rect">
            <a:avLst/>
          </a:prstGeom>
          <a:noFill/>
          <a:ln w="9525">
            <a:noFill/>
            <a:miter lim="800000"/>
            <a:headEnd/>
            <a:tailEnd/>
          </a:ln>
        </p:spPr>
        <p:txBody>
          <a:bodyPr>
            <a:spAutoFit/>
          </a:bodyPr>
          <a:lstStyle/>
          <a:p>
            <a:r>
              <a:rPr lang="zh-CN" altLang="en-US"/>
              <a:t>吕承纲</a:t>
            </a:r>
            <a:endParaRPr lang="en-US" altLang="zh-CN"/>
          </a:p>
          <a:p>
            <a:r>
              <a:rPr lang="zh-CN" altLang="en-US"/>
              <a:t>新一站研发部</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12457384" cy="738664"/>
          </a:xfrm>
          <a:prstGeom prst="rect">
            <a:avLst/>
          </a:prstGeom>
          <a:noFill/>
          <a:ln w="9525">
            <a:noFill/>
            <a:miter lim="800000"/>
            <a:headEnd/>
            <a:tailEnd/>
          </a:ln>
        </p:spPr>
        <p:txBody>
          <a:bodyPr wrap="square">
            <a:spAutoFit/>
          </a:bodyPr>
          <a:lstStyle/>
          <a:p>
            <a:pPr algn="l"/>
            <a:r>
              <a:rPr lang="en-US" altLang="zh-CN" sz="4200" dirty="0"/>
              <a:t>Part </a:t>
            </a:r>
            <a:r>
              <a:rPr lang="en-US" altLang="zh-CN" sz="4200" dirty="0" smtClean="0"/>
              <a:t>2- </a:t>
            </a:r>
            <a:r>
              <a:rPr lang="zh-CN" altLang="en-US" sz="4200" dirty="0" smtClean="0"/>
              <a:t>代理层实现考虑三</a:t>
            </a:r>
            <a:r>
              <a:rPr lang="en-US" altLang="zh-CN" sz="4200" dirty="0" smtClean="0"/>
              <a:t>: REDIS </a:t>
            </a:r>
            <a:r>
              <a:rPr lang="en-US" altLang="zh-CN" sz="4200" dirty="0" err="1" smtClean="0"/>
              <a:t>sharding</a:t>
            </a:r>
            <a:r>
              <a:rPr lang="zh-CN" altLang="en-US" sz="4200" dirty="0" smtClean="0"/>
              <a:t>的限制</a:t>
            </a:r>
            <a:endParaRPr lang="zh-CN" altLang="en-US" sz="4200" dirty="0"/>
          </a:p>
        </p:txBody>
      </p:sp>
      <p:sp>
        <p:nvSpPr>
          <p:cNvPr id="11" name="TextBox 10"/>
          <p:cNvSpPr txBox="1"/>
          <p:nvPr/>
        </p:nvSpPr>
        <p:spPr>
          <a:xfrm>
            <a:off x="741760" y="988368"/>
            <a:ext cx="11449272" cy="7848302"/>
          </a:xfrm>
          <a:prstGeom prst="rect">
            <a:avLst/>
          </a:prstGeom>
          <a:noFill/>
        </p:spPr>
        <p:txBody>
          <a:bodyPr wrap="square" rtlCol="0">
            <a:spAutoFit/>
          </a:bodyPr>
          <a:lstStyle/>
          <a:p>
            <a:pPr algn="l"/>
            <a:r>
              <a:rPr lang="zh-CN" altLang="en-US" dirty="0" smtClean="0"/>
              <a:t>依据上面的</a:t>
            </a:r>
            <a:r>
              <a:rPr lang="en-US" altLang="zh-CN" dirty="0" err="1" smtClean="0"/>
              <a:t>sharding</a:t>
            </a:r>
            <a:r>
              <a:rPr lang="zh-CN" altLang="en-US" dirty="0" smtClean="0"/>
              <a:t>方案</a:t>
            </a:r>
            <a:r>
              <a:rPr lang="en-US" altLang="zh-CN" dirty="0" smtClean="0"/>
              <a:t>, </a:t>
            </a:r>
            <a:r>
              <a:rPr lang="zh-CN" altLang="en-US" dirty="0" smtClean="0"/>
              <a:t>有些</a:t>
            </a:r>
            <a:r>
              <a:rPr lang="en-US" altLang="zh-CN" dirty="0" err="1" smtClean="0"/>
              <a:t>redis</a:t>
            </a:r>
            <a:r>
              <a:rPr lang="zh-CN" altLang="en-US" dirty="0" smtClean="0"/>
              <a:t>命令是不支持的</a:t>
            </a:r>
            <a:r>
              <a:rPr lang="en-US" altLang="zh-CN" dirty="0" smtClean="0"/>
              <a:t>. </a:t>
            </a:r>
            <a:r>
              <a:rPr lang="zh-CN" altLang="en-US" dirty="0" smtClean="0"/>
              <a:t>比如</a:t>
            </a:r>
            <a:r>
              <a:rPr lang="en-US" altLang="zh-CN" dirty="0" smtClean="0"/>
              <a:t>:</a:t>
            </a:r>
          </a:p>
          <a:p>
            <a:pPr algn="l">
              <a:buFont typeface="Arial" pitchFamily="34" charset="0"/>
              <a:buChar char="•"/>
            </a:pPr>
            <a:r>
              <a:rPr lang="en-US" altLang="zh-CN" dirty="0" smtClean="0"/>
              <a:t> keys (key</a:t>
            </a:r>
            <a:r>
              <a:rPr lang="zh-CN" altLang="en-US" dirty="0" smtClean="0"/>
              <a:t>被分布到整个集群中</a:t>
            </a:r>
            <a:r>
              <a:rPr lang="en-US" altLang="zh-CN" dirty="0" smtClean="0"/>
              <a:t>, </a:t>
            </a:r>
            <a:r>
              <a:rPr lang="zh-CN" altLang="en-US" dirty="0" smtClean="0"/>
              <a:t>不再是个原子操作</a:t>
            </a:r>
            <a:r>
              <a:rPr lang="en-US" altLang="zh-CN" dirty="0" smtClean="0"/>
              <a:t>)</a:t>
            </a:r>
          </a:p>
          <a:p>
            <a:pPr algn="l">
              <a:buFont typeface="Arial" pitchFamily="34" charset="0"/>
              <a:buChar char="•"/>
            </a:pPr>
            <a:r>
              <a:rPr lang="en-US" altLang="zh-CN" dirty="0" smtClean="0"/>
              <a:t> save/</a:t>
            </a:r>
            <a:r>
              <a:rPr lang="en-US" altLang="zh-CN" dirty="0" err="1" smtClean="0"/>
              <a:t>bgsave</a:t>
            </a:r>
            <a:r>
              <a:rPr lang="en-US" altLang="zh-CN" dirty="0" smtClean="0"/>
              <a:t> (</a:t>
            </a:r>
            <a:r>
              <a:rPr lang="zh-CN" altLang="en-US" dirty="0" smtClean="0"/>
              <a:t>对哪个单点</a:t>
            </a:r>
            <a:r>
              <a:rPr lang="en-US" altLang="zh-CN" dirty="0" smtClean="0"/>
              <a:t>?)</a:t>
            </a:r>
          </a:p>
          <a:p>
            <a:pPr algn="l">
              <a:buFont typeface="Arial" pitchFamily="34" charset="0"/>
              <a:buChar char="•"/>
            </a:pPr>
            <a:r>
              <a:rPr lang="en-US" altLang="zh-CN" dirty="0" smtClean="0"/>
              <a:t> publish/subscribe (</a:t>
            </a:r>
            <a:r>
              <a:rPr lang="en-US" altLang="zh-CN" dirty="0" err="1" smtClean="0"/>
              <a:t>sharding</a:t>
            </a:r>
            <a:r>
              <a:rPr lang="zh-CN" altLang="en-US" dirty="0" smtClean="0"/>
              <a:t>不支持通道</a:t>
            </a:r>
            <a:r>
              <a:rPr lang="en-US" altLang="zh-CN" dirty="0" smtClean="0"/>
              <a:t>)</a:t>
            </a:r>
          </a:p>
          <a:p>
            <a:pPr algn="l">
              <a:buFont typeface="Arial" pitchFamily="34" charset="0"/>
              <a:buChar char="•"/>
            </a:pPr>
            <a:endParaRPr lang="en-US" altLang="zh-CN" dirty="0" smtClean="0"/>
          </a:p>
          <a:p>
            <a:pPr algn="l"/>
            <a:r>
              <a:rPr lang="zh-CN" altLang="en-US" dirty="0" smtClean="0"/>
              <a:t>有些命令需要变通后才能支持</a:t>
            </a:r>
            <a:r>
              <a:rPr lang="en-US" altLang="zh-CN" dirty="0" smtClean="0"/>
              <a:t>. </a:t>
            </a:r>
            <a:r>
              <a:rPr lang="zh-CN" altLang="en-US" dirty="0" smtClean="0"/>
              <a:t>比如</a:t>
            </a:r>
            <a:r>
              <a:rPr lang="en-US" altLang="zh-CN" dirty="0" smtClean="0"/>
              <a:t>:</a:t>
            </a:r>
          </a:p>
          <a:p>
            <a:pPr algn="l">
              <a:buFont typeface="Arial" pitchFamily="34" charset="0"/>
              <a:buChar char="•"/>
            </a:pPr>
            <a:r>
              <a:rPr lang="en-US" altLang="zh-CN" dirty="0" smtClean="0"/>
              <a:t> </a:t>
            </a:r>
            <a:r>
              <a:rPr lang="en-US" altLang="zh-CN" dirty="0" err="1" smtClean="0"/>
              <a:t>mset</a:t>
            </a:r>
            <a:r>
              <a:rPr lang="en-US" altLang="zh-CN" dirty="0" smtClean="0"/>
              <a:t>/</a:t>
            </a:r>
            <a:r>
              <a:rPr lang="en-US" altLang="zh-CN" dirty="0" err="1" smtClean="0"/>
              <a:t>mget</a:t>
            </a:r>
            <a:r>
              <a:rPr lang="en-US" altLang="zh-CN" dirty="0" smtClean="0"/>
              <a:t>: </a:t>
            </a:r>
            <a:r>
              <a:rPr lang="zh-CN" altLang="en-US" dirty="0" smtClean="0"/>
              <a:t>需要将多个</a:t>
            </a:r>
            <a:r>
              <a:rPr lang="en-US" altLang="zh-CN" dirty="0" smtClean="0"/>
              <a:t>key</a:t>
            </a:r>
            <a:r>
              <a:rPr lang="zh-CN" altLang="en-US" dirty="0" smtClean="0"/>
              <a:t>对应到一个</a:t>
            </a:r>
            <a:r>
              <a:rPr lang="en-US" altLang="zh-CN" dirty="0" smtClean="0"/>
              <a:t>slot</a:t>
            </a:r>
            <a:r>
              <a:rPr lang="zh-CN" altLang="en-US" dirty="0" smtClean="0"/>
              <a:t>中</a:t>
            </a:r>
            <a:r>
              <a:rPr lang="en-US" altLang="zh-CN" dirty="0" smtClean="0"/>
              <a:t>(</a:t>
            </a:r>
            <a:r>
              <a:rPr lang="zh-CN" altLang="en-US" dirty="0" smtClean="0"/>
              <a:t>即同一个</a:t>
            </a:r>
            <a:r>
              <a:rPr lang="en-US" altLang="zh-CN" dirty="0" err="1" smtClean="0"/>
              <a:t>redis</a:t>
            </a:r>
            <a:r>
              <a:rPr lang="zh-CN" altLang="en-US" dirty="0" smtClean="0"/>
              <a:t>单点</a:t>
            </a:r>
            <a:r>
              <a:rPr lang="en-US" altLang="zh-CN" dirty="0" smtClean="0"/>
              <a:t>). </a:t>
            </a:r>
            <a:r>
              <a:rPr lang="zh-CN" altLang="en-US" dirty="0" smtClean="0"/>
              <a:t>这样不能用</a:t>
            </a:r>
            <a:r>
              <a:rPr lang="en-US" altLang="zh-CN" dirty="0" smtClean="0"/>
              <a:t>key</a:t>
            </a:r>
            <a:r>
              <a:rPr lang="zh-CN" altLang="en-US" dirty="0" smtClean="0"/>
              <a:t>作为</a:t>
            </a:r>
            <a:r>
              <a:rPr lang="en-US" altLang="zh-CN" dirty="0" smtClean="0"/>
              <a:t>hash</a:t>
            </a:r>
            <a:r>
              <a:rPr lang="zh-CN" altLang="en-US" dirty="0" smtClean="0"/>
              <a:t>对象</a:t>
            </a:r>
            <a:r>
              <a:rPr lang="en-US" altLang="zh-CN" dirty="0" smtClean="0"/>
              <a:t>, </a:t>
            </a:r>
            <a:r>
              <a:rPr lang="zh-CN" altLang="en-US" dirty="0" smtClean="0"/>
              <a:t>可考虑在</a:t>
            </a:r>
            <a:r>
              <a:rPr lang="en-US" altLang="zh-CN" dirty="0" smtClean="0"/>
              <a:t>key</a:t>
            </a:r>
            <a:r>
              <a:rPr lang="zh-CN" altLang="en-US" dirty="0" smtClean="0"/>
              <a:t>中使用相同的变量替换</a:t>
            </a:r>
            <a:r>
              <a:rPr lang="en-US" altLang="zh-CN" dirty="0" smtClean="0"/>
              <a:t>. </a:t>
            </a:r>
            <a:r>
              <a:rPr lang="zh-CN" altLang="en-US" dirty="0" smtClean="0"/>
              <a:t>例如</a:t>
            </a:r>
            <a:r>
              <a:rPr lang="en-US" altLang="zh-CN" dirty="0" smtClean="0"/>
              <a:t>:</a:t>
            </a:r>
          </a:p>
          <a:p>
            <a:pPr lvl="1" algn="l">
              <a:buFont typeface="Arial" pitchFamily="34" charset="0"/>
              <a:buChar char="•"/>
            </a:pPr>
            <a:r>
              <a:rPr lang="en-US" altLang="zh-CN" dirty="0" smtClean="0"/>
              <a:t> </a:t>
            </a:r>
            <a:r>
              <a:rPr lang="en-US" altLang="zh-CN" dirty="0" err="1" smtClean="0"/>
              <a:t>mset</a:t>
            </a:r>
            <a:r>
              <a:rPr lang="en-US" altLang="zh-CN" dirty="0" smtClean="0"/>
              <a:t> #product#id_1 1000 #product#id_2 1001</a:t>
            </a:r>
          </a:p>
          <a:p>
            <a:pPr lvl="1" algn="l">
              <a:buFont typeface="Arial" pitchFamily="34" charset="0"/>
              <a:buChar char="•"/>
            </a:pPr>
            <a:r>
              <a:rPr lang="en-US" altLang="zh-CN" dirty="0" smtClean="0"/>
              <a:t> </a:t>
            </a:r>
            <a:r>
              <a:rPr lang="en-US" altLang="zh-CN" dirty="0" err="1" smtClean="0"/>
              <a:t>mget</a:t>
            </a:r>
            <a:r>
              <a:rPr lang="en-US" altLang="zh-CN" dirty="0" smtClean="0"/>
              <a:t> #product#id_1 #product#id_2</a:t>
            </a:r>
          </a:p>
          <a:p>
            <a:pPr lvl="1" algn="l"/>
            <a:r>
              <a:rPr lang="zh-CN" altLang="en-US" dirty="0" smtClean="0"/>
              <a:t>当使用</a:t>
            </a:r>
            <a:r>
              <a:rPr lang="en-US" altLang="zh-CN" dirty="0" smtClean="0"/>
              <a:t>#product#</a:t>
            </a:r>
            <a:r>
              <a:rPr lang="zh-CN" altLang="en-US" dirty="0" smtClean="0"/>
              <a:t>作为</a:t>
            </a:r>
            <a:r>
              <a:rPr lang="en-US" altLang="zh-CN" dirty="0" smtClean="0"/>
              <a:t>hash</a:t>
            </a:r>
            <a:r>
              <a:rPr lang="zh-CN" altLang="en-US" dirty="0" smtClean="0"/>
              <a:t>对象可保证</a:t>
            </a:r>
            <a:r>
              <a:rPr lang="en-US" altLang="zh-CN" dirty="0" smtClean="0"/>
              <a:t>key</a:t>
            </a:r>
            <a:r>
              <a:rPr lang="zh-CN" altLang="en-US" dirty="0" smtClean="0"/>
              <a:t>在同一个</a:t>
            </a:r>
            <a:r>
              <a:rPr lang="en-US" altLang="zh-CN" dirty="0" smtClean="0"/>
              <a:t>slot</a:t>
            </a:r>
            <a:r>
              <a:rPr lang="zh-CN" altLang="en-US" dirty="0" smtClean="0"/>
              <a:t>中</a:t>
            </a:r>
            <a:endParaRPr lang="en-US" altLang="zh-CN" dirty="0"/>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11809312"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 </a:t>
            </a:r>
            <a:r>
              <a:rPr lang="zh-CN" altLang="en-US" sz="4800" dirty="0" smtClean="0"/>
              <a:t>代理层实现考虑四</a:t>
            </a:r>
            <a:r>
              <a:rPr lang="en-US" altLang="zh-CN" sz="4800" dirty="0" smtClean="0"/>
              <a:t>:</a:t>
            </a:r>
            <a:r>
              <a:rPr lang="zh-CN" altLang="en-US" sz="4800" dirty="0" smtClean="0"/>
              <a:t>避免单点故障</a:t>
            </a:r>
            <a:endParaRPr lang="zh-CN" altLang="en-US" sz="4800" dirty="0"/>
          </a:p>
        </p:txBody>
      </p:sp>
      <p:sp>
        <p:nvSpPr>
          <p:cNvPr id="11" name="TextBox 10"/>
          <p:cNvSpPr txBox="1"/>
          <p:nvPr/>
        </p:nvSpPr>
        <p:spPr>
          <a:xfrm>
            <a:off x="741760" y="1060376"/>
            <a:ext cx="11161240" cy="2308324"/>
          </a:xfrm>
          <a:prstGeom prst="rect">
            <a:avLst/>
          </a:prstGeom>
          <a:noFill/>
        </p:spPr>
        <p:txBody>
          <a:bodyPr wrap="square" rtlCol="0">
            <a:spAutoFit/>
          </a:bodyPr>
          <a:lstStyle/>
          <a:p>
            <a:pPr algn="l"/>
            <a:r>
              <a:rPr lang="zh-CN" altLang="en-US" dirty="0" smtClean="0"/>
              <a:t>代理层是整个设计的中心</a:t>
            </a:r>
            <a:r>
              <a:rPr lang="en-US" altLang="zh-CN" dirty="0" smtClean="0"/>
              <a:t>, </a:t>
            </a:r>
            <a:r>
              <a:rPr lang="zh-CN" altLang="en-US" dirty="0" smtClean="0"/>
              <a:t>需要实现</a:t>
            </a:r>
            <a:r>
              <a:rPr lang="en-US" altLang="zh-CN" dirty="0" smtClean="0"/>
              <a:t>RESP</a:t>
            </a:r>
            <a:r>
              <a:rPr lang="zh-CN" altLang="en-US" dirty="0" smtClean="0"/>
              <a:t>协议</a:t>
            </a:r>
            <a:r>
              <a:rPr lang="en-US" altLang="zh-CN" dirty="0" smtClean="0"/>
              <a:t>, </a:t>
            </a:r>
            <a:r>
              <a:rPr lang="zh-CN" altLang="en-US" dirty="0" smtClean="0"/>
              <a:t>负责</a:t>
            </a:r>
            <a:r>
              <a:rPr lang="en-US" altLang="zh-CN" dirty="0" err="1" smtClean="0"/>
              <a:t>sharding</a:t>
            </a:r>
            <a:r>
              <a:rPr lang="en-US" altLang="zh-CN" dirty="0" smtClean="0"/>
              <a:t>/</a:t>
            </a:r>
            <a:r>
              <a:rPr lang="en-US" altLang="zh-CN" dirty="0" err="1" smtClean="0"/>
              <a:t>resharding</a:t>
            </a:r>
            <a:r>
              <a:rPr lang="en-US" altLang="zh-CN" dirty="0" smtClean="0"/>
              <a:t>, </a:t>
            </a:r>
            <a:r>
              <a:rPr lang="zh-CN" altLang="en-US" dirty="0" smtClean="0"/>
              <a:t>缓存操作跳转</a:t>
            </a:r>
            <a:r>
              <a:rPr lang="en-US" altLang="zh-CN" dirty="0" smtClean="0"/>
              <a:t>, </a:t>
            </a:r>
            <a:r>
              <a:rPr lang="zh-CN" altLang="en-US" dirty="0" smtClean="0"/>
              <a:t>心跳检测</a:t>
            </a:r>
            <a:r>
              <a:rPr lang="en-US" altLang="zh-CN" dirty="0" smtClean="0"/>
              <a:t>, </a:t>
            </a:r>
            <a:r>
              <a:rPr lang="zh-CN" altLang="en-US" dirty="0" smtClean="0"/>
              <a:t>数据持久化等等</a:t>
            </a:r>
            <a:r>
              <a:rPr lang="en-US" altLang="zh-CN" dirty="0" smtClean="0"/>
              <a:t>. </a:t>
            </a:r>
            <a:r>
              <a:rPr lang="zh-CN" altLang="en-US" dirty="0" smtClean="0">
                <a:solidFill>
                  <a:srgbClr val="FF0000"/>
                </a:solidFill>
              </a:rPr>
              <a:t>因此需要避免单点部署</a:t>
            </a:r>
            <a:r>
              <a:rPr lang="en-US" altLang="zh-CN" dirty="0" smtClean="0">
                <a:solidFill>
                  <a:srgbClr val="FF0000"/>
                </a:solidFill>
              </a:rPr>
              <a:t>. </a:t>
            </a:r>
            <a:r>
              <a:rPr lang="zh-CN" altLang="en-US" dirty="0" smtClean="0">
                <a:solidFill>
                  <a:srgbClr val="FF0000"/>
                </a:solidFill>
              </a:rPr>
              <a:t>且要做到无状态切换</a:t>
            </a:r>
            <a:r>
              <a:rPr lang="en-US" altLang="zh-CN" dirty="0" smtClean="0">
                <a:solidFill>
                  <a:srgbClr val="FF0000"/>
                </a:solidFill>
              </a:rPr>
              <a:t>. </a:t>
            </a:r>
            <a:r>
              <a:rPr lang="zh-CN" altLang="en-US" dirty="0" smtClean="0"/>
              <a:t>为此</a:t>
            </a:r>
            <a:r>
              <a:rPr lang="en-US" altLang="zh-CN" dirty="0" smtClean="0"/>
              <a:t>, </a:t>
            </a:r>
            <a:r>
              <a:rPr lang="zh-CN" altLang="en-US" dirty="0" smtClean="0"/>
              <a:t>选择</a:t>
            </a:r>
            <a:r>
              <a:rPr lang="en-US" altLang="zh-CN" dirty="0" smtClean="0"/>
              <a:t>zookeeper</a:t>
            </a:r>
            <a:r>
              <a:rPr lang="zh-CN" altLang="en-US" dirty="0" smtClean="0"/>
              <a:t>作为协调管理器</a:t>
            </a:r>
            <a:endParaRPr lang="en-US" altLang="zh-CN" dirty="0" smtClean="0"/>
          </a:p>
        </p:txBody>
      </p:sp>
      <p:sp>
        <p:nvSpPr>
          <p:cNvPr id="12" name="矩形 11"/>
          <p:cNvSpPr/>
          <p:nvPr/>
        </p:nvSpPr>
        <p:spPr bwMode="auto">
          <a:xfrm>
            <a:off x="1317824" y="5308848"/>
            <a:ext cx="2448272" cy="792088"/>
          </a:xfrm>
          <a:prstGeom prst="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3" name="圆角矩形 12"/>
          <p:cNvSpPr/>
          <p:nvPr/>
        </p:nvSpPr>
        <p:spPr bwMode="auto">
          <a:xfrm>
            <a:off x="3550072" y="3796680"/>
            <a:ext cx="1296144" cy="504056"/>
          </a:xfrm>
          <a:prstGeom prst="round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APP</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5" name="圆角矩形 14"/>
          <p:cNvSpPr/>
          <p:nvPr/>
        </p:nvSpPr>
        <p:spPr bwMode="auto">
          <a:xfrm>
            <a:off x="6862440" y="3868688"/>
            <a:ext cx="1296144" cy="504056"/>
          </a:xfrm>
          <a:prstGeom prst="round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APP</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5" name="矩形 24"/>
          <p:cNvSpPr/>
          <p:nvPr/>
        </p:nvSpPr>
        <p:spPr bwMode="auto">
          <a:xfrm>
            <a:off x="4486176" y="5308848"/>
            <a:ext cx="2448272" cy="792088"/>
          </a:xfrm>
          <a:prstGeom prst="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6" name="矩形 25"/>
          <p:cNvSpPr/>
          <p:nvPr/>
        </p:nvSpPr>
        <p:spPr bwMode="auto">
          <a:xfrm>
            <a:off x="7726536" y="5308848"/>
            <a:ext cx="2448272" cy="792088"/>
          </a:xfrm>
          <a:prstGeom prst="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7" name="云形 26"/>
          <p:cNvSpPr/>
          <p:nvPr/>
        </p:nvSpPr>
        <p:spPr bwMode="auto">
          <a:xfrm>
            <a:off x="9598744" y="3652664"/>
            <a:ext cx="2952328" cy="1008112"/>
          </a:xfrm>
          <a:prstGeom prst="cloud">
            <a:avLst/>
          </a:prstGeom>
          <a:solidFill>
            <a:srgbClr val="FFFF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lang="en-US" altLang="zh-CN" sz="2400" dirty="0" smtClean="0"/>
              <a:t>c</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oordinator</a:t>
            </a:r>
          </a:p>
          <a:p>
            <a:pPr marL="0" marR="0" indent="0" algn="ctr" defTabSz="584200" rtl="0" eaLnBrk="1" fontAlgn="base" latinLnBrk="0" hangingPunct="0">
              <a:lnSpc>
                <a:spcPct val="100000"/>
              </a:lnSpc>
              <a:spcBef>
                <a:spcPct val="0"/>
              </a:spcBef>
              <a:spcAft>
                <a:spcPct val="0"/>
              </a:spcAft>
              <a:buClrTx/>
              <a:buSzTx/>
              <a:buFontTx/>
              <a:buNone/>
              <a:tabLst/>
            </a:pPr>
            <a:r>
              <a:rPr lang="en-US" altLang="zh-CN" sz="2400" dirty="0" smtClean="0"/>
              <a:t>(ZK 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8" name="云形 27"/>
          <p:cNvSpPr/>
          <p:nvPr/>
        </p:nvSpPr>
        <p:spPr bwMode="auto">
          <a:xfrm>
            <a:off x="957784" y="7037040"/>
            <a:ext cx="2952328" cy="1008112"/>
          </a:xfrm>
          <a:prstGeom prst="cloud">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redis</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9" name="云形 28"/>
          <p:cNvSpPr/>
          <p:nvPr/>
        </p:nvSpPr>
        <p:spPr bwMode="auto">
          <a:xfrm>
            <a:off x="4342160" y="7037040"/>
            <a:ext cx="2952328" cy="1008112"/>
          </a:xfrm>
          <a:prstGeom prst="cloud">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redis</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38" name="云形 37"/>
          <p:cNvSpPr/>
          <p:nvPr/>
        </p:nvSpPr>
        <p:spPr bwMode="auto">
          <a:xfrm>
            <a:off x="7582520" y="7037040"/>
            <a:ext cx="2952328" cy="1008112"/>
          </a:xfrm>
          <a:prstGeom prst="cloud">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redis</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cxnSp>
        <p:nvCxnSpPr>
          <p:cNvPr id="41" name="直接箭头连接符 40"/>
          <p:cNvCxnSpPr>
            <a:stCxn id="15" idx="3"/>
          </p:cNvCxnSpPr>
          <p:nvPr/>
        </p:nvCxnSpPr>
        <p:spPr bwMode="auto">
          <a:xfrm>
            <a:off x="8158584" y="4120716"/>
            <a:ext cx="1584176" cy="36004"/>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45" name="直接箭头连接符 44"/>
          <p:cNvCxnSpPr>
            <a:stCxn id="15" idx="2"/>
            <a:endCxn id="25" idx="0"/>
          </p:cNvCxnSpPr>
          <p:nvPr/>
        </p:nvCxnSpPr>
        <p:spPr bwMode="auto">
          <a:xfrm rot="5400000">
            <a:off x="6142360" y="3940696"/>
            <a:ext cx="936104" cy="1800200"/>
          </a:xfrm>
          <a:prstGeom prst="straightConnector1">
            <a:avLst/>
          </a:prstGeom>
          <a:blipFill dpi="0" rotWithShape="0">
            <a:blip r:embed="rId2"/>
            <a:srcRect/>
            <a:tile tx="0" ty="0" sx="100000" sy="100000" flip="none" algn="tl"/>
          </a:blipFill>
          <a:ln w="63500" cap="flat" cmpd="sng" algn="ctr">
            <a:solidFill>
              <a:schemeClr val="tx1"/>
            </a:solidFill>
            <a:prstDash val="dash"/>
            <a:round/>
            <a:headEnd type="none" w="med" len="med"/>
            <a:tailEnd type="arrow"/>
          </a:ln>
          <a:effectLst/>
        </p:spPr>
      </p:cxnSp>
      <p:cxnSp>
        <p:nvCxnSpPr>
          <p:cNvPr id="47" name="直接箭头连接符 46"/>
          <p:cNvCxnSpPr>
            <a:stCxn id="13" idx="2"/>
          </p:cNvCxnSpPr>
          <p:nvPr/>
        </p:nvCxnSpPr>
        <p:spPr bwMode="auto">
          <a:xfrm rot="5400000">
            <a:off x="2757984" y="3868688"/>
            <a:ext cx="1008112" cy="1872208"/>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sp>
        <p:nvSpPr>
          <p:cNvPr id="53" name="TextBox 52"/>
          <p:cNvSpPr txBox="1"/>
          <p:nvPr/>
        </p:nvSpPr>
        <p:spPr>
          <a:xfrm>
            <a:off x="5062240" y="4156720"/>
            <a:ext cx="1944216" cy="923330"/>
          </a:xfrm>
          <a:prstGeom prst="rect">
            <a:avLst/>
          </a:prstGeom>
          <a:noFill/>
        </p:spPr>
        <p:txBody>
          <a:bodyPr wrap="square" rtlCol="0">
            <a:spAutoFit/>
          </a:bodyPr>
          <a:lstStyle/>
          <a:p>
            <a:pPr algn="l"/>
            <a:r>
              <a:rPr lang="zh-CN" altLang="en-US" sz="1800" dirty="0" smtClean="0"/>
              <a:t>通过</a:t>
            </a:r>
            <a:r>
              <a:rPr lang="en-US" altLang="zh-CN" sz="1800" dirty="0" err="1" smtClean="0"/>
              <a:t>zk</a:t>
            </a:r>
            <a:r>
              <a:rPr lang="zh-CN" altLang="en-US" sz="1800" dirty="0" smtClean="0"/>
              <a:t>和</a:t>
            </a:r>
            <a:r>
              <a:rPr lang="en-US" altLang="zh-CN" sz="1800" dirty="0" smtClean="0"/>
              <a:t>server-proxy</a:t>
            </a:r>
            <a:r>
              <a:rPr lang="zh-CN" altLang="en-US" sz="1800" dirty="0" smtClean="0"/>
              <a:t>建立连接</a:t>
            </a:r>
            <a:r>
              <a:rPr lang="en-US" altLang="zh-CN" sz="1800" dirty="0" smtClean="0"/>
              <a:t>(HA)</a:t>
            </a:r>
            <a:endParaRPr lang="zh-CN" altLang="en-US" sz="1800" dirty="0"/>
          </a:p>
        </p:txBody>
      </p:sp>
      <p:cxnSp>
        <p:nvCxnSpPr>
          <p:cNvPr id="55" name="直接箭头连接符 54"/>
          <p:cNvCxnSpPr>
            <a:stCxn id="27" idx="1"/>
          </p:cNvCxnSpPr>
          <p:nvPr/>
        </p:nvCxnSpPr>
        <p:spPr bwMode="auto">
          <a:xfrm rot="5400000">
            <a:off x="9724222" y="4030169"/>
            <a:ext cx="721153" cy="1980220"/>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58" name="直接箭头连接符 57"/>
          <p:cNvCxnSpPr>
            <a:endCxn id="25" idx="0"/>
          </p:cNvCxnSpPr>
          <p:nvPr/>
        </p:nvCxnSpPr>
        <p:spPr bwMode="auto">
          <a:xfrm rot="10800000" flipV="1">
            <a:off x="5710313" y="4588768"/>
            <a:ext cx="5364597" cy="720080"/>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60" name="直接箭头连接符 59"/>
          <p:cNvCxnSpPr/>
          <p:nvPr/>
        </p:nvCxnSpPr>
        <p:spPr bwMode="auto">
          <a:xfrm rot="10800000" flipV="1">
            <a:off x="2397945" y="4587694"/>
            <a:ext cx="8604957" cy="721156"/>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sp>
        <p:nvSpPr>
          <p:cNvPr id="62" name="TextBox 61"/>
          <p:cNvSpPr txBox="1"/>
          <p:nvPr/>
        </p:nvSpPr>
        <p:spPr>
          <a:xfrm>
            <a:off x="1461840" y="4156720"/>
            <a:ext cx="1944216" cy="923330"/>
          </a:xfrm>
          <a:prstGeom prst="rect">
            <a:avLst/>
          </a:prstGeom>
          <a:noFill/>
        </p:spPr>
        <p:txBody>
          <a:bodyPr wrap="square" rtlCol="0">
            <a:spAutoFit/>
          </a:bodyPr>
          <a:lstStyle/>
          <a:p>
            <a:pPr algn="l"/>
            <a:r>
              <a:rPr lang="zh-CN" altLang="en-US" sz="1800" dirty="0" smtClean="0"/>
              <a:t>直接和</a:t>
            </a:r>
            <a:r>
              <a:rPr lang="en-US" altLang="zh-CN" sz="1800" dirty="0" smtClean="0"/>
              <a:t>server-proxy</a:t>
            </a:r>
            <a:r>
              <a:rPr lang="zh-CN" altLang="en-US" sz="1800" dirty="0" smtClean="0"/>
              <a:t>建立连接</a:t>
            </a:r>
            <a:r>
              <a:rPr lang="en-US" altLang="zh-CN" sz="1800" dirty="0" smtClean="0"/>
              <a:t>(No HA)</a:t>
            </a:r>
            <a:endParaRPr lang="zh-CN" altLang="en-US" sz="1800" dirty="0"/>
          </a:p>
        </p:txBody>
      </p:sp>
      <p:cxnSp>
        <p:nvCxnSpPr>
          <p:cNvPr id="63" name="直接箭头连接符 62"/>
          <p:cNvCxnSpPr>
            <a:stCxn id="12" idx="2"/>
            <a:endCxn id="28" idx="3"/>
          </p:cNvCxnSpPr>
          <p:nvPr/>
        </p:nvCxnSpPr>
        <p:spPr bwMode="auto">
          <a:xfrm rot="5400000">
            <a:off x="1991082" y="6543802"/>
            <a:ext cx="993744" cy="108012"/>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66" name="直接箭头连接符 65"/>
          <p:cNvCxnSpPr>
            <a:endCxn id="29" idx="3"/>
          </p:cNvCxnSpPr>
          <p:nvPr/>
        </p:nvCxnSpPr>
        <p:spPr bwMode="auto">
          <a:xfrm>
            <a:off x="2505956" y="6100936"/>
            <a:ext cx="3312368" cy="993744"/>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68" name="直接箭头连接符 67"/>
          <p:cNvCxnSpPr/>
          <p:nvPr/>
        </p:nvCxnSpPr>
        <p:spPr bwMode="auto">
          <a:xfrm>
            <a:off x="2505956" y="6100936"/>
            <a:ext cx="6732748" cy="1008112"/>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70" name="直接箭头连接符 69"/>
          <p:cNvCxnSpPr/>
          <p:nvPr/>
        </p:nvCxnSpPr>
        <p:spPr bwMode="auto">
          <a:xfrm rot="5400000">
            <a:off x="5267446" y="6543802"/>
            <a:ext cx="993744" cy="108012"/>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71" name="直接箭头连接符 70"/>
          <p:cNvCxnSpPr>
            <a:endCxn id="28" idx="3"/>
          </p:cNvCxnSpPr>
          <p:nvPr/>
        </p:nvCxnSpPr>
        <p:spPr bwMode="auto">
          <a:xfrm rot="10800000" flipV="1">
            <a:off x="2433948" y="6100936"/>
            <a:ext cx="3384376" cy="993744"/>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73" name="直接箭头连接符 72"/>
          <p:cNvCxnSpPr/>
          <p:nvPr/>
        </p:nvCxnSpPr>
        <p:spPr bwMode="auto">
          <a:xfrm>
            <a:off x="5818324" y="6100936"/>
            <a:ext cx="3348372" cy="1080120"/>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75" name="直接箭头连接符 74"/>
          <p:cNvCxnSpPr/>
          <p:nvPr/>
        </p:nvCxnSpPr>
        <p:spPr bwMode="auto">
          <a:xfrm rot="5400000">
            <a:off x="8615818" y="6543802"/>
            <a:ext cx="993744" cy="108012"/>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76" name="直接箭头连接符 75"/>
          <p:cNvCxnSpPr/>
          <p:nvPr/>
        </p:nvCxnSpPr>
        <p:spPr bwMode="auto">
          <a:xfrm rot="10800000" flipV="1">
            <a:off x="5710312" y="6100936"/>
            <a:ext cx="3492388" cy="936104"/>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78" name="直接箭头连接符 77"/>
          <p:cNvCxnSpPr>
            <a:endCxn id="28" idx="3"/>
          </p:cNvCxnSpPr>
          <p:nvPr/>
        </p:nvCxnSpPr>
        <p:spPr bwMode="auto">
          <a:xfrm rot="10800000" flipV="1">
            <a:off x="2433948" y="6100936"/>
            <a:ext cx="6696744" cy="993744"/>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80" name="直接箭头连接符 79"/>
          <p:cNvCxnSpPr/>
          <p:nvPr/>
        </p:nvCxnSpPr>
        <p:spPr bwMode="auto">
          <a:xfrm>
            <a:off x="7510512" y="4372744"/>
            <a:ext cx="1656184" cy="1008112"/>
          </a:xfrm>
          <a:prstGeom prst="straightConnector1">
            <a:avLst/>
          </a:prstGeom>
          <a:blipFill dpi="0" rotWithShape="0">
            <a:blip r:embed="rId2"/>
            <a:srcRect/>
            <a:tile tx="0" ty="0" sx="100000" sy="100000" flip="none" algn="tl"/>
          </a:blipFill>
          <a:ln w="63500" cap="flat" cmpd="sng" algn="ctr">
            <a:solidFill>
              <a:schemeClr val="tx1"/>
            </a:solidFill>
            <a:prstDash val="dash"/>
            <a:round/>
            <a:headEnd type="none" w="med" len="med"/>
            <a:tailEnd type="arrow"/>
          </a:ln>
          <a:effectLst/>
        </p:spPr>
      </p:cxn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p:cNvSpPr/>
          <p:nvPr/>
        </p:nvSpPr>
        <p:spPr bwMode="auto">
          <a:xfrm>
            <a:off x="165696" y="6460976"/>
            <a:ext cx="1584176" cy="2232248"/>
          </a:xfrm>
          <a:prstGeom prst="rect">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t"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group1</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11809312"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 </a:t>
            </a:r>
            <a:r>
              <a:rPr lang="zh-CN" altLang="en-US" sz="4800" dirty="0" smtClean="0"/>
              <a:t>缓存集群考虑</a:t>
            </a:r>
            <a:endParaRPr lang="zh-CN" altLang="en-US" sz="4800" dirty="0"/>
          </a:p>
        </p:txBody>
      </p:sp>
      <p:sp>
        <p:nvSpPr>
          <p:cNvPr id="11" name="TextBox 10"/>
          <p:cNvSpPr txBox="1"/>
          <p:nvPr/>
        </p:nvSpPr>
        <p:spPr>
          <a:xfrm>
            <a:off x="525736" y="844352"/>
            <a:ext cx="11233248" cy="2800767"/>
          </a:xfrm>
          <a:prstGeom prst="rect">
            <a:avLst/>
          </a:prstGeom>
          <a:noFill/>
        </p:spPr>
        <p:txBody>
          <a:bodyPr wrap="square" rtlCol="0">
            <a:spAutoFit/>
          </a:bodyPr>
          <a:lstStyle/>
          <a:p>
            <a:pPr algn="l">
              <a:buFont typeface="Arial" pitchFamily="34" charset="0"/>
              <a:buChar char="•"/>
            </a:pPr>
            <a:r>
              <a:rPr lang="en-US" altLang="zh-CN" dirty="0" smtClean="0">
                <a:solidFill>
                  <a:schemeClr val="bg1">
                    <a:lumMod val="50000"/>
                  </a:schemeClr>
                </a:solidFill>
              </a:rPr>
              <a:t> </a:t>
            </a:r>
            <a:r>
              <a:rPr lang="zh-CN" altLang="en-US" sz="2800" dirty="0" smtClean="0"/>
              <a:t>不同的业务系统使用的集群应相互隔离</a:t>
            </a:r>
            <a:r>
              <a:rPr lang="en-US" altLang="zh-CN" sz="2800" dirty="0" smtClean="0"/>
              <a:t>(</a:t>
            </a:r>
            <a:r>
              <a:rPr lang="zh-CN" altLang="en-US" sz="2800" dirty="0" smtClean="0"/>
              <a:t>容灾及名称空间污染考虑</a:t>
            </a:r>
            <a:r>
              <a:rPr lang="en-US" altLang="zh-CN" sz="2800" dirty="0" smtClean="0"/>
              <a:t>)</a:t>
            </a:r>
          </a:p>
          <a:p>
            <a:pPr algn="l">
              <a:buFont typeface="Arial" pitchFamily="34" charset="0"/>
              <a:buChar char="•"/>
            </a:pPr>
            <a:r>
              <a:rPr lang="en-US" altLang="zh-CN" sz="2800" dirty="0" smtClean="0"/>
              <a:t> </a:t>
            </a:r>
            <a:r>
              <a:rPr lang="zh-CN" altLang="en-US" sz="2800" dirty="0" smtClean="0"/>
              <a:t>每个集群需要分为若干个组</a:t>
            </a:r>
            <a:r>
              <a:rPr lang="en-US" altLang="zh-CN" sz="2800" dirty="0" smtClean="0"/>
              <a:t>, </a:t>
            </a:r>
            <a:r>
              <a:rPr lang="zh-CN" altLang="en-US" sz="2800" dirty="0" smtClean="0"/>
              <a:t>每个组依据之前的</a:t>
            </a:r>
            <a:r>
              <a:rPr lang="en-US" altLang="zh-CN" sz="2800" dirty="0" smtClean="0"/>
              <a:t>hash</a:t>
            </a:r>
            <a:r>
              <a:rPr lang="zh-CN" altLang="en-US" sz="2800" dirty="0" smtClean="0"/>
              <a:t>求余算法处理部分缓存数据</a:t>
            </a:r>
            <a:endParaRPr lang="en-US" altLang="zh-CN" sz="2800" dirty="0" smtClean="0"/>
          </a:p>
          <a:p>
            <a:pPr algn="l">
              <a:buFont typeface="Arial" pitchFamily="34" charset="0"/>
              <a:buChar char="•"/>
            </a:pPr>
            <a:r>
              <a:rPr lang="en-US" altLang="zh-CN" sz="2800" dirty="0" smtClean="0"/>
              <a:t> </a:t>
            </a:r>
            <a:r>
              <a:rPr lang="zh-CN" altLang="en-US" sz="2800" dirty="0" smtClean="0"/>
              <a:t>每个组可考虑</a:t>
            </a:r>
            <a:r>
              <a:rPr lang="en-US" altLang="zh-CN" sz="2800" dirty="0" err="1" smtClean="0"/>
              <a:t>redis</a:t>
            </a:r>
            <a:r>
              <a:rPr lang="zh-CN" altLang="en-US" sz="2800" dirty="0" smtClean="0"/>
              <a:t>主从复制部署</a:t>
            </a:r>
            <a:r>
              <a:rPr lang="en-US" altLang="zh-CN" sz="2800" dirty="0" smtClean="0"/>
              <a:t>, </a:t>
            </a:r>
            <a:r>
              <a:rPr lang="zh-CN" altLang="en-US" sz="2800" dirty="0" smtClean="0"/>
              <a:t>避免组单点故障而执行</a:t>
            </a:r>
            <a:r>
              <a:rPr lang="en-US" altLang="zh-CN" sz="2800" dirty="0" err="1" smtClean="0"/>
              <a:t>resharding</a:t>
            </a:r>
            <a:r>
              <a:rPr lang="zh-CN" altLang="en-US" sz="2800" dirty="0" smtClean="0"/>
              <a:t>操作</a:t>
            </a:r>
            <a:r>
              <a:rPr lang="en-US" altLang="zh-CN" sz="2800" dirty="0" smtClean="0"/>
              <a:t>(</a:t>
            </a:r>
            <a:r>
              <a:rPr lang="en-US" altLang="zh-CN" sz="2800" dirty="0" err="1" smtClean="0"/>
              <a:t>resharding</a:t>
            </a:r>
            <a:r>
              <a:rPr lang="zh-CN" altLang="en-US" sz="2800" dirty="0" smtClean="0"/>
              <a:t>操作耗时</a:t>
            </a:r>
            <a:r>
              <a:rPr lang="en-US" altLang="zh-CN" sz="2800" dirty="0" smtClean="0"/>
              <a:t>, </a:t>
            </a:r>
            <a:r>
              <a:rPr lang="zh-CN" altLang="en-US" sz="2800" dirty="0" smtClean="0"/>
              <a:t>且很费资源</a:t>
            </a:r>
            <a:r>
              <a:rPr lang="en-US" altLang="zh-CN" sz="2800" dirty="0" smtClean="0"/>
              <a:t>)</a:t>
            </a:r>
          </a:p>
          <a:p>
            <a:pPr algn="l">
              <a:buFont typeface="Arial" pitchFamily="34" charset="0"/>
              <a:buChar char="•"/>
            </a:pPr>
            <a:r>
              <a:rPr lang="zh-CN" altLang="en-US" sz="2800" dirty="0" smtClean="0"/>
              <a:t> 集群需要有认证机制</a:t>
            </a:r>
            <a:endParaRPr lang="en-US" altLang="zh-CN" sz="2800" dirty="0" smtClean="0"/>
          </a:p>
        </p:txBody>
      </p:sp>
      <p:sp>
        <p:nvSpPr>
          <p:cNvPr id="12" name="矩形 11"/>
          <p:cNvSpPr/>
          <p:nvPr/>
        </p:nvSpPr>
        <p:spPr bwMode="auto">
          <a:xfrm>
            <a:off x="1317824" y="5308848"/>
            <a:ext cx="2448272" cy="792088"/>
          </a:xfrm>
          <a:prstGeom prst="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3" name="圆角矩形 12"/>
          <p:cNvSpPr/>
          <p:nvPr/>
        </p:nvSpPr>
        <p:spPr bwMode="auto">
          <a:xfrm>
            <a:off x="3550072" y="3796680"/>
            <a:ext cx="1296144" cy="504056"/>
          </a:xfrm>
          <a:prstGeom prst="round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APP</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5" name="圆角矩形 14"/>
          <p:cNvSpPr/>
          <p:nvPr/>
        </p:nvSpPr>
        <p:spPr bwMode="auto">
          <a:xfrm>
            <a:off x="6862440" y="3868688"/>
            <a:ext cx="1296144" cy="504056"/>
          </a:xfrm>
          <a:prstGeom prst="round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APP</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5" name="矩形 24"/>
          <p:cNvSpPr/>
          <p:nvPr/>
        </p:nvSpPr>
        <p:spPr bwMode="auto">
          <a:xfrm>
            <a:off x="4486176" y="5308848"/>
            <a:ext cx="2448272" cy="792088"/>
          </a:xfrm>
          <a:prstGeom prst="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6" name="矩形 25"/>
          <p:cNvSpPr/>
          <p:nvPr/>
        </p:nvSpPr>
        <p:spPr bwMode="auto">
          <a:xfrm>
            <a:off x="7870552" y="5308848"/>
            <a:ext cx="2448272" cy="792088"/>
          </a:xfrm>
          <a:prstGeom prst="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7" name="云形 26"/>
          <p:cNvSpPr/>
          <p:nvPr/>
        </p:nvSpPr>
        <p:spPr bwMode="auto">
          <a:xfrm>
            <a:off x="9598744" y="3652664"/>
            <a:ext cx="2952328" cy="1008112"/>
          </a:xfrm>
          <a:prstGeom prst="cloud">
            <a:avLst/>
          </a:prstGeom>
          <a:solidFill>
            <a:srgbClr val="FFFF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lang="en-US" altLang="zh-CN" sz="2400" dirty="0" smtClean="0"/>
              <a:t>c</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oordinator</a:t>
            </a:r>
          </a:p>
          <a:p>
            <a:pPr marL="0" marR="0" indent="0" algn="ctr" defTabSz="584200" rtl="0" eaLnBrk="1" fontAlgn="base" latinLnBrk="0" hangingPunct="0">
              <a:lnSpc>
                <a:spcPct val="100000"/>
              </a:lnSpc>
              <a:spcBef>
                <a:spcPct val="0"/>
              </a:spcBef>
              <a:spcAft>
                <a:spcPct val="0"/>
              </a:spcAft>
              <a:buClrTx/>
              <a:buSzTx/>
              <a:buFontTx/>
              <a:buNone/>
              <a:tabLst/>
            </a:pPr>
            <a:r>
              <a:rPr lang="en-US" altLang="zh-CN" sz="2400" dirty="0" smtClean="0"/>
              <a:t>(ZK 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8" name="云形 27"/>
          <p:cNvSpPr/>
          <p:nvPr/>
        </p:nvSpPr>
        <p:spPr bwMode="auto">
          <a:xfrm>
            <a:off x="2109912" y="6677000"/>
            <a:ext cx="3528392" cy="2088232"/>
          </a:xfrm>
          <a:prstGeom prst="cloud">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t"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redis</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9" name="云形 28"/>
          <p:cNvSpPr/>
          <p:nvPr/>
        </p:nvSpPr>
        <p:spPr bwMode="auto">
          <a:xfrm>
            <a:off x="7510512" y="7037040"/>
            <a:ext cx="2952328" cy="1008112"/>
          </a:xfrm>
          <a:prstGeom prst="cloud">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redis</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cxnSp>
        <p:nvCxnSpPr>
          <p:cNvPr id="41" name="直接箭头连接符 40"/>
          <p:cNvCxnSpPr>
            <a:stCxn id="15" idx="3"/>
          </p:cNvCxnSpPr>
          <p:nvPr/>
        </p:nvCxnSpPr>
        <p:spPr bwMode="auto">
          <a:xfrm>
            <a:off x="8158584" y="4120716"/>
            <a:ext cx="1584176" cy="36004"/>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45" name="直接箭头连接符 44"/>
          <p:cNvCxnSpPr>
            <a:stCxn id="15" idx="2"/>
            <a:endCxn id="25" idx="0"/>
          </p:cNvCxnSpPr>
          <p:nvPr/>
        </p:nvCxnSpPr>
        <p:spPr bwMode="auto">
          <a:xfrm rot="5400000">
            <a:off x="6142360" y="3940696"/>
            <a:ext cx="936104" cy="1800200"/>
          </a:xfrm>
          <a:prstGeom prst="straightConnector1">
            <a:avLst/>
          </a:prstGeom>
          <a:blipFill dpi="0" rotWithShape="0">
            <a:blip r:embed="rId2"/>
            <a:srcRect/>
            <a:tile tx="0" ty="0" sx="100000" sy="100000" flip="none" algn="tl"/>
          </a:blipFill>
          <a:ln w="63500" cap="flat" cmpd="sng" algn="ctr">
            <a:solidFill>
              <a:schemeClr val="tx1"/>
            </a:solidFill>
            <a:prstDash val="dash"/>
            <a:round/>
            <a:headEnd type="none" w="med" len="med"/>
            <a:tailEnd type="arrow"/>
          </a:ln>
          <a:effectLst/>
        </p:spPr>
      </p:cxnSp>
      <p:cxnSp>
        <p:nvCxnSpPr>
          <p:cNvPr id="47" name="直接箭头连接符 46"/>
          <p:cNvCxnSpPr>
            <a:stCxn id="13" idx="2"/>
          </p:cNvCxnSpPr>
          <p:nvPr/>
        </p:nvCxnSpPr>
        <p:spPr bwMode="auto">
          <a:xfrm rot="5400000">
            <a:off x="2757984" y="3868688"/>
            <a:ext cx="1008112" cy="1872208"/>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55" name="直接箭头连接符 54"/>
          <p:cNvCxnSpPr>
            <a:stCxn id="27" idx="1"/>
          </p:cNvCxnSpPr>
          <p:nvPr/>
        </p:nvCxnSpPr>
        <p:spPr bwMode="auto">
          <a:xfrm rot="5400000">
            <a:off x="9724222" y="4030169"/>
            <a:ext cx="721153" cy="1980220"/>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58" name="直接箭头连接符 57"/>
          <p:cNvCxnSpPr>
            <a:endCxn id="25" idx="0"/>
          </p:cNvCxnSpPr>
          <p:nvPr/>
        </p:nvCxnSpPr>
        <p:spPr bwMode="auto">
          <a:xfrm rot="10800000" flipV="1">
            <a:off x="5710313" y="4588768"/>
            <a:ext cx="5364597" cy="720080"/>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60" name="直接箭头连接符 59"/>
          <p:cNvCxnSpPr/>
          <p:nvPr/>
        </p:nvCxnSpPr>
        <p:spPr bwMode="auto">
          <a:xfrm rot="10800000" flipV="1">
            <a:off x="2397945" y="4587694"/>
            <a:ext cx="8604957" cy="721156"/>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sp>
        <p:nvSpPr>
          <p:cNvPr id="62" name="TextBox 61"/>
          <p:cNvSpPr txBox="1"/>
          <p:nvPr/>
        </p:nvSpPr>
        <p:spPr>
          <a:xfrm>
            <a:off x="3982120" y="4446493"/>
            <a:ext cx="1944216" cy="646331"/>
          </a:xfrm>
          <a:prstGeom prst="rect">
            <a:avLst/>
          </a:prstGeom>
          <a:noFill/>
        </p:spPr>
        <p:txBody>
          <a:bodyPr wrap="square" rtlCol="0">
            <a:spAutoFit/>
          </a:bodyPr>
          <a:lstStyle/>
          <a:p>
            <a:pPr algn="l"/>
            <a:r>
              <a:rPr lang="zh-CN" altLang="en-US" sz="1800" dirty="0" smtClean="0"/>
              <a:t>认证通过后建立连接</a:t>
            </a:r>
            <a:endParaRPr lang="zh-CN" altLang="en-US" sz="1800" dirty="0"/>
          </a:p>
        </p:txBody>
      </p:sp>
      <p:cxnSp>
        <p:nvCxnSpPr>
          <p:cNvPr id="63" name="直接箭头连接符 62"/>
          <p:cNvCxnSpPr>
            <a:stCxn id="12" idx="2"/>
            <a:endCxn id="28" idx="3"/>
          </p:cNvCxnSpPr>
          <p:nvPr/>
        </p:nvCxnSpPr>
        <p:spPr bwMode="auto">
          <a:xfrm rot="16200000" flipH="1">
            <a:off x="2860304" y="5782592"/>
            <a:ext cx="695461" cy="1332148"/>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71" name="直接箭头连接符 70"/>
          <p:cNvCxnSpPr>
            <a:stCxn id="25" idx="2"/>
            <a:endCxn id="28" idx="3"/>
          </p:cNvCxnSpPr>
          <p:nvPr/>
        </p:nvCxnSpPr>
        <p:spPr bwMode="auto">
          <a:xfrm rot="5400000">
            <a:off x="4444480" y="5530564"/>
            <a:ext cx="695461" cy="1836204"/>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76" name="直接箭头连接符 75"/>
          <p:cNvCxnSpPr>
            <a:endCxn id="29" idx="3"/>
          </p:cNvCxnSpPr>
          <p:nvPr/>
        </p:nvCxnSpPr>
        <p:spPr bwMode="auto">
          <a:xfrm rot="5400000">
            <a:off x="8705828" y="6381784"/>
            <a:ext cx="993744" cy="432048"/>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80" name="直接箭头连接符 79"/>
          <p:cNvCxnSpPr/>
          <p:nvPr/>
        </p:nvCxnSpPr>
        <p:spPr bwMode="auto">
          <a:xfrm>
            <a:off x="7510512" y="4372744"/>
            <a:ext cx="1656184" cy="1008112"/>
          </a:xfrm>
          <a:prstGeom prst="straightConnector1">
            <a:avLst/>
          </a:prstGeom>
          <a:blipFill dpi="0" rotWithShape="0">
            <a:blip r:embed="rId2"/>
            <a:srcRect/>
            <a:tile tx="0" ty="0" sx="100000" sy="100000" flip="none" algn="tl"/>
          </a:blipFill>
          <a:ln w="63500" cap="flat" cmpd="sng" algn="ctr">
            <a:solidFill>
              <a:schemeClr val="tx1"/>
            </a:solidFill>
            <a:prstDash val="dash"/>
            <a:round/>
            <a:headEnd type="none" w="med" len="med"/>
            <a:tailEnd type="arrow"/>
          </a:ln>
          <a:effectLst/>
        </p:spPr>
      </p:cxnSp>
      <p:sp>
        <p:nvSpPr>
          <p:cNvPr id="48" name="矩形 47"/>
          <p:cNvSpPr/>
          <p:nvPr/>
        </p:nvSpPr>
        <p:spPr bwMode="auto">
          <a:xfrm>
            <a:off x="2541960" y="7541096"/>
            <a:ext cx="1224136" cy="432048"/>
          </a:xfrm>
          <a:prstGeom prst="rect">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group1</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57" name="矩形 56"/>
          <p:cNvSpPr/>
          <p:nvPr/>
        </p:nvSpPr>
        <p:spPr bwMode="auto">
          <a:xfrm>
            <a:off x="381720" y="6893024"/>
            <a:ext cx="1152128" cy="432048"/>
          </a:xfrm>
          <a:prstGeom prst="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master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59" name="矩形 58"/>
          <p:cNvSpPr/>
          <p:nvPr/>
        </p:nvSpPr>
        <p:spPr bwMode="auto">
          <a:xfrm>
            <a:off x="381720" y="7469088"/>
            <a:ext cx="1152128" cy="432048"/>
          </a:xfrm>
          <a:prstGeom prst="rect">
            <a:avLst/>
          </a:prstGeom>
          <a:solidFill>
            <a:srgbClr val="FFFF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slave</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61" name="矩形 60"/>
          <p:cNvSpPr/>
          <p:nvPr/>
        </p:nvSpPr>
        <p:spPr bwMode="auto">
          <a:xfrm>
            <a:off x="381720" y="8045152"/>
            <a:ext cx="1152128" cy="432048"/>
          </a:xfrm>
          <a:prstGeom prst="rect">
            <a:avLst/>
          </a:prstGeom>
          <a:solidFill>
            <a:srgbClr val="FFFF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slave</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81" name="矩形 80"/>
          <p:cNvSpPr/>
          <p:nvPr/>
        </p:nvSpPr>
        <p:spPr bwMode="auto">
          <a:xfrm>
            <a:off x="4054128" y="7541096"/>
            <a:ext cx="1224136" cy="432048"/>
          </a:xfrm>
          <a:prstGeom prst="rect">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group2</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82" name="上弧形箭头 81"/>
          <p:cNvSpPr/>
          <p:nvPr/>
        </p:nvSpPr>
        <p:spPr bwMode="auto">
          <a:xfrm>
            <a:off x="1677864" y="6532984"/>
            <a:ext cx="1368152" cy="1008112"/>
          </a:xfrm>
          <a:prstGeom prst="curvedDownArrow">
            <a:avLst/>
          </a:prstGeom>
          <a:blipFill dpi="0" rotWithShape="0">
            <a:blip r:embed="rId2"/>
            <a:srcRect/>
            <a:tile tx="0" ty="0" sx="100000" sy="100000" flip="none" algn="tl"/>
          </a:blip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10729192"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a:t>
            </a:r>
            <a:r>
              <a:rPr lang="zh-CN" altLang="en-US" sz="4800" dirty="0" smtClean="0"/>
              <a:t>持久化考虑一</a:t>
            </a:r>
            <a:r>
              <a:rPr lang="en-US" altLang="zh-CN" sz="4800" dirty="0" smtClean="0"/>
              <a:t>: </a:t>
            </a:r>
            <a:r>
              <a:rPr lang="zh-CN" altLang="en-US" sz="4800" dirty="0" smtClean="0"/>
              <a:t>统一的存储接口</a:t>
            </a:r>
            <a:r>
              <a:rPr lang="en-US" altLang="zh-CN" sz="4800" dirty="0" smtClean="0"/>
              <a:t> </a:t>
            </a:r>
            <a:endParaRPr lang="zh-CN" altLang="en-US" sz="4800" dirty="0"/>
          </a:p>
        </p:txBody>
      </p:sp>
      <p:sp>
        <p:nvSpPr>
          <p:cNvPr id="9" name="圆角矩形 8"/>
          <p:cNvSpPr/>
          <p:nvPr/>
        </p:nvSpPr>
        <p:spPr bwMode="auto">
          <a:xfrm>
            <a:off x="669752" y="1348408"/>
            <a:ext cx="11593288" cy="720080"/>
          </a:xfrm>
          <a:prstGeom prst="roundRect">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err="1" smtClean="0">
                <a:ln>
                  <a:noFill/>
                </a:ln>
                <a:solidFill>
                  <a:srgbClr val="595650"/>
                </a:solidFill>
                <a:effectLst/>
                <a:latin typeface="Hoefler Text" charset="0"/>
                <a:ea typeface="微软雅黑" pitchFamily="34" charset="-122"/>
                <a:sym typeface="Hoefler Text" charset="0"/>
              </a:rPr>
              <a:t>redis</a:t>
            </a: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 set key value</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0" name="圆角矩形 9"/>
          <p:cNvSpPr/>
          <p:nvPr/>
        </p:nvSpPr>
        <p:spPr bwMode="auto">
          <a:xfrm>
            <a:off x="669752" y="2140496"/>
            <a:ext cx="11665296" cy="648072"/>
          </a:xfrm>
          <a:prstGeom prst="roundRect">
            <a:avLst/>
          </a:prstGeom>
          <a:solidFill>
            <a:srgbClr val="FFFF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algn="l"/>
            <a:r>
              <a:rPr lang="en-US" altLang="zh-CN" dirty="0" err="1" smtClean="0"/>
              <a:t>sql</a:t>
            </a:r>
            <a:r>
              <a:rPr lang="en-US" altLang="zh-CN" dirty="0" smtClean="0"/>
              <a:t>: insert into </a:t>
            </a:r>
            <a:r>
              <a:rPr lang="en-US" altLang="zh-CN" dirty="0" err="1" smtClean="0"/>
              <a:t>kv_table</a:t>
            </a:r>
            <a:r>
              <a:rPr lang="en-US" altLang="zh-CN" dirty="0" smtClean="0"/>
              <a:t>(</a:t>
            </a:r>
            <a:r>
              <a:rPr lang="en-US" altLang="zh-CN" dirty="0" err="1" smtClean="0"/>
              <a:t>key,value</a:t>
            </a:r>
            <a:r>
              <a:rPr lang="en-US" altLang="zh-CN" dirty="0" smtClean="0"/>
              <a:t>)  values (?,?)</a:t>
            </a:r>
            <a:endParaRPr lang="zh-CN" altLang="en-US" dirty="0" smtClean="0"/>
          </a:p>
        </p:txBody>
      </p:sp>
      <p:sp>
        <p:nvSpPr>
          <p:cNvPr id="11" name="圆角矩形 10"/>
          <p:cNvSpPr/>
          <p:nvPr/>
        </p:nvSpPr>
        <p:spPr bwMode="auto">
          <a:xfrm>
            <a:off x="597744" y="2932584"/>
            <a:ext cx="11809312" cy="792088"/>
          </a:xfrm>
          <a:prstGeom prst="round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err="1" smtClean="0">
                <a:ln>
                  <a:noFill/>
                </a:ln>
                <a:solidFill>
                  <a:srgbClr val="595650"/>
                </a:solidFill>
                <a:effectLst/>
                <a:latin typeface="Hoefler Text" charset="0"/>
                <a:ea typeface="微软雅黑" pitchFamily="34" charset="-122"/>
                <a:sym typeface="Hoefler Text" charset="0"/>
              </a:rPr>
              <a:t>mongodb</a:t>
            </a: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 </a:t>
            </a:r>
            <a:r>
              <a:rPr kumimoji="0" lang="en-US" altLang="zh-CN" sz="3600" b="1" i="0" u="none" strike="noStrike" cap="none" normalizeH="0" baseline="0" dirty="0" err="1" smtClean="0">
                <a:ln>
                  <a:noFill/>
                </a:ln>
                <a:solidFill>
                  <a:srgbClr val="595650"/>
                </a:solidFill>
                <a:effectLst/>
                <a:latin typeface="Hoefler Text" charset="0"/>
                <a:ea typeface="微软雅黑" pitchFamily="34" charset="-122"/>
                <a:sym typeface="Hoefler Text" charset="0"/>
              </a:rPr>
              <a:t>db.kvTable.insert</a:t>
            </a: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({key:”</a:t>
            </a:r>
            <a:r>
              <a:rPr kumimoji="0" lang="en-US" altLang="zh-CN" sz="3600" b="1" i="0" u="none" strike="noStrike" cap="none" normalizeH="0" baseline="0" dirty="0" err="1" smtClean="0">
                <a:ln>
                  <a:noFill/>
                </a:ln>
                <a:solidFill>
                  <a:srgbClr val="595650"/>
                </a:solidFill>
                <a:effectLst/>
                <a:latin typeface="Hoefler Text" charset="0"/>
                <a:ea typeface="微软雅黑" pitchFamily="34" charset="-122"/>
                <a:sym typeface="Hoefler Text" charset="0"/>
              </a:rPr>
              <a:t>key”,val</a:t>
            </a:r>
            <a:r>
              <a:rPr lang="en-US" altLang="zh-CN" dirty="0" smtClean="0"/>
              <a:t>:”value”</a:t>
            </a: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2" name="圆角矩形 11"/>
          <p:cNvSpPr/>
          <p:nvPr/>
        </p:nvSpPr>
        <p:spPr bwMode="auto">
          <a:xfrm>
            <a:off x="597744" y="3940696"/>
            <a:ext cx="11809312" cy="720080"/>
          </a:xfrm>
          <a:prstGeom prst="round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algn="l"/>
            <a:r>
              <a:rPr kumimoji="0" lang="en-US" altLang="zh-CN" sz="3200" b="1" i="0" u="none" strike="noStrike" cap="none" normalizeH="0" baseline="0" dirty="0" smtClean="0">
                <a:ln>
                  <a:noFill/>
                </a:ln>
                <a:solidFill>
                  <a:srgbClr val="595650"/>
                </a:solidFill>
                <a:effectLst/>
                <a:latin typeface="Hoefler Text" charset="0"/>
                <a:ea typeface="微软雅黑" pitchFamily="34" charset="-122"/>
                <a:sym typeface="Hoefler Text" charset="0"/>
              </a:rPr>
              <a:t>FFS: </a:t>
            </a:r>
            <a:r>
              <a:rPr lang="en-US" altLang="zh-CN" sz="3200" dirty="0" err="1" smtClean="0"/>
              <a:t>ffsClient.putBlob</a:t>
            </a:r>
            <a:r>
              <a:rPr lang="en-US" altLang="zh-CN" sz="3200" dirty="0" smtClean="0"/>
              <a:t>(</a:t>
            </a:r>
            <a:r>
              <a:rPr lang="en-US" altLang="zh-CN" sz="3200" dirty="0" err="1" smtClean="0"/>
              <a:t>tableName</a:t>
            </a:r>
            <a:r>
              <a:rPr lang="en-US" altLang="zh-CN" sz="3200" dirty="0" smtClean="0"/>
              <a:t>, </a:t>
            </a:r>
            <a:r>
              <a:rPr lang="en-US" altLang="zh-CN" sz="3200" dirty="0" err="1" smtClean="0"/>
              <a:t>fileId</a:t>
            </a:r>
            <a:r>
              <a:rPr lang="en-US" altLang="zh-CN" sz="3200" i="1" dirty="0" smtClean="0"/>
              <a:t>, </a:t>
            </a:r>
            <a:r>
              <a:rPr lang="en-US" altLang="zh-CN" sz="3200" i="1" dirty="0" err="1" smtClean="0"/>
              <a:t>inputStream</a:t>
            </a:r>
            <a:r>
              <a:rPr lang="en-US" altLang="zh-CN" sz="3200" i="1" dirty="0" smtClean="0"/>
              <a:t>, null);</a:t>
            </a:r>
            <a:endParaRPr kumimoji="0" lang="zh-CN" altLang="en-US" sz="32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pic>
        <p:nvPicPr>
          <p:cNvPr id="2" name="Picture 2"/>
          <p:cNvPicPr>
            <a:picLocks noChangeAspect="1" noChangeArrowheads="1"/>
          </p:cNvPicPr>
          <p:nvPr/>
        </p:nvPicPr>
        <p:blipFill>
          <a:blip r:embed="rId2"/>
          <a:srcRect/>
          <a:stretch>
            <a:fillRect/>
          </a:stretch>
        </p:blipFill>
        <p:spPr bwMode="auto">
          <a:xfrm>
            <a:off x="2037904" y="4732783"/>
            <a:ext cx="8424936" cy="4176465"/>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1065718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a:t>
            </a:r>
            <a:r>
              <a:rPr lang="zh-CN" altLang="en-US" sz="4800" dirty="0" smtClean="0"/>
              <a:t>持久化考虑二</a:t>
            </a:r>
            <a:r>
              <a:rPr lang="en-US" altLang="zh-CN" sz="4800" dirty="0" smtClean="0"/>
              <a:t>:</a:t>
            </a:r>
            <a:r>
              <a:rPr lang="zh-CN" altLang="en-US" sz="4800" dirty="0" smtClean="0"/>
              <a:t>一致性</a:t>
            </a:r>
            <a:r>
              <a:rPr lang="en-US" altLang="zh-CN" sz="4800" dirty="0" smtClean="0"/>
              <a:t>or </a:t>
            </a:r>
            <a:r>
              <a:rPr lang="zh-CN" altLang="en-US" sz="4800" dirty="0" smtClean="0"/>
              <a:t>性能</a:t>
            </a:r>
            <a:endParaRPr lang="zh-CN" altLang="en-US" sz="4800" dirty="0"/>
          </a:p>
        </p:txBody>
      </p:sp>
      <p:sp>
        <p:nvSpPr>
          <p:cNvPr id="13" name="TextBox 12"/>
          <p:cNvSpPr txBox="1"/>
          <p:nvPr/>
        </p:nvSpPr>
        <p:spPr>
          <a:xfrm>
            <a:off x="741760" y="1060376"/>
            <a:ext cx="10369152" cy="646331"/>
          </a:xfrm>
          <a:prstGeom prst="rect">
            <a:avLst/>
          </a:prstGeom>
          <a:noFill/>
        </p:spPr>
        <p:txBody>
          <a:bodyPr wrap="square" rtlCol="0">
            <a:spAutoFit/>
          </a:bodyPr>
          <a:lstStyle/>
          <a:p>
            <a:pPr marL="742950" indent="-742950" algn="l"/>
            <a:r>
              <a:rPr lang="en-US" altLang="zh-CN" dirty="0" smtClean="0"/>
              <a:t>CP? AP? BASE?</a:t>
            </a:r>
            <a:endParaRPr lang="zh-CN" altLang="en-US" dirty="0"/>
          </a:p>
        </p:txBody>
      </p:sp>
      <p:pic>
        <p:nvPicPr>
          <p:cNvPr id="2050" name="Picture 2"/>
          <p:cNvPicPr>
            <a:picLocks noChangeAspect="1" noChangeArrowheads="1"/>
          </p:cNvPicPr>
          <p:nvPr/>
        </p:nvPicPr>
        <p:blipFill>
          <a:blip r:embed="rId3"/>
          <a:srcRect/>
          <a:stretch>
            <a:fillRect/>
          </a:stretch>
        </p:blipFill>
        <p:spPr bwMode="auto">
          <a:xfrm>
            <a:off x="1245816" y="1636440"/>
            <a:ext cx="10441160" cy="7200800"/>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1065718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a:t>
            </a:r>
            <a:r>
              <a:rPr lang="zh-CN" altLang="en-US" sz="4800" dirty="0" smtClean="0"/>
              <a:t>持久化</a:t>
            </a:r>
            <a:r>
              <a:rPr lang="zh-CN" altLang="en-US" sz="4800" dirty="0" smtClean="0"/>
              <a:t>考虑三</a:t>
            </a:r>
            <a:r>
              <a:rPr lang="en-US" altLang="zh-CN" sz="4800" dirty="0" smtClean="0"/>
              <a:t>: </a:t>
            </a:r>
            <a:r>
              <a:rPr lang="zh-CN" altLang="en-US" sz="4800" dirty="0" smtClean="0"/>
              <a:t>库</a:t>
            </a:r>
            <a:r>
              <a:rPr lang="zh-CN" altLang="en-US" sz="4800" dirty="0" smtClean="0"/>
              <a:t>表设计</a:t>
            </a:r>
            <a:endParaRPr lang="zh-CN" altLang="en-US" sz="4800" dirty="0"/>
          </a:p>
        </p:txBody>
      </p:sp>
      <p:sp>
        <p:nvSpPr>
          <p:cNvPr id="13" name="TextBox 12"/>
          <p:cNvSpPr txBox="1"/>
          <p:nvPr/>
        </p:nvSpPr>
        <p:spPr>
          <a:xfrm>
            <a:off x="669752" y="1514490"/>
            <a:ext cx="10369152" cy="646331"/>
          </a:xfrm>
          <a:prstGeom prst="rect">
            <a:avLst/>
          </a:prstGeom>
          <a:noFill/>
        </p:spPr>
        <p:txBody>
          <a:bodyPr wrap="square" rtlCol="0">
            <a:spAutoFit/>
          </a:bodyPr>
          <a:lstStyle/>
          <a:p>
            <a:pPr marL="742950" indent="-742950" algn="l">
              <a:buFont typeface="Arial" pitchFamily="34" charset="0"/>
              <a:buChar char="•"/>
            </a:pPr>
            <a:r>
              <a:rPr lang="zh-CN" altLang="en-US" dirty="0" smtClean="0"/>
              <a:t>需支持</a:t>
            </a:r>
            <a:r>
              <a:rPr lang="en-US" altLang="zh-CN" dirty="0" err="1" smtClean="0"/>
              <a:t>redis</a:t>
            </a:r>
            <a:r>
              <a:rPr lang="zh-CN" altLang="en-US" dirty="0" smtClean="0"/>
              <a:t>的各种数据结构</a:t>
            </a:r>
            <a:r>
              <a:rPr lang="en-US" altLang="zh-CN" dirty="0" smtClean="0"/>
              <a:t> </a:t>
            </a:r>
            <a:endParaRPr lang="en-US" altLang="zh-CN" dirty="0" smtClean="0"/>
          </a:p>
        </p:txBody>
      </p:sp>
      <p:sp>
        <p:nvSpPr>
          <p:cNvPr id="8" name="TextBox 7"/>
          <p:cNvSpPr txBox="1"/>
          <p:nvPr/>
        </p:nvSpPr>
        <p:spPr>
          <a:xfrm>
            <a:off x="525736" y="6196751"/>
            <a:ext cx="10225136" cy="1200329"/>
          </a:xfrm>
          <a:prstGeom prst="rect">
            <a:avLst/>
          </a:prstGeom>
          <a:noFill/>
        </p:spPr>
        <p:txBody>
          <a:bodyPr wrap="square" rtlCol="0">
            <a:spAutoFit/>
          </a:bodyPr>
          <a:lstStyle/>
          <a:p>
            <a:pPr algn="l">
              <a:buFont typeface="Arial" pitchFamily="34" charset="0"/>
              <a:buChar char="•"/>
            </a:pPr>
            <a:r>
              <a:rPr lang="zh-CN" altLang="en-US" dirty="0" smtClean="0"/>
              <a:t> </a:t>
            </a:r>
            <a:r>
              <a:rPr lang="en-US" altLang="zh-CN" dirty="0" smtClean="0"/>
              <a:t>	</a:t>
            </a:r>
            <a:r>
              <a:rPr lang="zh-CN" altLang="en-US" dirty="0" smtClean="0"/>
              <a:t>需支持</a:t>
            </a:r>
            <a:r>
              <a:rPr lang="en-US" altLang="zh-CN" dirty="0" err="1" smtClean="0"/>
              <a:t>sharding</a:t>
            </a:r>
            <a:r>
              <a:rPr lang="zh-CN" altLang="en-US" dirty="0" smtClean="0"/>
              <a:t>缓存数据</a:t>
            </a:r>
            <a:r>
              <a:rPr lang="zh-CN" altLang="en-US" dirty="0" smtClean="0"/>
              <a:t>的快速</a:t>
            </a:r>
            <a:r>
              <a:rPr lang="zh-CN" altLang="en-US" dirty="0" smtClean="0"/>
              <a:t>检索</a:t>
            </a:r>
            <a:r>
              <a:rPr lang="en-US" altLang="zh-CN" dirty="0" smtClean="0"/>
              <a:t>, </a:t>
            </a:r>
            <a:r>
              <a:rPr lang="zh-CN" altLang="en-US" dirty="0" smtClean="0"/>
              <a:t>比如</a:t>
            </a:r>
            <a:r>
              <a:rPr lang="en-US" altLang="zh-CN" dirty="0" err="1" smtClean="0"/>
              <a:t>namespace,slot</a:t>
            </a:r>
            <a:r>
              <a:rPr lang="zh-CN" altLang="en-US" dirty="0" smtClean="0"/>
              <a:t>等标识</a:t>
            </a:r>
            <a:endParaRPr lang="en-US" altLang="zh-CN" dirty="0" smtClean="0"/>
          </a:p>
        </p:txBody>
      </p:sp>
      <p:sp>
        <p:nvSpPr>
          <p:cNvPr id="9" name="矩形 8"/>
          <p:cNvSpPr/>
          <p:nvPr/>
        </p:nvSpPr>
        <p:spPr bwMode="auto">
          <a:xfrm>
            <a:off x="957784" y="2522602"/>
            <a:ext cx="1224136" cy="720080"/>
          </a:xfrm>
          <a:prstGeom prst="rect">
            <a:avLst/>
          </a:prstGeom>
          <a:solidFill>
            <a:srgbClr val="FFC00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key</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1" name="矩形 10"/>
          <p:cNvSpPr/>
          <p:nvPr/>
        </p:nvSpPr>
        <p:spPr bwMode="auto">
          <a:xfrm>
            <a:off x="2181920" y="2522602"/>
            <a:ext cx="1296144" cy="720080"/>
          </a:xfrm>
          <a:prstGeom prst="rect">
            <a:avLst/>
          </a:prstGeom>
          <a:solidFill>
            <a:srgbClr val="92D05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value</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2" name="TextBox 11"/>
          <p:cNvSpPr txBox="1"/>
          <p:nvPr/>
        </p:nvSpPr>
        <p:spPr>
          <a:xfrm>
            <a:off x="1101800" y="3386698"/>
            <a:ext cx="2160240" cy="584775"/>
          </a:xfrm>
          <a:prstGeom prst="rect">
            <a:avLst/>
          </a:prstGeom>
          <a:noFill/>
        </p:spPr>
        <p:txBody>
          <a:bodyPr wrap="square" rtlCol="0">
            <a:spAutoFit/>
          </a:bodyPr>
          <a:lstStyle/>
          <a:p>
            <a:r>
              <a:rPr lang="en-US" altLang="zh-CN" sz="3200" dirty="0" smtClean="0"/>
              <a:t>string</a:t>
            </a:r>
            <a:endParaRPr lang="zh-CN" altLang="en-US" sz="3200" dirty="0"/>
          </a:p>
        </p:txBody>
      </p:sp>
      <p:sp>
        <p:nvSpPr>
          <p:cNvPr id="14" name="矩形 13"/>
          <p:cNvSpPr/>
          <p:nvPr/>
        </p:nvSpPr>
        <p:spPr bwMode="auto">
          <a:xfrm>
            <a:off x="4126136" y="2522602"/>
            <a:ext cx="1224136" cy="720080"/>
          </a:xfrm>
          <a:prstGeom prst="rect">
            <a:avLst/>
          </a:prstGeom>
          <a:solidFill>
            <a:srgbClr val="FFC00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key</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5" name="矩形 14"/>
          <p:cNvSpPr/>
          <p:nvPr/>
        </p:nvSpPr>
        <p:spPr bwMode="auto">
          <a:xfrm>
            <a:off x="5350272" y="2522602"/>
            <a:ext cx="1296144" cy="720080"/>
          </a:xfrm>
          <a:prstGeom prst="rect">
            <a:avLst/>
          </a:prstGeom>
          <a:solidFill>
            <a:srgbClr val="00B0F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field</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6" name="TextBox 15"/>
          <p:cNvSpPr txBox="1"/>
          <p:nvPr/>
        </p:nvSpPr>
        <p:spPr>
          <a:xfrm>
            <a:off x="4990232" y="3386698"/>
            <a:ext cx="2160240" cy="584775"/>
          </a:xfrm>
          <a:prstGeom prst="rect">
            <a:avLst/>
          </a:prstGeom>
          <a:noFill/>
        </p:spPr>
        <p:txBody>
          <a:bodyPr wrap="square" rtlCol="0">
            <a:spAutoFit/>
          </a:bodyPr>
          <a:lstStyle/>
          <a:p>
            <a:r>
              <a:rPr lang="en-US" altLang="zh-CN" sz="3200" dirty="0" smtClean="0"/>
              <a:t>hash</a:t>
            </a:r>
            <a:endParaRPr lang="zh-CN" altLang="en-US" sz="3200" dirty="0"/>
          </a:p>
        </p:txBody>
      </p:sp>
      <p:sp>
        <p:nvSpPr>
          <p:cNvPr id="17" name="矩形 16"/>
          <p:cNvSpPr/>
          <p:nvPr/>
        </p:nvSpPr>
        <p:spPr bwMode="auto">
          <a:xfrm>
            <a:off x="6646416" y="2522602"/>
            <a:ext cx="1296144" cy="720080"/>
          </a:xfrm>
          <a:prstGeom prst="rect">
            <a:avLst/>
          </a:prstGeom>
          <a:solidFill>
            <a:srgbClr val="92D05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value</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8" name="矩形 17"/>
          <p:cNvSpPr/>
          <p:nvPr/>
        </p:nvSpPr>
        <p:spPr bwMode="auto">
          <a:xfrm>
            <a:off x="8662640" y="2522602"/>
            <a:ext cx="1224136" cy="720080"/>
          </a:xfrm>
          <a:prstGeom prst="rect">
            <a:avLst/>
          </a:prstGeom>
          <a:solidFill>
            <a:srgbClr val="FFC00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key</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9" name="矩形 18"/>
          <p:cNvSpPr/>
          <p:nvPr/>
        </p:nvSpPr>
        <p:spPr bwMode="auto">
          <a:xfrm>
            <a:off x="9886776" y="2090554"/>
            <a:ext cx="1296144" cy="720080"/>
          </a:xfrm>
          <a:prstGeom prst="rect">
            <a:avLst/>
          </a:prstGeom>
          <a:solidFill>
            <a:srgbClr val="92D05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value</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0" name="矩形 19"/>
          <p:cNvSpPr/>
          <p:nvPr/>
        </p:nvSpPr>
        <p:spPr bwMode="auto">
          <a:xfrm>
            <a:off x="9886776" y="2810634"/>
            <a:ext cx="1296144" cy="720080"/>
          </a:xfrm>
          <a:prstGeom prst="rect">
            <a:avLst/>
          </a:prstGeom>
          <a:solidFill>
            <a:srgbClr val="92D05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value</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1" name="TextBox 20"/>
          <p:cNvSpPr txBox="1"/>
          <p:nvPr/>
        </p:nvSpPr>
        <p:spPr>
          <a:xfrm>
            <a:off x="8878664" y="3539098"/>
            <a:ext cx="2160240" cy="584775"/>
          </a:xfrm>
          <a:prstGeom prst="rect">
            <a:avLst/>
          </a:prstGeom>
          <a:noFill/>
        </p:spPr>
        <p:txBody>
          <a:bodyPr wrap="square" rtlCol="0">
            <a:spAutoFit/>
          </a:bodyPr>
          <a:lstStyle/>
          <a:p>
            <a:r>
              <a:rPr lang="en-US" altLang="zh-CN" sz="3200" dirty="0" smtClean="0"/>
              <a:t>list</a:t>
            </a:r>
            <a:endParaRPr lang="zh-CN" altLang="en-US" sz="3200" dirty="0"/>
          </a:p>
        </p:txBody>
      </p:sp>
      <p:sp>
        <p:nvSpPr>
          <p:cNvPr id="22" name="矩形 21"/>
          <p:cNvSpPr/>
          <p:nvPr/>
        </p:nvSpPr>
        <p:spPr bwMode="auto">
          <a:xfrm>
            <a:off x="1677864" y="4593739"/>
            <a:ext cx="1224136" cy="720080"/>
          </a:xfrm>
          <a:prstGeom prst="rect">
            <a:avLst/>
          </a:prstGeom>
          <a:solidFill>
            <a:srgbClr val="FFC00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key</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3" name="矩形 22"/>
          <p:cNvSpPr/>
          <p:nvPr/>
        </p:nvSpPr>
        <p:spPr bwMode="auto">
          <a:xfrm>
            <a:off x="2902000" y="4161691"/>
            <a:ext cx="1584176" cy="720080"/>
          </a:xfrm>
          <a:prstGeom prst="rect">
            <a:avLst/>
          </a:prstGeom>
          <a:solidFill>
            <a:srgbClr val="92D05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value1</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4" name="矩形 23"/>
          <p:cNvSpPr/>
          <p:nvPr/>
        </p:nvSpPr>
        <p:spPr bwMode="auto">
          <a:xfrm>
            <a:off x="2902000" y="4881771"/>
            <a:ext cx="1584176" cy="720080"/>
          </a:xfrm>
          <a:prstGeom prst="rect">
            <a:avLst/>
          </a:prstGeom>
          <a:solidFill>
            <a:srgbClr val="92D05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value2</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5" name="TextBox 24"/>
          <p:cNvSpPr txBox="1"/>
          <p:nvPr/>
        </p:nvSpPr>
        <p:spPr>
          <a:xfrm>
            <a:off x="1893888" y="5610235"/>
            <a:ext cx="2160240" cy="584775"/>
          </a:xfrm>
          <a:prstGeom prst="rect">
            <a:avLst/>
          </a:prstGeom>
          <a:noFill/>
        </p:spPr>
        <p:txBody>
          <a:bodyPr wrap="square" rtlCol="0">
            <a:spAutoFit/>
          </a:bodyPr>
          <a:lstStyle/>
          <a:p>
            <a:r>
              <a:rPr lang="en-US" altLang="zh-CN" sz="3200" dirty="0" smtClean="0"/>
              <a:t>set</a:t>
            </a:r>
            <a:endParaRPr lang="zh-CN" altLang="en-US" sz="3200" dirty="0"/>
          </a:p>
        </p:txBody>
      </p:sp>
      <p:sp>
        <p:nvSpPr>
          <p:cNvPr id="26" name="矩形 25"/>
          <p:cNvSpPr/>
          <p:nvPr/>
        </p:nvSpPr>
        <p:spPr bwMode="auto">
          <a:xfrm>
            <a:off x="5350272" y="4610834"/>
            <a:ext cx="1224136" cy="720080"/>
          </a:xfrm>
          <a:prstGeom prst="rect">
            <a:avLst/>
          </a:prstGeom>
          <a:solidFill>
            <a:srgbClr val="FFC00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key</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7" name="矩形 26"/>
          <p:cNvSpPr/>
          <p:nvPr/>
        </p:nvSpPr>
        <p:spPr bwMode="auto">
          <a:xfrm>
            <a:off x="6574408" y="4178786"/>
            <a:ext cx="1728192" cy="720080"/>
          </a:xfrm>
          <a:prstGeom prst="rect">
            <a:avLst/>
          </a:prstGeom>
          <a:solidFill>
            <a:srgbClr val="00B0F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score1</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9" name="矩形 28"/>
          <p:cNvSpPr/>
          <p:nvPr/>
        </p:nvSpPr>
        <p:spPr bwMode="auto">
          <a:xfrm>
            <a:off x="8302600" y="4178786"/>
            <a:ext cx="2304256" cy="720080"/>
          </a:xfrm>
          <a:prstGeom prst="rect">
            <a:avLst/>
          </a:prstGeom>
          <a:solidFill>
            <a:srgbClr val="92D05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lang="en-US" altLang="zh-CN" dirty="0" smtClean="0"/>
              <a:t>member</a:t>
            </a: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1</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30" name="矩形 29"/>
          <p:cNvSpPr/>
          <p:nvPr/>
        </p:nvSpPr>
        <p:spPr bwMode="auto">
          <a:xfrm>
            <a:off x="6574408" y="4898866"/>
            <a:ext cx="1728192" cy="720080"/>
          </a:xfrm>
          <a:prstGeom prst="rect">
            <a:avLst/>
          </a:prstGeom>
          <a:solidFill>
            <a:srgbClr val="00B0F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score2</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31" name="矩形 30"/>
          <p:cNvSpPr/>
          <p:nvPr/>
        </p:nvSpPr>
        <p:spPr bwMode="auto">
          <a:xfrm>
            <a:off x="8302600" y="4898866"/>
            <a:ext cx="2304256" cy="720080"/>
          </a:xfrm>
          <a:prstGeom prst="rect">
            <a:avLst/>
          </a:prstGeom>
          <a:solidFill>
            <a:srgbClr val="92D05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lang="en-US" altLang="zh-CN" dirty="0" smtClean="0"/>
              <a:t>member</a:t>
            </a:r>
            <a:r>
              <a:rPr lang="en-US" altLang="zh-CN" dirty="0" smtClean="0"/>
              <a:t>2</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32" name="TextBox 31"/>
          <p:cNvSpPr txBox="1"/>
          <p:nvPr/>
        </p:nvSpPr>
        <p:spPr>
          <a:xfrm>
            <a:off x="6934448" y="5618946"/>
            <a:ext cx="2664296" cy="584775"/>
          </a:xfrm>
          <a:prstGeom prst="rect">
            <a:avLst/>
          </a:prstGeom>
          <a:noFill/>
        </p:spPr>
        <p:txBody>
          <a:bodyPr wrap="square" rtlCol="0">
            <a:spAutoFit/>
          </a:bodyPr>
          <a:lstStyle/>
          <a:p>
            <a:r>
              <a:rPr lang="en-US" altLang="zh-CN" sz="3200" dirty="0" smtClean="0"/>
              <a:t>sorted set</a:t>
            </a:r>
            <a:endParaRPr lang="zh-CN" altLang="en-US" sz="3200" dirty="0"/>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57706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a:t>
            </a:r>
            <a:r>
              <a:rPr lang="zh-CN" altLang="en-US" sz="4800" dirty="0" smtClean="0"/>
              <a:t>容灾部署考虑</a:t>
            </a:r>
            <a:endParaRPr lang="zh-CN" altLang="en-US" sz="4800" dirty="0"/>
          </a:p>
        </p:txBody>
      </p:sp>
      <p:sp>
        <p:nvSpPr>
          <p:cNvPr id="13" name="TextBox 12"/>
          <p:cNvSpPr txBox="1"/>
          <p:nvPr/>
        </p:nvSpPr>
        <p:spPr>
          <a:xfrm>
            <a:off x="453728" y="1548750"/>
            <a:ext cx="3816424" cy="1815882"/>
          </a:xfrm>
          <a:prstGeom prst="rect">
            <a:avLst/>
          </a:prstGeom>
          <a:noFill/>
        </p:spPr>
        <p:txBody>
          <a:bodyPr wrap="square" rtlCol="0">
            <a:spAutoFit/>
          </a:bodyPr>
          <a:lstStyle/>
          <a:p>
            <a:pPr marL="742950" indent="-742950" algn="l"/>
            <a:r>
              <a:rPr lang="en-US" altLang="zh-CN" sz="2800" dirty="0" smtClean="0"/>
              <a:t>DC</a:t>
            </a:r>
            <a:r>
              <a:rPr lang="zh-CN" altLang="en-US" sz="2800" dirty="0" smtClean="0"/>
              <a:t>配置</a:t>
            </a:r>
            <a:r>
              <a:rPr lang="en-US" altLang="zh-CN" sz="2800" dirty="0" smtClean="0"/>
              <a:t>:</a:t>
            </a:r>
          </a:p>
          <a:p>
            <a:pPr marL="742950" indent="-742950" algn="l"/>
            <a:r>
              <a:rPr lang="zh-CN" altLang="en-US" sz="2800" dirty="0" smtClean="0"/>
              <a:t>本地</a:t>
            </a:r>
            <a:r>
              <a:rPr lang="en-US" altLang="zh-CN" sz="2800" dirty="0" smtClean="0"/>
              <a:t>: 192.168.64.0/21</a:t>
            </a:r>
          </a:p>
          <a:p>
            <a:pPr marL="742950" indent="-742950" algn="l"/>
            <a:r>
              <a:rPr lang="zh-CN" altLang="en-US" sz="2800" dirty="0" smtClean="0"/>
              <a:t>电信</a:t>
            </a:r>
            <a:r>
              <a:rPr lang="en-US" altLang="zh-CN" sz="2800" dirty="0" smtClean="0"/>
              <a:t>: 192.168.0.0/21</a:t>
            </a:r>
          </a:p>
          <a:p>
            <a:pPr marL="742950" indent="-742950" algn="l"/>
            <a:r>
              <a:rPr lang="zh-CN" altLang="en-US" sz="2800" dirty="0" smtClean="0"/>
              <a:t>凤凰</a:t>
            </a:r>
            <a:r>
              <a:rPr lang="en-US" altLang="zh-CN" sz="2800" dirty="0" smtClean="0"/>
              <a:t>: 10.1.0.0/21</a:t>
            </a:r>
            <a:endParaRPr lang="zh-CN" altLang="en-US" sz="2800" dirty="0"/>
          </a:p>
        </p:txBody>
      </p:sp>
      <p:sp>
        <p:nvSpPr>
          <p:cNvPr id="8" name="TextBox 7"/>
          <p:cNvSpPr txBox="1"/>
          <p:nvPr/>
        </p:nvSpPr>
        <p:spPr>
          <a:xfrm>
            <a:off x="6286376" y="1548750"/>
            <a:ext cx="5328592" cy="1815882"/>
          </a:xfrm>
          <a:prstGeom prst="rect">
            <a:avLst/>
          </a:prstGeom>
          <a:noFill/>
        </p:spPr>
        <p:txBody>
          <a:bodyPr wrap="square" rtlCol="0">
            <a:spAutoFit/>
          </a:bodyPr>
          <a:lstStyle/>
          <a:p>
            <a:pPr marL="742950" indent="-742950" algn="l"/>
            <a:endParaRPr lang="en-US" altLang="zh-CN" sz="2800" dirty="0" smtClean="0"/>
          </a:p>
          <a:p>
            <a:pPr marL="742950" indent="-742950" algn="l"/>
            <a:r>
              <a:rPr lang="en-US" altLang="zh-CN" sz="2800" dirty="0" smtClean="0"/>
              <a:t>192.168.64.0~192.168.71.255</a:t>
            </a:r>
          </a:p>
          <a:p>
            <a:pPr marL="742950" indent="-742950" algn="l"/>
            <a:r>
              <a:rPr lang="en-US" altLang="zh-CN" sz="2800" dirty="0" smtClean="0"/>
              <a:t>192.168.0.0~192.168.7.255</a:t>
            </a:r>
          </a:p>
          <a:p>
            <a:pPr marL="742950" indent="-742950" algn="l"/>
            <a:r>
              <a:rPr lang="en-US" altLang="zh-CN" sz="2800" dirty="0" smtClean="0"/>
              <a:t>10.1.0.0~10.1.7.255</a:t>
            </a:r>
            <a:endParaRPr lang="zh-CN" altLang="en-US" sz="2800" dirty="0" smtClean="0"/>
          </a:p>
        </p:txBody>
      </p:sp>
      <p:sp>
        <p:nvSpPr>
          <p:cNvPr id="9" name="右箭头 8"/>
          <p:cNvSpPr/>
          <p:nvPr/>
        </p:nvSpPr>
        <p:spPr bwMode="auto">
          <a:xfrm>
            <a:off x="4486176" y="2268830"/>
            <a:ext cx="1440160" cy="576064"/>
          </a:xfrm>
          <a:prstGeom prst="rightArrow">
            <a:avLst/>
          </a:prstGeom>
          <a:blipFill dpi="0" rotWithShape="0">
            <a:blip r:embed="rId3"/>
            <a:srcRect/>
            <a:tile tx="0" ty="0" sx="100000" sy="100000" flip="none" algn="tl"/>
          </a:blip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
        <p:nvSpPr>
          <p:cNvPr id="10" name="TextBox 9"/>
          <p:cNvSpPr txBox="1"/>
          <p:nvPr/>
        </p:nvSpPr>
        <p:spPr>
          <a:xfrm>
            <a:off x="597744" y="4440684"/>
            <a:ext cx="11593288" cy="3416320"/>
          </a:xfrm>
          <a:prstGeom prst="rect">
            <a:avLst/>
          </a:prstGeom>
          <a:noFill/>
        </p:spPr>
        <p:txBody>
          <a:bodyPr wrap="square" rtlCol="0">
            <a:spAutoFit/>
          </a:bodyPr>
          <a:lstStyle/>
          <a:p>
            <a:pPr algn="l"/>
            <a:r>
              <a:rPr lang="zh-CN" altLang="en-US" dirty="0" smtClean="0"/>
              <a:t>由此可见</a:t>
            </a:r>
            <a:r>
              <a:rPr lang="en-US" altLang="zh-CN" dirty="0" smtClean="0"/>
              <a:t>, </a:t>
            </a:r>
            <a:r>
              <a:rPr lang="zh-CN" altLang="en-US" dirty="0" smtClean="0"/>
              <a:t>是依据</a:t>
            </a:r>
            <a:r>
              <a:rPr lang="en-US" altLang="zh-CN" dirty="0" smtClean="0"/>
              <a:t>IP</a:t>
            </a:r>
            <a:r>
              <a:rPr lang="zh-CN" altLang="en-US" dirty="0" smtClean="0"/>
              <a:t>来区分不同的数据中心</a:t>
            </a:r>
            <a:endParaRPr lang="en-US" altLang="zh-CN" dirty="0" smtClean="0"/>
          </a:p>
          <a:p>
            <a:pPr algn="l">
              <a:buFont typeface="Arial" pitchFamily="34" charset="0"/>
              <a:buChar char="•"/>
            </a:pPr>
            <a:r>
              <a:rPr lang="en-US" altLang="zh-CN" dirty="0" smtClean="0"/>
              <a:t> app</a:t>
            </a:r>
            <a:r>
              <a:rPr lang="zh-CN" altLang="en-US" dirty="0" smtClean="0"/>
              <a:t>和</a:t>
            </a:r>
            <a:r>
              <a:rPr lang="en-US" altLang="zh-CN" dirty="0" smtClean="0"/>
              <a:t>server-proxy</a:t>
            </a:r>
            <a:r>
              <a:rPr lang="zh-CN" altLang="en-US" dirty="0" smtClean="0"/>
              <a:t>中的</a:t>
            </a:r>
            <a:r>
              <a:rPr lang="en-US" altLang="zh-CN" dirty="0" smtClean="0"/>
              <a:t>master</a:t>
            </a:r>
            <a:r>
              <a:rPr lang="zh-CN" altLang="en-US" dirty="0" smtClean="0"/>
              <a:t>节点应部署在同一个</a:t>
            </a:r>
            <a:r>
              <a:rPr lang="en-US" altLang="zh-CN" dirty="0" smtClean="0"/>
              <a:t>DC</a:t>
            </a:r>
            <a:r>
              <a:rPr lang="zh-CN" altLang="en-US" dirty="0" smtClean="0"/>
              <a:t>中</a:t>
            </a:r>
            <a:endParaRPr lang="en-US" altLang="zh-CN" dirty="0" smtClean="0"/>
          </a:p>
          <a:p>
            <a:pPr algn="l">
              <a:buFont typeface="Arial" pitchFamily="34" charset="0"/>
              <a:buChar char="•"/>
            </a:pPr>
            <a:r>
              <a:rPr lang="zh-CN" altLang="en-US" dirty="0" smtClean="0"/>
              <a:t> </a:t>
            </a:r>
            <a:r>
              <a:rPr lang="en-US" altLang="zh-CN" dirty="0" smtClean="0"/>
              <a:t>group</a:t>
            </a:r>
            <a:r>
              <a:rPr lang="zh-CN" altLang="en-US" dirty="0" smtClean="0"/>
              <a:t>中的</a:t>
            </a:r>
            <a:r>
              <a:rPr lang="en-US" altLang="zh-CN" dirty="0" smtClean="0"/>
              <a:t>slave</a:t>
            </a:r>
            <a:r>
              <a:rPr lang="zh-CN" altLang="en-US" dirty="0" smtClean="0"/>
              <a:t>节点可考虑跨</a:t>
            </a:r>
            <a:r>
              <a:rPr lang="en-US" altLang="zh-CN" dirty="0" smtClean="0"/>
              <a:t>DC</a:t>
            </a:r>
            <a:r>
              <a:rPr lang="zh-CN" altLang="en-US" dirty="0" smtClean="0"/>
              <a:t>部署</a:t>
            </a:r>
            <a:endParaRPr lang="en-US" altLang="zh-CN" dirty="0" smtClean="0"/>
          </a:p>
          <a:p>
            <a:pPr algn="l">
              <a:buFont typeface="Arial" pitchFamily="34" charset="0"/>
              <a:buChar char="•"/>
            </a:pPr>
            <a:r>
              <a:rPr lang="en-US" altLang="zh-CN" dirty="0" smtClean="0"/>
              <a:t> </a:t>
            </a:r>
            <a:r>
              <a:rPr lang="en-US" altLang="zh-CN" dirty="0" err="1" smtClean="0"/>
              <a:t>datasource</a:t>
            </a:r>
            <a:r>
              <a:rPr lang="zh-CN" altLang="en-US" dirty="0" smtClean="0"/>
              <a:t>可考虑跨</a:t>
            </a:r>
            <a:r>
              <a:rPr lang="en-US" altLang="zh-CN" dirty="0" smtClean="0"/>
              <a:t>DC</a:t>
            </a:r>
            <a:r>
              <a:rPr lang="zh-CN" altLang="en-US" dirty="0" smtClean="0"/>
              <a:t>部署</a:t>
            </a:r>
            <a:r>
              <a:rPr lang="en-US" altLang="zh-CN" dirty="0" smtClean="0"/>
              <a:t>, </a:t>
            </a:r>
            <a:r>
              <a:rPr lang="zh-CN" altLang="en-US" dirty="0" smtClean="0"/>
              <a:t>但不建议放入缓存操作一致性的校验</a:t>
            </a:r>
            <a:endParaRPr lang="zh-CN" altLang="en-US" dirty="0"/>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57706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a:t>
            </a:r>
            <a:r>
              <a:rPr lang="zh-CN" altLang="en-US" sz="4800" dirty="0" smtClean="0"/>
              <a:t>配置管理</a:t>
            </a:r>
            <a:r>
              <a:rPr lang="en-US" altLang="zh-CN" sz="4800" dirty="0" smtClean="0"/>
              <a:t>, </a:t>
            </a:r>
            <a:r>
              <a:rPr lang="zh-CN" altLang="en-US" sz="4800" dirty="0" smtClean="0"/>
              <a:t>监控</a:t>
            </a:r>
            <a:r>
              <a:rPr lang="en-US" altLang="zh-CN" sz="4800" dirty="0" smtClean="0"/>
              <a:t>, </a:t>
            </a:r>
            <a:r>
              <a:rPr lang="zh-CN" altLang="en-US" sz="4800" dirty="0" smtClean="0"/>
              <a:t>告警考虑</a:t>
            </a:r>
            <a:endParaRPr lang="zh-CN" altLang="en-US" sz="4800" dirty="0"/>
          </a:p>
        </p:txBody>
      </p:sp>
      <p:sp>
        <p:nvSpPr>
          <p:cNvPr id="13" name="TextBox 12"/>
          <p:cNvSpPr txBox="1"/>
          <p:nvPr/>
        </p:nvSpPr>
        <p:spPr>
          <a:xfrm>
            <a:off x="741760" y="1060376"/>
            <a:ext cx="10369152" cy="7294305"/>
          </a:xfrm>
          <a:prstGeom prst="rect">
            <a:avLst/>
          </a:prstGeom>
          <a:noFill/>
        </p:spPr>
        <p:txBody>
          <a:bodyPr wrap="square" rtlCol="0">
            <a:spAutoFit/>
          </a:bodyPr>
          <a:lstStyle/>
          <a:p>
            <a:pPr marL="742950" indent="-742950" algn="l"/>
            <a:r>
              <a:rPr lang="zh-CN" altLang="en-US" dirty="0" smtClean="0"/>
              <a:t>配置管理</a:t>
            </a:r>
            <a:r>
              <a:rPr lang="en-US" altLang="zh-CN" dirty="0" smtClean="0"/>
              <a:t>:</a:t>
            </a:r>
          </a:p>
          <a:p>
            <a:pPr marL="742950" indent="-742950" algn="l">
              <a:buFont typeface="Arial" pitchFamily="34" charset="0"/>
              <a:buChar char="•"/>
            </a:pPr>
            <a:r>
              <a:rPr lang="zh-CN" altLang="en-US" dirty="0" smtClean="0"/>
              <a:t>缓存集群</a:t>
            </a:r>
            <a:r>
              <a:rPr lang="en-US" altLang="zh-CN" dirty="0" smtClean="0"/>
              <a:t>/</a:t>
            </a:r>
            <a:r>
              <a:rPr lang="zh-CN" altLang="en-US" dirty="0" smtClean="0"/>
              <a:t>集群分组</a:t>
            </a:r>
            <a:r>
              <a:rPr lang="en-US" altLang="zh-CN" dirty="0" smtClean="0"/>
              <a:t>/</a:t>
            </a:r>
            <a:r>
              <a:rPr lang="zh-CN" altLang="en-US" dirty="0" smtClean="0"/>
              <a:t>分组主从切换管理</a:t>
            </a:r>
            <a:r>
              <a:rPr lang="en-US" altLang="zh-CN" dirty="0" smtClean="0"/>
              <a:t>(</a:t>
            </a:r>
            <a:r>
              <a:rPr lang="zh-CN" altLang="en-US" dirty="0" smtClean="0"/>
              <a:t>增</a:t>
            </a:r>
            <a:r>
              <a:rPr lang="en-US" altLang="zh-CN" dirty="0" smtClean="0"/>
              <a:t>, </a:t>
            </a:r>
            <a:r>
              <a:rPr lang="zh-CN" altLang="en-US" dirty="0" smtClean="0"/>
              <a:t>删</a:t>
            </a:r>
            <a:r>
              <a:rPr lang="en-US" altLang="zh-CN" dirty="0" smtClean="0"/>
              <a:t>, </a:t>
            </a:r>
            <a:r>
              <a:rPr lang="zh-CN" altLang="en-US" dirty="0" smtClean="0"/>
              <a:t>改</a:t>
            </a:r>
            <a:r>
              <a:rPr lang="en-US" altLang="zh-CN" dirty="0" smtClean="0"/>
              <a:t>)</a:t>
            </a:r>
          </a:p>
          <a:p>
            <a:pPr marL="742950" indent="-742950" algn="l">
              <a:buFont typeface="Arial" pitchFamily="34" charset="0"/>
              <a:buChar char="•"/>
            </a:pPr>
            <a:endParaRPr lang="en-US" altLang="zh-CN" dirty="0" smtClean="0"/>
          </a:p>
          <a:p>
            <a:pPr marL="742950" indent="-742950" algn="l"/>
            <a:r>
              <a:rPr lang="zh-CN" altLang="en-US" dirty="0" smtClean="0"/>
              <a:t>监控管理</a:t>
            </a:r>
            <a:r>
              <a:rPr lang="en-US" altLang="zh-CN" dirty="0" smtClean="0"/>
              <a:t>:</a:t>
            </a:r>
          </a:p>
          <a:p>
            <a:pPr marL="742950" indent="-742950" algn="l">
              <a:buFont typeface="Arial" pitchFamily="34" charset="0"/>
              <a:buChar char="•"/>
            </a:pPr>
            <a:r>
              <a:rPr lang="zh-CN" altLang="en-US" dirty="0" smtClean="0"/>
              <a:t>拓扑管理</a:t>
            </a:r>
            <a:endParaRPr lang="en-US" altLang="zh-CN" dirty="0" smtClean="0"/>
          </a:p>
          <a:p>
            <a:pPr marL="742950" indent="-742950" algn="l">
              <a:buFont typeface="Arial" pitchFamily="34" charset="0"/>
              <a:buChar char="•"/>
            </a:pPr>
            <a:r>
              <a:rPr lang="zh-CN" altLang="en-US" dirty="0" smtClean="0"/>
              <a:t>数据定位</a:t>
            </a:r>
            <a:r>
              <a:rPr lang="en-US" altLang="zh-CN" dirty="0" smtClean="0"/>
              <a:t>(</a:t>
            </a:r>
            <a:r>
              <a:rPr lang="en-US" altLang="zh-CN" dirty="0" err="1" smtClean="0"/>
              <a:t>sharding</a:t>
            </a:r>
            <a:r>
              <a:rPr lang="zh-CN" altLang="en-US" dirty="0" smtClean="0"/>
              <a:t>管理</a:t>
            </a:r>
            <a:r>
              <a:rPr lang="en-US" altLang="zh-CN" dirty="0" smtClean="0"/>
              <a:t>)</a:t>
            </a:r>
          </a:p>
          <a:p>
            <a:pPr marL="742950" indent="-742950" algn="l">
              <a:buFont typeface="Arial" pitchFamily="34" charset="0"/>
              <a:buChar char="•"/>
            </a:pPr>
            <a:r>
              <a:rPr lang="zh-CN" altLang="en-US" dirty="0" smtClean="0"/>
              <a:t>日志异常记录</a:t>
            </a:r>
            <a:endParaRPr lang="en-US" altLang="zh-CN" dirty="0" smtClean="0"/>
          </a:p>
          <a:p>
            <a:pPr marL="742950" indent="-742950" algn="l">
              <a:buFont typeface="Arial" pitchFamily="34" charset="0"/>
              <a:buChar char="•"/>
            </a:pPr>
            <a:endParaRPr lang="en-US" altLang="zh-CN" dirty="0" smtClean="0"/>
          </a:p>
          <a:p>
            <a:pPr marL="742950" indent="-742950" algn="l"/>
            <a:r>
              <a:rPr lang="zh-CN" altLang="en-US" dirty="0" smtClean="0"/>
              <a:t>告警管理</a:t>
            </a:r>
            <a:r>
              <a:rPr lang="en-US" altLang="zh-CN" dirty="0" smtClean="0"/>
              <a:t>:</a:t>
            </a:r>
          </a:p>
          <a:p>
            <a:pPr marL="742950" indent="-742950" algn="l">
              <a:buFont typeface="Arial" pitchFamily="34" charset="0"/>
              <a:buChar char="•"/>
            </a:pPr>
            <a:r>
              <a:rPr lang="en-US" altLang="zh-CN" dirty="0" smtClean="0"/>
              <a:t>server-proxy</a:t>
            </a:r>
            <a:r>
              <a:rPr lang="zh-CN" altLang="en-US" dirty="0" smtClean="0"/>
              <a:t>宕机</a:t>
            </a:r>
            <a:endParaRPr lang="en-US" altLang="zh-CN" dirty="0" smtClean="0"/>
          </a:p>
          <a:p>
            <a:pPr marL="742950" indent="-742950" algn="l">
              <a:buFont typeface="Arial" pitchFamily="34" charset="0"/>
              <a:buChar char="•"/>
            </a:pPr>
            <a:r>
              <a:rPr lang="en-US" altLang="zh-CN" dirty="0" smtClean="0"/>
              <a:t>group</a:t>
            </a:r>
            <a:r>
              <a:rPr lang="zh-CN" altLang="en-US" dirty="0" smtClean="0"/>
              <a:t>宕机</a:t>
            </a:r>
            <a:r>
              <a:rPr lang="en-US" altLang="zh-CN" dirty="0" smtClean="0"/>
              <a:t>,group</a:t>
            </a:r>
            <a:r>
              <a:rPr lang="zh-CN" altLang="en-US" dirty="0" smtClean="0"/>
              <a:t>中</a:t>
            </a:r>
            <a:r>
              <a:rPr lang="en-US" altLang="zh-CN" dirty="0" smtClean="0"/>
              <a:t>master</a:t>
            </a:r>
            <a:r>
              <a:rPr lang="zh-CN" altLang="en-US" dirty="0" smtClean="0"/>
              <a:t>或</a:t>
            </a:r>
            <a:r>
              <a:rPr lang="en-US" altLang="zh-CN" dirty="0" smtClean="0"/>
              <a:t>slave</a:t>
            </a:r>
            <a:r>
              <a:rPr lang="zh-CN" altLang="en-US" dirty="0" smtClean="0"/>
              <a:t>节点宕机</a:t>
            </a:r>
            <a:endParaRPr lang="en-US" altLang="zh-CN" dirty="0" smtClean="0"/>
          </a:p>
          <a:p>
            <a:pPr marL="742950" indent="-742950" algn="l">
              <a:buFont typeface="Arial" pitchFamily="34" charset="0"/>
              <a:buChar char="•"/>
            </a:pPr>
            <a:r>
              <a:rPr lang="en-US" altLang="zh-CN" dirty="0" err="1" smtClean="0"/>
              <a:t>datasource</a:t>
            </a:r>
            <a:r>
              <a:rPr lang="zh-CN" altLang="en-US" dirty="0" smtClean="0"/>
              <a:t>宕机</a:t>
            </a:r>
            <a:endParaRPr lang="zh-CN" altLang="en-US" dirty="0"/>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bwMode="auto">
          <a:xfrm>
            <a:off x="165696" y="4300736"/>
            <a:ext cx="1584176" cy="2232248"/>
          </a:xfrm>
          <a:prstGeom prst="rect">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t"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group1</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7488832"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3- </a:t>
            </a:r>
            <a:r>
              <a:rPr lang="zh-CN" altLang="en-US" sz="4800" dirty="0" smtClean="0"/>
              <a:t>整体设计</a:t>
            </a:r>
            <a:endParaRPr lang="zh-CN" altLang="en-US" sz="4800" dirty="0"/>
          </a:p>
        </p:txBody>
      </p:sp>
      <p:sp>
        <p:nvSpPr>
          <p:cNvPr id="23" name="矩形 22"/>
          <p:cNvSpPr/>
          <p:nvPr/>
        </p:nvSpPr>
        <p:spPr bwMode="auto">
          <a:xfrm>
            <a:off x="1206730" y="3076600"/>
            <a:ext cx="2448272" cy="792088"/>
          </a:xfrm>
          <a:prstGeom prst="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5" name="圆角矩形 24"/>
          <p:cNvSpPr/>
          <p:nvPr/>
        </p:nvSpPr>
        <p:spPr bwMode="auto">
          <a:xfrm>
            <a:off x="3118024" y="1060376"/>
            <a:ext cx="1296144" cy="504056"/>
          </a:xfrm>
          <a:prstGeom prst="round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APP</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6" name="圆角矩形 25"/>
          <p:cNvSpPr/>
          <p:nvPr/>
        </p:nvSpPr>
        <p:spPr bwMode="auto">
          <a:xfrm>
            <a:off x="6214368" y="988368"/>
            <a:ext cx="1296144" cy="504056"/>
          </a:xfrm>
          <a:prstGeom prst="round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APP</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8" name="矩形 27"/>
          <p:cNvSpPr/>
          <p:nvPr/>
        </p:nvSpPr>
        <p:spPr bwMode="auto">
          <a:xfrm>
            <a:off x="4270152" y="3076600"/>
            <a:ext cx="2448272" cy="792088"/>
          </a:xfrm>
          <a:prstGeom prst="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9" name="矩形 28"/>
          <p:cNvSpPr/>
          <p:nvPr/>
        </p:nvSpPr>
        <p:spPr bwMode="auto">
          <a:xfrm>
            <a:off x="7654528" y="3076600"/>
            <a:ext cx="2448272" cy="792088"/>
          </a:xfrm>
          <a:prstGeom prst="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30" name="云形 29"/>
          <p:cNvSpPr/>
          <p:nvPr/>
        </p:nvSpPr>
        <p:spPr bwMode="auto">
          <a:xfrm>
            <a:off x="2109912" y="4444752"/>
            <a:ext cx="3528392" cy="2088232"/>
          </a:xfrm>
          <a:prstGeom prst="cloud">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t"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redis</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31" name="云形 30"/>
          <p:cNvSpPr/>
          <p:nvPr/>
        </p:nvSpPr>
        <p:spPr bwMode="auto">
          <a:xfrm>
            <a:off x="7294488" y="4804792"/>
            <a:ext cx="2952328" cy="1008112"/>
          </a:xfrm>
          <a:prstGeom prst="cloud">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redis</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cxnSp>
        <p:nvCxnSpPr>
          <p:cNvPr id="35" name="直接箭头连接符 34"/>
          <p:cNvCxnSpPr/>
          <p:nvPr/>
        </p:nvCxnSpPr>
        <p:spPr bwMode="auto">
          <a:xfrm rot="5400000">
            <a:off x="9508198" y="1797921"/>
            <a:ext cx="721153" cy="1980220"/>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36" name="直接箭头连接符 35"/>
          <p:cNvCxnSpPr>
            <a:endCxn id="28" idx="0"/>
          </p:cNvCxnSpPr>
          <p:nvPr/>
        </p:nvCxnSpPr>
        <p:spPr bwMode="auto">
          <a:xfrm rot="10800000" flipV="1">
            <a:off x="5494289" y="2356520"/>
            <a:ext cx="5364597" cy="720080"/>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37" name="直接箭头连接符 36"/>
          <p:cNvCxnSpPr/>
          <p:nvPr/>
        </p:nvCxnSpPr>
        <p:spPr bwMode="auto">
          <a:xfrm rot="10800000" flipV="1">
            <a:off x="2181921" y="2355446"/>
            <a:ext cx="8604957" cy="721156"/>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39" name="直接箭头连接符 38"/>
          <p:cNvCxnSpPr>
            <a:stCxn id="23" idx="2"/>
            <a:endCxn id="30" idx="3"/>
          </p:cNvCxnSpPr>
          <p:nvPr/>
        </p:nvCxnSpPr>
        <p:spPr bwMode="auto">
          <a:xfrm rot="16200000" flipH="1">
            <a:off x="2804757" y="3494797"/>
            <a:ext cx="695461" cy="1443242"/>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40" name="直接箭头连接符 39"/>
          <p:cNvCxnSpPr>
            <a:stCxn id="28" idx="2"/>
            <a:endCxn id="30" idx="3"/>
          </p:cNvCxnSpPr>
          <p:nvPr/>
        </p:nvCxnSpPr>
        <p:spPr bwMode="auto">
          <a:xfrm rot="5400000">
            <a:off x="4336468" y="3406328"/>
            <a:ext cx="695461" cy="1620180"/>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41" name="直接箭头连接符 40"/>
          <p:cNvCxnSpPr>
            <a:endCxn id="31" idx="3"/>
          </p:cNvCxnSpPr>
          <p:nvPr/>
        </p:nvCxnSpPr>
        <p:spPr bwMode="auto">
          <a:xfrm rot="5400000">
            <a:off x="8489804" y="4149536"/>
            <a:ext cx="993744" cy="432048"/>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sp>
        <p:nvSpPr>
          <p:cNvPr id="43" name="矩形 42"/>
          <p:cNvSpPr/>
          <p:nvPr/>
        </p:nvSpPr>
        <p:spPr bwMode="auto">
          <a:xfrm>
            <a:off x="2325936" y="5308848"/>
            <a:ext cx="1224136" cy="432048"/>
          </a:xfrm>
          <a:prstGeom prst="rect">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group1</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44" name="矩形 43"/>
          <p:cNvSpPr/>
          <p:nvPr/>
        </p:nvSpPr>
        <p:spPr bwMode="auto">
          <a:xfrm>
            <a:off x="309712" y="4804792"/>
            <a:ext cx="1152128" cy="432048"/>
          </a:xfrm>
          <a:prstGeom prst="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master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45" name="矩形 44"/>
          <p:cNvSpPr/>
          <p:nvPr/>
        </p:nvSpPr>
        <p:spPr bwMode="auto">
          <a:xfrm>
            <a:off x="309712" y="5380856"/>
            <a:ext cx="1152128" cy="432048"/>
          </a:xfrm>
          <a:prstGeom prst="rect">
            <a:avLst/>
          </a:prstGeom>
          <a:solidFill>
            <a:srgbClr val="FFFF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slave</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46" name="矩形 45"/>
          <p:cNvSpPr/>
          <p:nvPr/>
        </p:nvSpPr>
        <p:spPr bwMode="auto">
          <a:xfrm>
            <a:off x="309712" y="5956920"/>
            <a:ext cx="1152128" cy="432048"/>
          </a:xfrm>
          <a:prstGeom prst="rect">
            <a:avLst/>
          </a:prstGeom>
          <a:solidFill>
            <a:srgbClr val="FFFF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slave</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47" name="矩形 46"/>
          <p:cNvSpPr/>
          <p:nvPr/>
        </p:nvSpPr>
        <p:spPr bwMode="auto">
          <a:xfrm>
            <a:off x="3838104" y="5308848"/>
            <a:ext cx="1224136" cy="432048"/>
          </a:xfrm>
          <a:prstGeom prst="rect">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group2</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48" name="上弧形箭头 47"/>
          <p:cNvSpPr/>
          <p:nvPr/>
        </p:nvSpPr>
        <p:spPr bwMode="auto">
          <a:xfrm>
            <a:off x="1461840" y="4300736"/>
            <a:ext cx="1224136" cy="1008112"/>
          </a:xfrm>
          <a:prstGeom prst="curvedDownArrow">
            <a:avLst/>
          </a:prstGeom>
          <a:blipFill dpi="0" rotWithShape="0">
            <a:blip r:embed="rId3"/>
            <a:srcRect/>
            <a:tile tx="0" ty="0" sx="100000" sy="100000" flip="none" algn="tl"/>
          </a:blip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
        <p:nvSpPr>
          <p:cNvPr id="49" name="云形 48"/>
          <p:cNvSpPr/>
          <p:nvPr/>
        </p:nvSpPr>
        <p:spPr bwMode="auto">
          <a:xfrm>
            <a:off x="9454728" y="1348408"/>
            <a:ext cx="2952328" cy="1008112"/>
          </a:xfrm>
          <a:prstGeom prst="cloud">
            <a:avLst/>
          </a:prstGeom>
          <a:solidFill>
            <a:srgbClr val="FFFF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lang="en-US" altLang="zh-CN" sz="2400" dirty="0" smtClean="0"/>
              <a:t>c</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oordinator</a:t>
            </a:r>
          </a:p>
          <a:p>
            <a:pPr marL="0" marR="0" indent="0" algn="ctr" defTabSz="584200" rtl="0" eaLnBrk="1" fontAlgn="base" latinLnBrk="0" hangingPunct="0">
              <a:lnSpc>
                <a:spcPct val="100000"/>
              </a:lnSpc>
              <a:spcBef>
                <a:spcPct val="0"/>
              </a:spcBef>
              <a:spcAft>
                <a:spcPct val="0"/>
              </a:spcAft>
              <a:buClrTx/>
              <a:buSzTx/>
              <a:buFontTx/>
              <a:buNone/>
              <a:tabLst/>
            </a:pPr>
            <a:r>
              <a:rPr lang="en-US" altLang="zh-CN" sz="2400" dirty="0" smtClean="0"/>
              <a:t>(ZK 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50" name="矩形 49"/>
          <p:cNvSpPr/>
          <p:nvPr/>
        </p:nvSpPr>
        <p:spPr bwMode="auto">
          <a:xfrm>
            <a:off x="2817944" y="1912424"/>
            <a:ext cx="1872208" cy="576064"/>
          </a:xfrm>
          <a:prstGeom prst="rect">
            <a:avLst/>
          </a:prstGeom>
          <a:solidFill>
            <a:schemeClr val="tx1">
              <a:lumMod val="60000"/>
              <a:lumOff val="40000"/>
            </a:schemeClr>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lang="en-US" altLang="zh-CN" sz="2400" dirty="0" err="1" smtClean="0"/>
              <a:t>j</a:t>
            </a: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edis</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52" name="矩形 51"/>
          <p:cNvSpPr/>
          <p:nvPr/>
        </p:nvSpPr>
        <p:spPr bwMode="auto">
          <a:xfrm>
            <a:off x="5926336" y="1927414"/>
            <a:ext cx="1872208" cy="576064"/>
          </a:xfrm>
          <a:prstGeom prst="rect">
            <a:avLst/>
          </a:prstGeom>
          <a:solidFill>
            <a:schemeClr val="tx1">
              <a:lumMod val="60000"/>
              <a:lumOff val="40000"/>
            </a:schemeClr>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lang="en-US" altLang="zh-CN" sz="2400" dirty="0" err="1" smtClean="0"/>
              <a:t>j</a:t>
            </a: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edis</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cxnSp>
        <p:nvCxnSpPr>
          <p:cNvPr id="53" name="直接箭头连接符 52"/>
          <p:cNvCxnSpPr>
            <a:stCxn id="25" idx="2"/>
            <a:endCxn id="50" idx="0"/>
          </p:cNvCxnSpPr>
          <p:nvPr/>
        </p:nvCxnSpPr>
        <p:spPr bwMode="auto">
          <a:xfrm rot="5400000">
            <a:off x="3586076" y="1732404"/>
            <a:ext cx="347992" cy="12048"/>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56" name="直接箭头连接符 55"/>
          <p:cNvCxnSpPr>
            <a:stCxn id="26" idx="2"/>
          </p:cNvCxnSpPr>
          <p:nvPr/>
        </p:nvCxnSpPr>
        <p:spPr bwMode="auto">
          <a:xfrm rot="5400000">
            <a:off x="6646416" y="1696400"/>
            <a:ext cx="420000" cy="12048"/>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57" name="直接箭头连接符 56"/>
          <p:cNvCxnSpPr>
            <a:endCxn id="23" idx="0"/>
          </p:cNvCxnSpPr>
          <p:nvPr/>
        </p:nvCxnSpPr>
        <p:spPr bwMode="auto">
          <a:xfrm rot="10800000" flipV="1">
            <a:off x="2430866" y="2512584"/>
            <a:ext cx="1380200" cy="564016"/>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60" name="直接箭头连接符 59"/>
          <p:cNvCxnSpPr>
            <a:stCxn id="52" idx="3"/>
            <a:endCxn id="49" idx="2"/>
          </p:cNvCxnSpPr>
          <p:nvPr/>
        </p:nvCxnSpPr>
        <p:spPr bwMode="auto">
          <a:xfrm flipV="1">
            <a:off x="7798544" y="1852464"/>
            <a:ext cx="1665342" cy="362982"/>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sp>
        <p:nvSpPr>
          <p:cNvPr id="63" name="TextBox 62"/>
          <p:cNvSpPr txBox="1"/>
          <p:nvPr/>
        </p:nvSpPr>
        <p:spPr>
          <a:xfrm>
            <a:off x="8014568" y="1678831"/>
            <a:ext cx="720080" cy="461665"/>
          </a:xfrm>
          <a:prstGeom prst="rect">
            <a:avLst/>
          </a:prstGeom>
          <a:noFill/>
        </p:spPr>
        <p:txBody>
          <a:bodyPr wrap="square" rtlCol="0">
            <a:spAutoFit/>
          </a:bodyPr>
          <a:lstStyle/>
          <a:p>
            <a:r>
              <a:rPr lang="en-US" altLang="zh-CN" sz="2400" dirty="0" smtClean="0"/>
              <a:t>HA</a:t>
            </a:r>
            <a:endParaRPr lang="zh-CN" altLang="en-US" sz="2400" dirty="0"/>
          </a:p>
        </p:txBody>
      </p:sp>
      <p:sp>
        <p:nvSpPr>
          <p:cNvPr id="64" name="TextBox 63"/>
          <p:cNvSpPr txBox="1"/>
          <p:nvPr/>
        </p:nvSpPr>
        <p:spPr>
          <a:xfrm>
            <a:off x="1677864" y="2428528"/>
            <a:ext cx="1296144" cy="461665"/>
          </a:xfrm>
          <a:prstGeom prst="rect">
            <a:avLst/>
          </a:prstGeom>
          <a:noFill/>
        </p:spPr>
        <p:txBody>
          <a:bodyPr wrap="square" rtlCol="0">
            <a:spAutoFit/>
          </a:bodyPr>
          <a:lstStyle/>
          <a:p>
            <a:r>
              <a:rPr lang="en-US" altLang="zh-CN" sz="2400" dirty="0" smtClean="0"/>
              <a:t>Not HA</a:t>
            </a:r>
            <a:endParaRPr lang="zh-CN" altLang="en-US" sz="2400" dirty="0"/>
          </a:p>
        </p:txBody>
      </p:sp>
      <p:sp>
        <p:nvSpPr>
          <p:cNvPr id="65" name="矩形 64"/>
          <p:cNvSpPr/>
          <p:nvPr/>
        </p:nvSpPr>
        <p:spPr bwMode="auto">
          <a:xfrm>
            <a:off x="10678864" y="3796680"/>
            <a:ext cx="1872208" cy="1872208"/>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a:t>
            </a: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config</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cxnSp>
        <p:nvCxnSpPr>
          <p:cNvPr id="74" name="直接箭头连接符 73"/>
          <p:cNvCxnSpPr>
            <a:stCxn id="65" idx="0"/>
            <a:endCxn id="49" idx="1"/>
          </p:cNvCxnSpPr>
          <p:nvPr/>
        </p:nvCxnSpPr>
        <p:spPr bwMode="auto">
          <a:xfrm rot="16200000" flipV="1">
            <a:off x="10552314" y="2734026"/>
            <a:ext cx="1441233" cy="684076"/>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sp>
        <p:nvSpPr>
          <p:cNvPr id="78" name="矩形 77"/>
          <p:cNvSpPr/>
          <p:nvPr/>
        </p:nvSpPr>
        <p:spPr bwMode="auto">
          <a:xfrm>
            <a:off x="525736" y="6821016"/>
            <a:ext cx="11377264" cy="720080"/>
          </a:xfrm>
          <a:prstGeom prst="rect">
            <a:avLst/>
          </a:prstGeom>
          <a:solidFill>
            <a:schemeClr val="bg1">
              <a:lumMod val="60000"/>
              <a:lumOff val="40000"/>
            </a:schemeClr>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lang="en-US" altLang="zh-CN" sz="2400" dirty="0" smtClean="0"/>
              <a:t>u</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nified </a:t>
            </a: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datasource</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 access</a:t>
            </a:r>
            <a:r>
              <a:rPr kumimoji="0" lang="en-US" altLang="zh-CN" sz="2400" b="1" i="0" u="none" strike="noStrike" cap="none" normalizeH="0" dirty="0" smtClean="0">
                <a:ln>
                  <a:noFill/>
                </a:ln>
                <a:solidFill>
                  <a:srgbClr val="595650"/>
                </a:solidFill>
                <a:effectLst/>
                <a:latin typeface="Hoefler Text" charset="0"/>
                <a:ea typeface="微软雅黑" pitchFamily="34" charset="-122"/>
                <a:sym typeface="Hoefler Text" charset="0"/>
              </a:rPr>
              <a:t> </a:t>
            </a:r>
            <a:r>
              <a:rPr kumimoji="0" lang="en-US" altLang="zh-CN" sz="2400" b="1" i="0" u="none" strike="noStrike" cap="none" normalizeH="0" dirty="0" err="1" smtClean="0">
                <a:ln>
                  <a:noFill/>
                </a:ln>
                <a:solidFill>
                  <a:srgbClr val="595650"/>
                </a:solidFill>
                <a:effectLst/>
                <a:latin typeface="Hoefler Text" charset="0"/>
                <a:ea typeface="微软雅黑" pitchFamily="34" charset="-122"/>
                <a:sym typeface="Hoefler Text" charset="0"/>
              </a:rPr>
              <a:t>api</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cxnSp>
        <p:nvCxnSpPr>
          <p:cNvPr id="80" name="直接箭头连接符 79"/>
          <p:cNvCxnSpPr>
            <a:stCxn id="30" idx="0"/>
          </p:cNvCxnSpPr>
          <p:nvPr/>
        </p:nvCxnSpPr>
        <p:spPr bwMode="auto">
          <a:xfrm>
            <a:off x="5635364" y="5488868"/>
            <a:ext cx="723022" cy="1404158"/>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83" name="直接箭头连接符 82"/>
          <p:cNvCxnSpPr>
            <a:stCxn id="31" idx="2"/>
          </p:cNvCxnSpPr>
          <p:nvPr/>
        </p:nvCxnSpPr>
        <p:spPr bwMode="auto">
          <a:xfrm rot="10800000" flipV="1">
            <a:off x="6502400" y="5308848"/>
            <a:ext cx="801246" cy="1584176"/>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89" name="直接箭头连接符 88"/>
          <p:cNvCxnSpPr>
            <a:stCxn id="78" idx="2"/>
          </p:cNvCxnSpPr>
          <p:nvPr/>
        </p:nvCxnSpPr>
        <p:spPr bwMode="auto">
          <a:xfrm rot="5400000">
            <a:off x="4090132" y="6136940"/>
            <a:ext cx="720080" cy="3528392"/>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92" name="直接箭头连接符 91"/>
          <p:cNvCxnSpPr>
            <a:stCxn id="78" idx="2"/>
          </p:cNvCxnSpPr>
          <p:nvPr/>
        </p:nvCxnSpPr>
        <p:spPr bwMode="auto">
          <a:xfrm rot="5400000">
            <a:off x="5854328" y="7901136"/>
            <a:ext cx="720080" cy="1588"/>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95" name="直接箭头连接符 94"/>
          <p:cNvCxnSpPr>
            <a:stCxn id="78" idx="2"/>
          </p:cNvCxnSpPr>
          <p:nvPr/>
        </p:nvCxnSpPr>
        <p:spPr bwMode="auto">
          <a:xfrm rot="16200000" flipH="1">
            <a:off x="7546516" y="6208948"/>
            <a:ext cx="720080" cy="3384376"/>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sp>
        <p:nvSpPr>
          <p:cNvPr id="51" name="云形 50"/>
          <p:cNvSpPr/>
          <p:nvPr/>
        </p:nvSpPr>
        <p:spPr bwMode="auto">
          <a:xfrm>
            <a:off x="1101800" y="8189168"/>
            <a:ext cx="2592288" cy="1008112"/>
          </a:xfrm>
          <a:prstGeom prst="cloud">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database 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54" name="云形 53"/>
          <p:cNvSpPr/>
          <p:nvPr/>
        </p:nvSpPr>
        <p:spPr bwMode="auto">
          <a:xfrm>
            <a:off x="5134248" y="8189168"/>
            <a:ext cx="2592288" cy="1008112"/>
          </a:xfrm>
          <a:prstGeom prst="cloud">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NoSql</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 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55" name="云形 54"/>
          <p:cNvSpPr/>
          <p:nvPr/>
        </p:nvSpPr>
        <p:spPr bwMode="auto">
          <a:xfrm>
            <a:off x="8518624" y="8189168"/>
            <a:ext cx="2736304" cy="1008112"/>
          </a:xfrm>
          <a:prstGeom prst="cloud">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FileSystem</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 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777686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3- </a:t>
            </a:r>
            <a:r>
              <a:rPr lang="zh-CN" altLang="en-US" sz="4800" dirty="0" smtClean="0"/>
              <a:t>整体设计</a:t>
            </a:r>
            <a:r>
              <a:rPr lang="en-US" altLang="zh-CN" sz="4800" dirty="0" smtClean="0"/>
              <a:t>: </a:t>
            </a:r>
            <a:r>
              <a:rPr lang="zh-CN" altLang="en-US" sz="4800" dirty="0" smtClean="0"/>
              <a:t>组件说明</a:t>
            </a:r>
            <a:endParaRPr lang="zh-CN" altLang="en-US" sz="4800" dirty="0"/>
          </a:p>
        </p:txBody>
      </p:sp>
      <p:sp>
        <p:nvSpPr>
          <p:cNvPr id="51" name="TextBox 50"/>
          <p:cNvSpPr txBox="1"/>
          <p:nvPr/>
        </p:nvSpPr>
        <p:spPr>
          <a:xfrm>
            <a:off x="525736" y="1119564"/>
            <a:ext cx="11881320" cy="7417415"/>
          </a:xfrm>
          <a:prstGeom prst="rect">
            <a:avLst/>
          </a:prstGeom>
          <a:noFill/>
        </p:spPr>
        <p:txBody>
          <a:bodyPr wrap="square" rtlCol="0">
            <a:spAutoFit/>
          </a:bodyPr>
          <a:lstStyle/>
          <a:p>
            <a:pPr algn="l">
              <a:buFont typeface="Arial" pitchFamily="34" charset="0"/>
              <a:buChar char="•"/>
            </a:pPr>
            <a:r>
              <a:rPr lang="en-US" altLang="zh-CN" sz="2800" dirty="0" smtClean="0"/>
              <a:t> </a:t>
            </a:r>
            <a:r>
              <a:rPr lang="en-US" altLang="zh-CN" sz="2800" dirty="0" err="1" smtClean="0"/>
              <a:t>jedis</a:t>
            </a:r>
            <a:r>
              <a:rPr lang="en-US" altLang="zh-CN" sz="2800" dirty="0" smtClean="0"/>
              <a:t>-proxy: </a:t>
            </a:r>
            <a:r>
              <a:rPr lang="zh-CN" altLang="en-US" sz="2800" dirty="0" smtClean="0"/>
              <a:t>对</a:t>
            </a:r>
            <a:r>
              <a:rPr lang="en-US" altLang="zh-CN" sz="2800" dirty="0" err="1" smtClean="0"/>
              <a:t>jedis</a:t>
            </a:r>
            <a:r>
              <a:rPr lang="zh-CN" altLang="en-US" sz="2800" dirty="0" smtClean="0"/>
              <a:t>的封装</a:t>
            </a:r>
            <a:r>
              <a:rPr lang="en-US" altLang="zh-CN" sz="2800" dirty="0" smtClean="0"/>
              <a:t>. </a:t>
            </a:r>
            <a:r>
              <a:rPr lang="zh-CN" altLang="en-US" sz="2800" dirty="0" smtClean="0"/>
              <a:t>支持直连到</a:t>
            </a:r>
            <a:r>
              <a:rPr lang="en-US" altLang="zh-CN" sz="2800" dirty="0" smtClean="0"/>
              <a:t>server-proxy</a:t>
            </a:r>
            <a:r>
              <a:rPr lang="zh-CN" altLang="en-US" sz="2800" dirty="0" smtClean="0"/>
              <a:t>上</a:t>
            </a:r>
            <a:r>
              <a:rPr lang="en-US" altLang="zh-CN" sz="2800" dirty="0" smtClean="0"/>
              <a:t>, </a:t>
            </a:r>
            <a:r>
              <a:rPr lang="zh-CN" altLang="en-US" sz="2800" dirty="0" smtClean="0"/>
              <a:t>或通过</a:t>
            </a:r>
            <a:r>
              <a:rPr lang="en-US" altLang="zh-CN" sz="2800" dirty="0" err="1" smtClean="0"/>
              <a:t>zk</a:t>
            </a:r>
            <a:r>
              <a:rPr lang="zh-CN" altLang="en-US" sz="2800" dirty="0" smtClean="0"/>
              <a:t>获取可用的</a:t>
            </a:r>
            <a:r>
              <a:rPr lang="en-US" altLang="zh-CN" sz="2800" dirty="0" smtClean="0"/>
              <a:t>server-proxy</a:t>
            </a:r>
            <a:r>
              <a:rPr lang="zh-CN" altLang="en-US" sz="2800" dirty="0" smtClean="0"/>
              <a:t>集群并建立连接</a:t>
            </a:r>
            <a:r>
              <a:rPr lang="en-US" altLang="zh-CN" sz="2800" dirty="0" smtClean="0"/>
              <a:t>. </a:t>
            </a:r>
            <a:r>
              <a:rPr lang="zh-CN" altLang="en-US" sz="2800" dirty="0" smtClean="0"/>
              <a:t>如是集群连接</a:t>
            </a:r>
            <a:r>
              <a:rPr lang="en-US" altLang="zh-CN" sz="2800" dirty="0" smtClean="0"/>
              <a:t>, </a:t>
            </a:r>
            <a:r>
              <a:rPr lang="zh-CN" altLang="en-US" sz="2800" dirty="0" smtClean="0"/>
              <a:t>还可配置集群使用策略</a:t>
            </a:r>
            <a:r>
              <a:rPr lang="en-US" altLang="zh-CN" sz="2800" dirty="0" smtClean="0"/>
              <a:t>, </a:t>
            </a:r>
            <a:r>
              <a:rPr lang="zh-CN" altLang="en-US" sz="2800" dirty="0" smtClean="0"/>
              <a:t>比如</a:t>
            </a:r>
            <a:r>
              <a:rPr lang="en-US" altLang="zh-CN" sz="2800" dirty="0" err="1" smtClean="0"/>
              <a:t>roundrobin</a:t>
            </a:r>
            <a:r>
              <a:rPr lang="en-US" altLang="zh-CN" sz="2800" dirty="0" smtClean="0"/>
              <a:t>, failover, random</a:t>
            </a:r>
            <a:r>
              <a:rPr lang="zh-CN" altLang="en-US" sz="2800" dirty="0" smtClean="0"/>
              <a:t>等等</a:t>
            </a:r>
            <a:endParaRPr lang="en-US" altLang="zh-CN" sz="2800" dirty="0" smtClean="0"/>
          </a:p>
          <a:p>
            <a:pPr algn="l">
              <a:buFont typeface="Arial" pitchFamily="34" charset="0"/>
              <a:buChar char="•"/>
            </a:pPr>
            <a:endParaRPr lang="en-US" altLang="zh-CN" sz="2800" dirty="0" smtClean="0"/>
          </a:p>
          <a:p>
            <a:pPr algn="l">
              <a:buFont typeface="Arial" pitchFamily="34" charset="0"/>
              <a:buChar char="•"/>
            </a:pPr>
            <a:r>
              <a:rPr lang="en-US" altLang="zh-CN" sz="2800" dirty="0" smtClean="0"/>
              <a:t> zookeeper: </a:t>
            </a:r>
            <a:r>
              <a:rPr lang="zh-CN" altLang="en-US" sz="2800" dirty="0" smtClean="0"/>
              <a:t>协调管理器</a:t>
            </a:r>
            <a:r>
              <a:rPr lang="en-US" altLang="zh-CN" sz="2800" dirty="0" smtClean="0"/>
              <a:t>. </a:t>
            </a:r>
            <a:r>
              <a:rPr lang="zh-CN" altLang="en-US" sz="2800" dirty="0" smtClean="0"/>
              <a:t>管理</a:t>
            </a:r>
            <a:r>
              <a:rPr lang="en-US" altLang="zh-CN" sz="2800" dirty="0" smtClean="0"/>
              <a:t>server-proxy, </a:t>
            </a:r>
            <a:r>
              <a:rPr lang="en-US" altLang="zh-CN" sz="2800" dirty="0" err="1" smtClean="0"/>
              <a:t>redis</a:t>
            </a:r>
            <a:r>
              <a:rPr lang="en-US" altLang="zh-CN" sz="2800" dirty="0" smtClean="0"/>
              <a:t>, </a:t>
            </a:r>
            <a:r>
              <a:rPr lang="en-US" altLang="zh-CN" sz="2800" dirty="0" err="1" smtClean="0"/>
              <a:t>datasource</a:t>
            </a:r>
            <a:r>
              <a:rPr lang="zh-CN" altLang="en-US" sz="2800" dirty="0" smtClean="0"/>
              <a:t>等资源</a:t>
            </a:r>
            <a:endParaRPr lang="en-US" altLang="zh-CN" sz="2800" dirty="0" smtClean="0"/>
          </a:p>
          <a:p>
            <a:pPr algn="l">
              <a:buFont typeface="Arial" pitchFamily="34" charset="0"/>
              <a:buChar char="•"/>
            </a:pPr>
            <a:endParaRPr lang="en-US" altLang="zh-CN" sz="2800" dirty="0" smtClean="0"/>
          </a:p>
          <a:p>
            <a:pPr algn="l">
              <a:buFont typeface="Arial" pitchFamily="34" charset="0"/>
              <a:buChar char="•"/>
            </a:pPr>
            <a:r>
              <a:rPr lang="en-US" altLang="zh-CN" sz="2800" dirty="0" smtClean="0"/>
              <a:t> server-proxy: </a:t>
            </a:r>
            <a:r>
              <a:rPr lang="zh-CN" altLang="en-US" sz="2800" dirty="0" smtClean="0"/>
              <a:t>实现</a:t>
            </a:r>
            <a:r>
              <a:rPr lang="en-US" altLang="zh-CN" sz="2800" dirty="0" smtClean="0"/>
              <a:t>RESP</a:t>
            </a:r>
            <a:r>
              <a:rPr lang="zh-CN" altLang="en-US" sz="2800" dirty="0" smtClean="0"/>
              <a:t>协议</a:t>
            </a:r>
            <a:r>
              <a:rPr lang="en-US" altLang="zh-CN" sz="2800" dirty="0" smtClean="0"/>
              <a:t>. </a:t>
            </a:r>
            <a:r>
              <a:rPr lang="zh-CN" altLang="en-US" sz="2800" dirty="0" smtClean="0"/>
              <a:t>对应一个</a:t>
            </a:r>
            <a:r>
              <a:rPr lang="en-US" altLang="zh-CN" sz="2800" dirty="0" err="1" smtClean="0"/>
              <a:t>redis</a:t>
            </a:r>
            <a:r>
              <a:rPr lang="en-US" altLang="zh-CN" sz="2800" dirty="0" smtClean="0"/>
              <a:t>-cluster.</a:t>
            </a:r>
            <a:r>
              <a:rPr lang="zh-CN" altLang="en-US" sz="2800" dirty="0" smtClean="0"/>
              <a:t>每个</a:t>
            </a:r>
            <a:r>
              <a:rPr lang="en-US" altLang="zh-CN" sz="2800" dirty="0" smtClean="0"/>
              <a:t>server-proxy</a:t>
            </a:r>
            <a:r>
              <a:rPr lang="zh-CN" altLang="en-US" sz="2800" dirty="0" smtClean="0"/>
              <a:t>包含多个分组</a:t>
            </a:r>
            <a:r>
              <a:rPr lang="en-US" altLang="zh-CN" sz="2800" dirty="0" smtClean="0"/>
              <a:t>(group), </a:t>
            </a:r>
            <a:r>
              <a:rPr lang="zh-CN" altLang="en-US" sz="2800" dirty="0" smtClean="0"/>
              <a:t>每个分组包含一个</a:t>
            </a:r>
            <a:r>
              <a:rPr lang="en-US" altLang="zh-CN" sz="2800" dirty="0" smtClean="0"/>
              <a:t>master</a:t>
            </a:r>
            <a:r>
              <a:rPr lang="zh-CN" altLang="en-US" sz="2800" dirty="0" smtClean="0"/>
              <a:t>节点和若干个</a:t>
            </a:r>
            <a:r>
              <a:rPr lang="en-US" altLang="zh-CN" sz="2800" dirty="0" smtClean="0"/>
              <a:t>slave</a:t>
            </a:r>
            <a:r>
              <a:rPr lang="zh-CN" altLang="en-US" sz="2800" dirty="0" smtClean="0"/>
              <a:t>节点</a:t>
            </a:r>
            <a:r>
              <a:rPr lang="en-US" altLang="zh-CN" sz="2800" dirty="0" smtClean="0"/>
              <a:t>. </a:t>
            </a:r>
            <a:r>
              <a:rPr lang="zh-CN" altLang="en-US" sz="2800" dirty="0" smtClean="0"/>
              <a:t>支持的功能包括</a:t>
            </a:r>
            <a:r>
              <a:rPr lang="en-US" altLang="zh-CN" sz="2800" dirty="0" smtClean="0"/>
              <a:t>:</a:t>
            </a:r>
          </a:p>
          <a:p>
            <a:pPr lvl="1" algn="l">
              <a:buFont typeface="Arial" pitchFamily="34" charset="0"/>
              <a:buChar char="•"/>
            </a:pPr>
            <a:r>
              <a:rPr lang="en-US" altLang="zh-CN" sz="2800" dirty="0" smtClean="0"/>
              <a:t> </a:t>
            </a:r>
            <a:r>
              <a:rPr lang="zh-CN" altLang="en-US" sz="2800" dirty="0" smtClean="0"/>
              <a:t>数据</a:t>
            </a:r>
            <a:r>
              <a:rPr lang="en-US" altLang="zh-CN" sz="2800" dirty="0" err="1" smtClean="0"/>
              <a:t>sharding</a:t>
            </a:r>
            <a:r>
              <a:rPr lang="en-US" altLang="zh-CN" sz="2800" dirty="0" smtClean="0"/>
              <a:t>/</a:t>
            </a:r>
            <a:r>
              <a:rPr lang="en-US" altLang="zh-CN" sz="2800" dirty="0" err="1" smtClean="0"/>
              <a:t>resharding</a:t>
            </a:r>
            <a:endParaRPr lang="en-US" altLang="zh-CN" sz="2800" dirty="0" smtClean="0"/>
          </a:p>
          <a:p>
            <a:pPr lvl="1" algn="l">
              <a:buFont typeface="Arial" pitchFamily="34" charset="0"/>
              <a:buChar char="•"/>
            </a:pPr>
            <a:r>
              <a:rPr lang="en-US" altLang="zh-CN" sz="2800" dirty="0" smtClean="0"/>
              <a:t> </a:t>
            </a:r>
            <a:r>
              <a:rPr lang="zh-CN" altLang="en-US" sz="2800" dirty="0" smtClean="0"/>
              <a:t>缓存操作跳转到相应的</a:t>
            </a:r>
            <a:r>
              <a:rPr lang="en-US" altLang="zh-CN" sz="2800" dirty="0" smtClean="0"/>
              <a:t>master </a:t>
            </a:r>
            <a:r>
              <a:rPr lang="en-US" altLang="zh-CN" sz="2800" dirty="0" err="1" smtClean="0"/>
              <a:t>redis</a:t>
            </a:r>
            <a:r>
              <a:rPr lang="zh-CN" altLang="en-US" sz="2800" dirty="0" smtClean="0"/>
              <a:t>单点</a:t>
            </a:r>
            <a:endParaRPr lang="en-US" altLang="zh-CN" sz="2800" dirty="0" smtClean="0"/>
          </a:p>
          <a:p>
            <a:pPr lvl="1" algn="l">
              <a:buFont typeface="Arial" pitchFamily="34" charset="0"/>
              <a:buChar char="•"/>
            </a:pPr>
            <a:r>
              <a:rPr lang="en-US" altLang="zh-CN" sz="2800" dirty="0" smtClean="0"/>
              <a:t> </a:t>
            </a:r>
            <a:r>
              <a:rPr lang="zh-CN" altLang="en-US" sz="2800" dirty="0" smtClean="0"/>
              <a:t>数据持久化</a:t>
            </a:r>
            <a:endParaRPr lang="en-US" altLang="zh-CN" sz="2800" dirty="0" smtClean="0"/>
          </a:p>
          <a:p>
            <a:pPr lvl="1" algn="l">
              <a:buFont typeface="Arial" pitchFamily="34" charset="0"/>
              <a:buChar char="•"/>
            </a:pPr>
            <a:r>
              <a:rPr lang="en-US" altLang="zh-CN" sz="2800" dirty="0" smtClean="0"/>
              <a:t> </a:t>
            </a:r>
            <a:r>
              <a:rPr lang="zh-CN" altLang="en-US" sz="2800" dirty="0" smtClean="0"/>
              <a:t>对</a:t>
            </a:r>
            <a:r>
              <a:rPr lang="en-US" altLang="zh-CN" sz="2800" dirty="0" err="1" smtClean="0"/>
              <a:t>redis</a:t>
            </a:r>
            <a:r>
              <a:rPr lang="zh-CN" altLang="en-US" sz="2800" dirty="0" smtClean="0"/>
              <a:t>节点和</a:t>
            </a:r>
            <a:r>
              <a:rPr lang="en-US" altLang="zh-CN" sz="2800" dirty="0" err="1" smtClean="0"/>
              <a:t>datasource</a:t>
            </a:r>
            <a:r>
              <a:rPr lang="zh-CN" altLang="en-US" sz="2800" dirty="0" smtClean="0"/>
              <a:t>节点的检测管理</a:t>
            </a:r>
            <a:endParaRPr lang="en-US" altLang="zh-CN" sz="2800" dirty="0" smtClean="0"/>
          </a:p>
          <a:p>
            <a:pPr lvl="1" algn="l"/>
            <a:endParaRPr lang="en-US" altLang="zh-CN" sz="2800" dirty="0" smtClean="0"/>
          </a:p>
          <a:p>
            <a:pPr algn="l">
              <a:buFont typeface="Arial" pitchFamily="34" charset="0"/>
              <a:buChar char="•"/>
            </a:pPr>
            <a:r>
              <a:rPr lang="en-US" altLang="zh-CN" sz="2800" dirty="0" smtClean="0"/>
              <a:t> server-</a:t>
            </a:r>
            <a:r>
              <a:rPr lang="en-US" altLang="zh-CN" sz="2800" dirty="0" err="1" smtClean="0"/>
              <a:t>config</a:t>
            </a:r>
            <a:r>
              <a:rPr lang="en-US" altLang="zh-CN" sz="2800" dirty="0" smtClean="0"/>
              <a:t>: </a:t>
            </a:r>
            <a:r>
              <a:rPr lang="zh-CN" altLang="en-US" sz="2800" dirty="0" smtClean="0"/>
              <a:t>配置</a:t>
            </a:r>
            <a:r>
              <a:rPr lang="en-US" altLang="zh-CN" sz="2800" dirty="0" smtClean="0"/>
              <a:t>, </a:t>
            </a:r>
            <a:r>
              <a:rPr lang="zh-CN" altLang="en-US" sz="2800" dirty="0" smtClean="0"/>
              <a:t>监控</a:t>
            </a:r>
            <a:r>
              <a:rPr lang="en-US" altLang="zh-CN" sz="2800" dirty="0" smtClean="0"/>
              <a:t>, </a:t>
            </a:r>
            <a:r>
              <a:rPr lang="zh-CN" altLang="en-US" sz="2800" dirty="0" smtClean="0"/>
              <a:t>告警管理</a:t>
            </a:r>
            <a:endParaRPr lang="en-US" altLang="zh-CN" sz="2800" dirty="0" smtClean="0"/>
          </a:p>
          <a:p>
            <a:pPr algn="l">
              <a:buFont typeface="Arial" pitchFamily="34" charset="0"/>
              <a:buChar char="•"/>
            </a:pPr>
            <a:endParaRPr lang="en-US" altLang="zh-CN" sz="2800" dirty="0" smtClean="0"/>
          </a:p>
          <a:p>
            <a:pPr algn="l">
              <a:buFont typeface="Arial" pitchFamily="34" charset="0"/>
              <a:buChar char="•"/>
            </a:pPr>
            <a:r>
              <a:rPr lang="en-US" altLang="zh-CN" sz="2800" dirty="0" smtClean="0"/>
              <a:t> unified db </a:t>
            </a:r>
            <a:r>
              <a:rPr lang="en-US" altLang="zh-CN" sz="2800" dirty="0" err="1" smtClean="0"/>
              <a:t>api</a:t>
            </a:r>
            <a:r>
              <a:rPr lang="en-US" altLang="zh-CN" sz="2800" dirty="0" smtClean="0"/>
              <a:t>: </a:t>
            </a:r>
            <a:r>
              <a:rPr lang="zh-CN" altLang="en-US" sz="2800" dirty="0" smtClean="0"/>
              <a:t>统一数据源访问接口及一致性</a:t>
            </a:r>
            <a:r>
              <a:rPr lang="zh-CN" altLang="en-US" sz="2800" dirty="0" smtClean="0"/>
              <a:t>策略</a:t>
            </a:r>
            <a:endParaRPr lang="en-US" altLang="zh-CN" sz="2800" dirty="0" smtClean="0"/>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4099" name="Rectangle 5" descr="harmony_tile_blue"/>
          <p:cNvSpPr>
            <a:spLocks noChangeArrowheads="1"/>
          </p:cNvSpPr>
          <p:nvPr/>
        </p:nvSpPr>
        <p:spPr bwMode="auto">
          <a:xfrm>
            <a:off x="741363" y="5092700"/>
            <a:ext cx="11593512" cy="650875"/>
          </a:xfrm>
          <a:prstGeom prst="rect">
            <a:avLst/>
          </a:prstGeom>
          <a:noFill/>
          <a:ln w="9525">
            <a:noFill/>
            <a:miter lim="800000"/>
            <a:headEnd/>
            <a:tailEnd/>
          </a:ln>
        </p:spPr>
        <p:txBody>
          <a:bodyPr lIns="50800" tIns="50800" rIns="50800" bIns="50800" anchor="ctr">
            <a:spAutoFit/>
          </a:bodyPr>
          <a:lstStyle/>
          <a:p>
            <a:pPr algn="l"/>
            <a:endParaRPr lang="zh-CN" altLang="en-US">
              <a:ea typeface="宋体" pitchFamily="2" charset="-122"/>
            </a:endParaRPr>
          </a:p>
        </p:txBody>
      </p:sp>
      <p:sp>
        <p:nvSpPr>
          <p:cNvPr id="4100" name="TextBox 3"/>
          <p:cNvSpPr txBox="1">
            <a:spLocks noChangeArrowheads="1"/>
          </p:cNvSpPr>
          <p:nvPr/>
        </p:nvSpPr>
        <p:spPr bwMode="auto">
          <a:xfrm>
            <a:off x="598488" y="31750"/>
            <a:ext cx="1511300" cy="830263"/>
          </a:xfrm>
          <a:prstGeom prst="rect">
            <a:avLst/>
          </a:prstGeom>
          <a:noFill/>
          <a:ln w="9525">
            <a:noFill/>
            <a:miter lim="800000"/>
            <a:headEnd/>
            <a:tailEnd/>
          </a:ln>
        </p:spPr>
        <p:txBody>
          <a:bodyPr>
            <a:spAutoFit/>
          </a:bodyPr>
          <a:lstStyle/>
          <a:p>
            <a:pPr algn="l"/>
            <a:r>
              <a:rPr lang="zh-CN" altLang="en-US" sz="4800"/>
              <a:t>目录</a:t>
            </a:r>
          </a:p>
        </p:txBody>
      </p:sp>
      <p:sp>
        <p:nvSpPr>
          <p:cNvPr id="4101" name="TextBox 4"/>
          <p:cNvSpPr txBox="1">
            <a:spLocks noChangeArrowheads="1"/>
          </p:cNvSpPr>
          <p:nvPr/>
        </p:nvSpPr>
        <p:spPr bwMode="auto">
          <a:xfrm>
            <a:off x="1462088" y="1997075"/>
            <a:ext cx="8064500" cy="5078413"/>
          </a:xfrm>
          <a:prstGeom prst="rect">
            <a:avLst/>
          </a:prstGeom>
          <a:noFill/>
          <a:ln w="9525">
            <a:noFill/>
            <a:miter lim="800000"/>
            <a:headEnd/>
            <a:tailEnd/>
          </a:ln>
        </p:spPr>
        <p:txBody>
          <a:bodyPr>
            <a:spAutoFit/>
          </a:bodyPr>
          <a:lstStyle/>
          <a:p>
            <a:pPr algn="l"/>
            <a:r>
              <a:rPr lang="en-US" altLang="zh-CN" dirty="0"/>
              <a:t>Part 1: </a:t>
            </a:r>
            <a:r>
              <a:rPr lang="zh-CN" altLang="en-US" dirty="0"/>
              <a:t>任务分析</a:t>
            </a:r>
            <a:endParaRPr lang="en-US" altLang="zh-CN" dirty="0"/>
          </a:p>
          <a:p>
            <a:pPr algn="l"/>
            <a:endParaRPr lang="en-US" altLang="zh-CN" dirty="0"/>
          </a:p>
          <a:p>
            <a:pPr algn="l"/>
            <a:r>
              <a:rPr lang="en-US" altLang="zh-CN" dirty="0"/>
              <a:t>Part 2: </a:t>
            </a:r>
            <a:r>
              <a:rPr lang="zh-CN" altLang="en-US" dirty="0" smtClean="0"/>
              <a:t>设计选型</a:t>
            </a:r>
            <a:endParaRPr lang="en-US" altLang="zh-CN" dirty="0"/>
          </a:p>
          <a:p>
            <a:pPr algn="l"/>
            <a:endParaRPr lang="en-US" altLang="zh-CN" dirty="0"/>
          </a:p>
          <a:p>
            <a:pPr algn="l"/>
            <a:r>
              <a:rPr lang="en-US" altLang="zh-CN" dirty="0"/>
              <a:t>Part 3: </a:t>
            </a:r>
            <a:r>
              <a:rPr lang="zh-CN" altLang="en-US" dirty="0"/>
              <a:t>整体设计</a:t>
            </a:r>
            <a:endParaRPr lang="en-US" altLang="zh-CN" dirty="0"/>
          </a:p>
          <a:p>
            <a:pPr algn="l"/>
            <a:endParaRPr lang="en-US" altLang="zh-CN" dirty="0"/>
          </a:p>
          <a:p>
            <a:pPr algn="l"/>
            <a:r>
              <a:rPr lang="en-US" altLang="zh-CN" dirty="0"/>
              <a:t>Part 4</a:t>
            </a:r>
            <a:r>
              <a:rPr lang="en-US" altLang="zh-CN" dirty="0" smtClean="0"/>
              <a:t>:</a:t>
            </a:r>
            <a:r>
              <a:rPr lang="zh-CN" altLang="en-US" dirty="0" smtClean="0"/>
              <a:t>细节设计</a:t>
            </a:r>
            <a:endParaRPr lang="en-US" altLang="zh-CN" dirty="0"/>
          </a:p>
          <a:p>
            <a:pPr algn="l"/>
            <a:endParaRPr lang="en-US" altLang="zh-CN" dirty="0"/>
          </a:p>
          <a:p>
            <a:pPr algn="l"/>
            <a:r>
              <a:rPr lang="en-US" altLang="zh-CN" dirty="0"/>
              <a:t>Part 5: </a:t>
            </a:r>
            <a:r>
              <a:rPr lang="zh-CN" altLang="en-US" dirty="0"/>
              <a:t>设计总结</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777686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en-US" altLang="zh-CN" sz="4800" dirty="0" err="1" smtClean="0"/>
              <a:t>zk</a:t>
            </a:r>
            <a:r>
              <a:rPr lang="zh-CN" altLang="en-US" sz="4800" dirty="0" smtClean="0"/>
              <a:t>资源管理</a:t>
            </a:r>
            <a:r>
              <a:rPr lang="en-US" altLang="zh-CN" sz="4800" dirty="0" smtClean="0"/>
              <a:t>(</a:t>
            </a:r>
            <a:r>
              <a:rPr lang="zh-CN" altLang="en-US" sz="4800" dirty="0" smtClean="0"/>
              <a:t>一</a:t>
            </a:r>
            <a:r>
              <a:rPr lang="en-US" altLang="zh-CN" sz="4800" dirty="0" smtClean="0"/>
              <a:t>)</a:t>
            </a:r>
            <a:endParaRPr lang="zh-CN" altLang="en-US" sz="4800" dirty="0"/>
          </a:p>
        </p:txBody>
      </p:sp>
      <p:graphicFrame>
        <p:nvGraphicFramePr>
          <p:cNvPr id="7" name="表格 6"/>
          <p:cNvGraphicFramePr>
            <a:graphicFrameLocks noGrp="1"/>
          </p:cNvGraphicFramePr>
          <p:nvPr/>
        </p:nvGraphicFramePr>
        <p:xfrm>
          <a:off x="381720" y="1065769"/>
          <a:ext cx="12169352" cy="7627455"/>
        </p:xfrm>
        <a:graphic>
          <a:graphicData uri="http://schemas.openxmlformats.org/drawingml/2006/table">
            <a:tbl>
              <a:tblPr firstRow="1" bandRow="1">
                <a:tableStyleId>{5C22544A-7EE6-4342-B048-85BDC9FD1C3A}</a:tableStyleId>
              </a:tblPr>
              <a:tblGrid>
                <a:gridCol w="2664296"/>
                <a:gridCol w="4320480"/>
                <a:gridCol w="5184576"/>
              </a:tblGrid>
              <a:tr h="663126">
                <a:tc>
                  <a:txBody>
                    <a:bodyPr/>
                    <a:lstStyle/>
                    <a:p>
                      <a:pPr algn="ctr"/>
                      <a:r>
                        <a:rPr lang="zh-CN" altLang="en-US" sz="2400" b="1" dirty="0" smtClean="0"/>
                        <a:t>管理资源</a:t>
                      </a:r>
                      <a:endParaRPr lang="zh-CN" altLang="en-US" sz="2400" b="1" dirty="0"/>
                    </a:p>
                  </a:txBody>
                  <a:tcPr anchor="ctr"/>
                </a:tc>
                <a:tc>
                  <a:txBody>
                    <a:bodyPr/>
                    <a:lstStyle/>
                    <a:p>
                      <a:pPr algn="ctr"/>
                      <a:r>
                        <a:rPr lang="zh-CN" altLang="en-US" sz="2400" b="1" dirty="0" smtClean="0"/>
                        <a:t>路径</a:t>
                      </a:r>
                      <a:endParaRPr lang="zh-CN" altLang="en-US" sz="2400" b="1" dirty="0"/>
                    </a:p>
                  </a:txBody>
                  <a:tcPr anchor="ctr"/>
                </a:tc>
                <a:tc>
                  <a:txBody>
                    <a:bodyPr/>
                    <a:lstStyle/>
                    <a:p>
                      <a:pPr algn="ctr"/>
                      <a:r>
                        <a:rPr lang="zh-CN" altLang="en-US" sz="2400" b="1" dirty="0" smtClean="0"/>
                        <a:t>说明</a:t>
                      </a:r>
                      <a:endParaRPr lang="zh-CN" altLang="en-US" sz="2400" b="1" dirty="0"/>
                    </a:p>
                  </a:txBody>
                  <a:tcPr anchor="ctr"/>
                </a:tc>
              </a:tr>
              <a:tr h="1828313">
                <a:tc>
                  <a:txBody>
                    <a:bodyPr/>
                    <a:lstStyle/>
                    <a:p>
                      <a:r>
                        <a:rPr lang="en-US" altLang="zh-CN" sz="1600" b="1" dirty="0" smtClean="0">
                          <a:solidFill>
                            <a:schemeClr val="bg1"/>
                          </a:solidFill>
                        </a:rPr>
                        <a:t>server-proxy</a:t>
                      </a:r>
                      <a:endParaRPr lang="zh-CN" altLang="en-US" sz="1600" b="1" dirty="0">
                        <a:solidFill>
                          <a:schemeClr val="bg1"/>
                        </a:solidFill>
                      </a:endParaRPr>
                    </a:p>
                  </a:txBody>
                  <a:tcPr anchor="ctr"/>
                </a:tc>
                <a:tc>
                  <a:txBody>
                    <a:bodyPr/>
                    <a:lstStyle/>
                    <a:p>
                      <a:r>
                        <a:rPr lang="en-US" altLang="zh-CN" sz="1600" b="1" dirty="0" smtClean="0">
                          <a:solidFill>
                            <a:schemeClr val="bg1"/>
                          </a:solidFill>
                        </a:rPr>
                        <a:t>/cache/${</a:t>
                      </a:r>
                      <a:r>
                        <a:rPr lang="en-US" altLang="zh-CN" sz="1600" b="1" dirty="0" err="1" smtClean="0">
                          <a:solidFill>
                            <a:schemeClr val="bg1"/>
                          </a:solidFill>
                        </a:rPr>
                        <a:t>namspace</a:t>
                      </a:r>
                      <a:r>
                        <a:rPr lang="en-US" altLang="zh-CN" sz="1600" b="1" dirty="0" smtClean="0">
                          <a:solidFill>
                            <a:schemeClr val="bg1"/>
                          </a:solidFill>
                        </a:rPr>
                        <a:t>}/server</a:t>
                      </a:r>
                    </a:p>
                    <a:p>
                      <a:endParaRPr lang="zh-CN" altLang="en-US" sz="1600" b="1" dirty="0">
                        <a:solidFill>
                          <a:schemeClr val="bg1"/>
                        </a:solidFill>
                      </a:endParaRPr>
                    </a:p>
                  </a:txBody>
                  <a:tcPr anchor="ctr"/>
                </a:tc>
                <a:tc>
                  <a:txBody>
                    <a:bodyPr/>
                    <a:lstStyle/>
                    <a:p>
                      <a:pPr marL="457200" indent="-457200">
                        <a:buAutoNum type="arabicParenBoth"/>
                      </a:pPr>
                      <a:r>
                        <a:rPr lang="zh-CN" altLang="en-US" sz="1600" b="1" kern="1200" dirty="0" smtClean="0">
                          <a:solidFill>
                            <a:schemeClr val="bg1"/>
                          </a:solidFill>
                          <a:latin typeface="+mn-lt"/>
                          <a:ea typeface="+mn-ea"/>
                          <a:cs typeface="+mn-cs"/>
                        </a:rPr>
                        <a:t>对此路径添加</a:t>
                      </a:r>
                      <a:r>
                        <a:rPr lang="en-US" altLang="zh-CN" sz="1600" b="1" kern="1200" dirty="0" err="1" smtClean="0">
                          <a:solidFill>
                            <a:schemeClr val="bg1"/>
                          </a:solidFill>
                          <a:latin typeface="+mn-lt"/>
                          <a:ea typeface="+mn-ea"/>
                          <a:cs typeface="+mn-cs"/>
                        </a:rPr>
                        <a:t>NodeChildrenChanged</a:t>
                      </a:r>
                      <a:r>
                        <a:rPr lang="en-US" altLang="zh-CN" sz="1600" b="1" kern="1200" dirty="0" smtClean="0">
                          <a:solidFill>
                            <a:schemeClr val="bg1"/>
                          </a:solidFill>
                          <a:latin typeface="+mn-lt"/>
                          <a:ea typeface="+mn-ea"/>
                          <a:cs typeface="+mn-cs"/>
                        </a:rPr>
                        <a:t> watch, </a:t>
                      </a:r>
                      <a:r>
                        <a:rPr lang="zh-CN" altLang="en-US" sz="1600" b="1" kern="1200" dirty="0" smtClean="0">
                          <a:solidFill>
                            <a:schemeClr val="bg1"/>
                          </a:solidFill>
                          <a:latin typeface="+mn-lt"/>
                          <a:ea typeface="+mn-ea"/>
                          <a:cs typeface="+mn-cs"/>
                        </a:rPr>
                        <a:t>检测</a:t>
                      </a:r>
                      <a:r>
                        <a:rPr lang="en-US" altLang="zh-CN" sz="1600" b="1" kern="1200" dirty="0" smtClean="0">
                          <a:solidFill>
                            <a:schemeClr val="bg1"/>
                          </a:solidFill>
                          <a:latin typeface="+mn-lt"/>
                          <a:ea typeface="+mn-ea"/>
                          <a:cs typeface="+mn-cs"/>
                        </a:rPr>
                        <a:t>server-proxy</a:t>
                      </a:r>
                      <a:r>
                        <a:rPr lang="zh-CN" altLang="en-US" sz="1600" b="1" kern="1200" dirty="0" smtClean="0">
                          <a:solidFill>
                            <a:schemeClr val="bg1"/>
                          </a:solidFill>
                          <a:latin typeface="+mn-lt"/>
                          <a:ea typeface="+mn-ea"/>
                          <a:cs typeface="+mn-cs"/>
                        </a:rPr>
                        <a:t>集群变化</a:t>
                      </a:r>
                      <a:endParaRPr lang="en-US" altLang="zh-CN" sz="1600" b="1" kern="1200" dirty="0" smtClean="0">
                        <a:solidFill>
                          <a:schemeClr val="bg1"/>
                        </a:solidFill>
                        <a:latin typeface="+mn-lt"/>
                        <a:ea typeface="+mn-ea"/>
                        <a:cs typeface="+mn-cs"/>
                      </a:endParaRPr>
                    </a:p>
                    <a:p>
                      <a:pPr marL="457200" marR="0" indent="-457200" algn="l" defTabSz="914400" rtl="0" eaLnBrk="1" fontAlgn="auto" latinLnBrk="0" hangingPunct="1">
                        <a:lnSpc>
                          <a:spcPct val="100000"/>
                        </a:lnSpc>
                        <a:spcBef>
                          <a:spcPts val="0"/>
                        </a:spcBef>
                        <a:spcAft>
                          <a:spcPts val="0"/>
                        </a:spcAft>
                        <a:buClrTx/>
                        <a:buSzTx/>
                        <a:buFontTx/>
                        <a:buAutoNum type="arabicParenBoth"/>
                        <a:tabLst/>
                        <a:defRPr/>
                      </a:pPr>
                      <a:r>
                        <a:rPr lang="en-US" altLang="zh-CN" sz="1600" b="1" kern="1200" dirty="0" smtClean="0">
                          <a:solidFill>
                            <a:schemeClr val="bg1"/>
                          </a:solidFill>
                          <a:latin typeface="+mn-lt"/>
                          <a:ea typeface="+mn-ea"/>
                          <a:cs typeface="+mn-cs"/>
                        </a:rPr>
                        <a:t> </a:t>
                      </a:r>
                      <a:r>
                        <a:rPr lang="zh-CN" altLang="en-US" sz="1600" b="1" kern="1200" dirty="0" smtClean="0">
                          <a:solidFill>
                            <a:schemeClr val="bg1"/>
                          </a:solidFill>
                          <a:latin typeface="+mn-lt"/>
                          <a:ea typeface="+mn-ea"/>
                          <a:cs typeface="+mn-cs"/>
                        </a:rPr>
                        <a:t>每个</a:t>
                      </a:r>
                      <a:r>
                        <a:rPr lang="en-US" altLang="zh-CN" sz="1600" b="1" kern="1200" dirty="0" smtClean="0">
                          <a:solidFill>
                            <a:schemeClr val="bg1"/>
                          </a:solidFill>
                          <a:latin typeface="+mn-lt"/>
                          <a:ea typeface="+mn-ea"/>
                          <a:cs typeface="+mn-cs"/>
                        </a:rPr>
                        <a:t>server-proxy</a:t>
                      </a:r>
                      <a:r>
                        <a:rPr lang="zh-CN" altLang="en-US" sz="1600" b="1" kern="1200" dirty="0" smtClean="0">
                          <a:solidFill>
                            <a:schemeClr val="bg1"/>
                          </a:solidFill>
                          <a:latin typeface="+mn-lt"/>
                          <a:ea typeface="+mn-ea"/>
                          <a:cs typeface="+mn-cs"/>
                        </a:rPr>
                        <a:t>存放在此目录下</a:t>
                      </a:r>
                      <a:r>
                        <a:rPr lang="en-US" altLang="zh-CN" sz="1600" b="1" kern="1200" dirty="0" smtClean="0">
                          <a:solidFill>
                            <a:schemeClr val="bg1"/>
                          </a:solidFill>
                          <a:latin typeface="+mn-lt"/>
                          <a:ea typeface="+mn-ea"/>
                          <a:cs typeface="+mn-cs"/>
                        </a:rPr>
                        <a:t>, </a:t>
                      </a:r>
                      <a:r>
                        <a:rPr lang="zh-CN" altLang="en-US" sz="1600" b="1" kern="1200" dirty="0" smtClean="0">
                          <a:solidFill>
                            <a:schemeClr val="bg1"/>
                          </a:solidFill>
                          <a:latin typeface="+mn-lt"/>
                          <a:ea typeface="+mn-ea"/>
                          <a:cs typeface="+mn-cs"/>
                        </a:rPr>
                        <a:t>节点类型为</a:t>
                      </a:r>
                      <a:r>
                        <a:rPr lang="en-US" altLang="zh-CN" sz="1600" b="1" kern="1200" dirty="0" smtClean="0">
                          <a:solidFill>
                            <a:schemeClr val="bg1"/>
                          </a:solidFill>
                          <a:latin typeface="+mn-lt"/>
                          <a:ea typeface="+mn-ea"/>
                          <a:cs typeface="+mn-cs"/>
                        </a:rPr>
                        <a:t>Sequential </a:t>
                      </a:r>
                      <a:r>
                        <a:rPr lang="en-US" altLang="en-US" sz="1600" b="1" kern="1200" dirty="0" smtClean="0">
                          <a:solidFill>
                            <a:schemeClr val="bg1"/>
                          </a:solidFill>
                          <a:latin typeface="+mn-lt"/>
                          <a:ea typeface="+mn-ea"/>
                          <a:cs typeface="+mn-cs"/>
                        </a:rPr>
                        <a:t>Ephemeral </a:t>
                      </a:r>
                      <a:r>
                        <a:rPr lang="zh-CN" altLang="en-US" sz="1600" b="1" kern="1200" dirty="0" smtClean="0">
                          <a:solidFill>
                            <a:schemeClr val="bg1"/>
                          </a:solidFill>
                          <a:latin typeface="+mn-lt"/>
                          <a:ea typeface="+mn-ea"/>
                          <a:cs typeface="+mn-cs"/>
                        </a:rPr>
                        <a:t>节点</a:t>
                      </a:r>
                      <a:r>
                        <a:rPr lang="en-US" altLang="zh-CN" sz="1600" b="1" kern="1200" dirty="0" smtClean="0">
                          <a:solidFill>
                            <a:schemeClr val="bg1"/>
                          </a:solidFill>
                          <a:latin typeface="+mn-lt"/>
                          <a:ea typeface="+mn-ea"/>
                          <a:cs typeface="+mn-cs"/>
                        </a:rPr>
                        <a:t>.</a:t>
                      </a:r>
                      <a:r>
                        <a:rPr lang="en-US" altLang="zh-CN" sz="1600" b="1" kern="1200" baseline="0" dirty="0" smtClean="0">
                          <a:solidFill>
                            <a:schemeClr val="bg1"/>
                          </a:solidFill>
                          <a:latin typeface="+mn-lt"/>
                          <a:ea typeface="+mn-ea"/>
                          <a:cs typeface="+mn-cs"/>
                        </a:rPr>
                        <a:t> </a:t>
                      </a:r>
                      <a:r>
                        <a:rPr lang="zh-CN" altLang="en-US" sz="1600" b="1" kern="1200" baseline="0" dirty="0" smtClean="0">
                          <a:solidFill>
                            <a:schemeClr val="bg1"/>
                          </a:solidFill>
                          <a:latin typeface="+mn-lt"/>
                          <a:ea typeface="+mn-ea"/>
                          <a:cs typeface="+mn-cs"/>
                        </a:rPr>
                        <a:t>当</a:t>
                      </a:r>
                      <a:r>
                        <a:rPr lang="en-US" altLang="zh-CN" sz="1600" b="1" kern="1200" baseline="0" dirty="0" smtClean="0">
                          <a:solidFill>
                            <a:schemeClr val="bg1"/>
                          </a:solidFill>
                          <a:latin typeface="+mn-lt"/>
                          <a:ea typeface="+mn-ea"/>
                          <a:cs typeface="+mn-cs"/>
                        </a:rPr>
                        <a:t>server-proxy</a:t>
                      </a:r>
                      <a:r>
                        <a:rPr lang="zh-CN" altLang="en-US" sz="1600" b="1" kern="1200" baseline="0" dirty="0" smtClean="0">
                          <a:solidFill>
                            <a:schemeClr val="bg1"/>
                          </a:solidFill>
                          <a:latin typeface="+mn-lt"/>
                          <a:ea typeface="+mn-ea"/>
                          <a:cs typeface="+mn-cs"/>
                        </a:rPr>
                        <a:t>宕机后</a:t>
                      </a:r>
                      <a:r>
                        <a:rPr lang="en-US" altLang="zh-CN" sz="1600" b="1" kern="1200" baseline="0" dirty="0" smtClean="0">
                          <a:solidFill>
                            <a:schemeClr val="bg1"/>
                          </a:solidFill>
                          <a:latin typeface="+mn-lt"/>
                          <a:ea typeface="+mn-ea"/>
                          <a:cs typeface="+mn-cs"/>
                        </a:rPr>
                        <a:t>, </a:t>
                      </a:r>
                      <a:r>
                        <a:rPr lang="zh-CN" altLang="en-US" sz="1600" b="1" kern="1200" baseline="0" dirty="0" smtClean="0">
                          <a:solidFill>
                            <a:schemeClr val="bg1"/>
                          </a:solidFill>
                          <a:latin typeface="+mn-lt"/>
                          <a:ea typeface="+mn-ea"/>
                          <a:cs typeface="+mn-cs"/>
                        </a:rPr>
                        <a:t>节点会被自动删除</a:t>
                      </a:r>
                      <a:endParaRPr lang="zh-CN" altLang="en-US" sz="1600" b="1" kern="1200" dirty="0" smtClean="0">
                        <a:solidFill>
                          <a:schemeClr val="bg1"/>
                        </a:solidFill>
                        <a:latin typeface="+mn-lt"/>
                        <a:ea typeface="+mn-ea"/>
                        <a:cs typeface="+mn-cs"/>
                      </a:endParaRPr>
                    </a:p>
                    <a:p>
                      <a:pPr marL="457200" indent="-457200">
                        <a:buAutoNum type="arabicParenBoth"/>
                      </a:pPr>
                      <a:endParaRPr lang="zh-CN" altLang="en-US" sz="1600" b="1" kern="1200" dirty="0" smtClean="0">
                        <a:solidFill>
                          <a:schemeClr val="bg1"/>
                        </a:solidFill>
                        <a:latin typeface="+mn-lt"/>
                        <a:ea typeface="+mn-ea"/>
                        <a:cs typeface="+mn-cs"/>
                      </a:endParaRPr>
                    </a:p>
                  </a:txBody>
                  <a:tcPr anchor="ctr"/>
                </a:tc>
              </a:tr>
              <a:tr h="1112803">
                <a:tc rowSpan="3">
                  <a:txBody>
                    <a:bodyPr/>
                    <a:lstStyle/>
                    <a:p>
                      <a:r>
                        <a:rPr lang="en-US" altLang="zh-CN" sz="1600" b="1" dirty="0" err="1" smtClean="0">
                          <a:solidFill>
                            <a:schemeClr val="bg1"/>
                          </a:solidFill>
                        </a:rPr>
                        <a:t>datasource</a:t>
                      </a:r>
                      <a:endParaRPr lang="zh-CN" altLang="en-US" sz="1600" b="1" dirty="0">
                        <a:solidFill>
                          <a:schemeClr val="bg1"/>
                        </a:solidFill>
                      </a:endParaRPr>
                    </a:p>
                  </a:txBody>
                  <a:tcPr anchor="ctr"/>
                </a:tc>
                <a:tc>
                  <a:txBody>
                    <a:bodyPr/>
                    <a:lstStyle/>
                    <a:p>
                      <a:r>
                        <a:rPr lang="en-US" altLang="zh-CN" sz="1600" b="1" dirty="0" smtClean="0">
                          <a:solidFill>
                            <a:schemeClr val="bg1"/>
                          </a:solidFill>
                        </a:rPr>
                        <a:t>/cache/${namespace}/</a:t>
                      </a:r>
                      <a:r>
                        <a:rPr lang="en-US" altLang="zh-CN" sz="1600" b="1" dirty="0" smtClean="0">
                          <a:solidFill>
                            <a:schemeClr val="bg1"/>
                          </a:solidFill>
                        </a:rPr>
                        <a:t>db/master</a:t>
                      </a:r>
                      <a:endParaRPr lang="zh-CN" altLang="en-US" sz="1600" b="1" dirty="0">
                        <a:solidFill>
                          <a:schemeClr val="bg1"/>
                        </a:solidFill>
                      </a:endParaRPr>
                    </a:p>
                  </a:txBody>
                  <a:tcPr anchor="ctr"/>
                </a:tc>
                <a:tc>
                  <a:txBody>
                    <a:bodyPr/>
                    <a:lstStyle/>
                    <a:p>
                      <a:pPr marL="457200" marR="0" indent="-457200" algn="l" defTabSz="914400" rtl="0" eaLnBrk="1" fontAlgn="auto" latinLnBrk="0" hangingPunct="1">
                        <a:lnSpc>
                          <a:spcPct val="100000"/>
                        </a:lnSpc>
                        <a:spcBef>
                          <a:spcPts val="0"/>
                        </a:spcBef>
                        <a:spcAft>
                          <a:spcPts val="0"/>
                        </a:spcAft>
                        <a:buClrTx/>
                        <a:buSzTx/>
                        <a:buFontTx/>
                        <a:buAutoNum type="arabicParenBoth"/>
                        <a:tabLst/>
                        <a:defRPr/>
                      </a:pPr>
                      <a:r>
                        <a:rPr lang="zh-CN" altLang="en-US" sz="1600" b="1" kern="1200" dirty="0" smtClean="0">
                          <a:solidFill>
                            <a:schemeClr val="bg1"/>
                          </a:solidFill>
                          <a:latin typeface="+mn-lt"/>
                          <a:ea typeface="+mn-ea"/>
                          <a:cs typeface="+mn-cs"/>
                        </a:rPr>
                        <a:t>每个</a:t>
                      </a:r>
                      <a:r>
                        <a:rPr lang="en-US" altLang="zh-CN" sz="1600" b="1" kern="1200" dirty="0" smtClean="0">
                          <a:solidFill>
                            <a:schemeClr val="bg1"/>
                          </a:solidFill>
                          <a:latin typeface="+mn-lt"/>
                          <a:ea typeface="+mn-ea"/>
                          <a:cs typeface="+mn-cs"/>
                        </a:rPr>
                        <a:t>namespace</a:t>
                      </a:r>
                      <a:r>
                        <a:rPr lang="zh-CN" altLang="en-US" sz="1600" b="1" kern="1200" dirty="0" smtClean="0">
                          <a:solidFill>
                            <a:schemeClr val="bg1"/>
                          </a:solidFill>
                          <a:latin typeface="+mn-lt"/>
                          <a:ea typeface="+mn-ea"/>
                          <a:cs typeface="+mn-cs"/>
                        </a:rPr>
                        <a:t>下只存在一个</a:t>
                      </a:r>
                      <a:r>
                        <a:rPr lang="en-US" altLang="zh-CN" sz="1600" b="1" kern="1200" dirty="0" smtClean="0">
                          <a:solidFill>
                            <a:schemeClr val="bg1"/>
                          </a:solidFill>
                          <a:latin typeface="+mn-lt"/>
                          <a:ea typeface="+mn-ea"/>
                          <a:cs typeface="+mn-cs"/>
                        </a:rPr>
                        <a:t>master </a:t>
                      </a:r>
                      <a:r>
                        <a:rPr lang="en-US" altLang="zh-CN" sz="1600" b="1" kern="1200" dirty="0" err="1" smtClean="0">
                          <a:solidFill>
                            <a:schemeClr val="bg1"/>
                          </a:solidFill>
                          <a:latin typeface="+mn-lt"/>
                          <a:ea typeface="+mn-ea"/>
                          <a:cs typeface="+mn-cs"/>
                        </a:rPr>
                        <a:t>datasource</a:t>
                      </a:r>
                      <a:endParaRPr lang="en-US" altLang="zh-CN" sz="1600" b="1" kern="1200" dirty="0" smtClean="0">
                        <a:solidFill>
                          <a:schemeClr val="bg1"/>
                        </a:solidFill>
                        <a:latin typeface="+mn-lt"/>
                        <a:ea typeface="+mn-ea"/>
                        <a:cs typeface="+mn-cs"/>
                      </a:endParaRPr>
                    </a:p>
                    <a:p>
                      <a:pPr marL="457200" marR="0" indent="-457200" algn="l" defTabSz="914400" rtl="0" eaLnBrk="1" fontAlgn="auto" latinLnBrk="0" hangingPunct="1">
                        <a:lnSpc>
                          <a:spcPct val="100000"/>
                        </a:lnSpc>
                        <a:spcBef>
                          <a:spcPts val="0"/>
                        </a:spcBef>
                        <a:spcAft>
                          <a:spcPts val="0"/>
                        </a:spcAft>
                        <a:buClrTx/>
                        <a:buSzTx/>
                        <a:buFontTx/>
                        <a:buAutoNum type="arabicParenBoth"/>
                        <a:tabLst/>
                        <a:defRPr/>
                      </a:pPr>
                      <a:r>
                        <a:rPr lang="zh-CN" altLang="en-US" sz="1600" b="1" kern="1200" dirty="0" smtClean="0">
                          <a:solidFill>
                            <a:schemeClr val="bg1"/>
                          </a:solidFill>
                          <a:latin typeface="+mn-lt"/>
                          <a:ea typeface="+mn-ea"/>
                          <a:cs typeface="+mn-cs"/>
                        </a:rPr>
                        <a:t>对此节点添加</a:t>
                      </a:r>
                      <a:r>
                        <a:rPr lang="en-US" altLang="zh-CN" sz="1600" b="1" kern="1200" dirty="0" err="1" smtClean="0">
                          <a:solidFill>
                            <a:schemeClr val="bg1"/>
                          </a:solidFill>
                          <a:latin typeface="+mn-lt"/>
                          <a:ea typeface="+mn-ea"/>
                          <a:cs typeface="+mn-cs"/>
                        </a:rPr>
                        <a:t>NodeCreated</a:t>
                      </a:r>
                      <a:r>
                        <a:rPr lang="zh-CN" altLang="en-US" sz="1600" b="1" kern="1200" dirty="0" smtClean="0">
                          <a:solidFill>
                            <a:schemeClr val="bg1"/>
                          </a:solidFill>
                          <a:latin typeface="+mn-lt"/>
                          <a:ea typeface="+mn-ea"/>
                          <a:cs typeface="+mn-cs"/>
                        </a:rPr>
                        <a:t>和</a:t>
                      </a:r>
                      <a:r>
                        <a:rPr lang="en-US" altLang="zh-CN" sz="1600" b="1" kern="1200" dirty="0" err="1" smtClean="0">
                          <a:solidFill>
                            <a:schemeClr val="bg1"/>
                          </a:solidFill>
                          <a:latin typeface="+mn-lt"/>
                          <a:ea typeface="+mn-ea"/>
                          <a:cs typeface="+mn-cs"/>
                        </a:rPr>
                        <a:t>NodeDeleted</a:t>
                      </a:r>
                      <a:r>
                        <a:rPr lang="en-US" altLang="zh-CN" sz="1600" b="1" kern="1200" dirty="0" smtClean="0">
                          <a:solidFill>
                            <a:schemeClr val="bg1"/>
                          </a:solidFill>
                          <a:latin typeface="+mn-lt"/>
                          <a:ea typeface="+mn-ea"/>
                          <a:cs typeface="+mn-cs"/>
                        </a:rPr>
                        <a:t> watch</a:t>
                      </a:r>
                    </a:p>
                  </a:txBody>
                  <a:tcPr anchor="ctr"/>
                </a:tc>
              </a:tr>
              <a:tr h="1883206">
                <a:tc vMerge="1">
                  <a:txBody>
                    <a:bodyPr/>
                    <a:lstStyle/>
                    <a:p>
                      <a:endParaRPr lang="zh-CN" altLang="en-US" sz="2400" b="1" dirty="0">
                        <a:solidFill>
                          <a:schemeClr val="bg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chemeClr val="bg1"/>
                          </a:solidFill>
                        </a:rPr>
                        <a:t>/cache/${namespace}/db/slave</a:t>
                      </a:r>
                      <a:endParaRPr lang="zh-CN" altLang="en-US" sz="1600" b="1" dirty="0" smtClean="0">
                        <a:solidFill>
                          <a:schemeClr val="bg1"/>
                        </a:solidFill>
                      </a:endParaRPr>
                    </a:p>
                  </a:txBody>
                  <a:tcPr anchor="ctr"/>
                </a:tc>
                <a:tc>
                  <a:txBody>
                    <a:bodyPr/>
                    <a:lstStyle/>
                    <a:p>
                      <a:pPr marL="457200" marR="0" indent="-457200" algn="l" defTabSz="914400" rtl="0" eaLnBrk="1" fontAlgn="auto" latinLnBrk="0" hangingPunct="1">
                        <a:lnSpc>
                          <a:spcPct val="100000"/>
                        </a:lnSpc>
                        <a:spcBef>
                          <a:spcPts val="0"/>
                        </a:spcBef>
                        <a:spcAft>
                          <a:spcPts val="0"/>
                        </a:spcAft>
                        <a:buClrTx/>
                        <a:buSzTx/>
                        <a:buFontTx/>
                        <a:buAutoNum type="arabicParenBoth"/>
                        <a:tabLst/>
                        <a:defRPr/>
                      </a:pPr>
                      <a:r>
                        <a:rPr lang="zh-CN" altLang="en-US" sz="1600" b="1" kern="1200" dirty="0" smtClean="0">
                          <a:solidFill>
                            <a:schemeClr val="bg1"/>
                          </a:solidFill>
                          <a:latin typeface="+mn-lt"/>
                          <a:ea typeface="+mn-ea"/>
                          <a:cs typeface="+mn-cs"/>
                        </a:rPr>
                        <a:t>每个</a:t>
                      </a:r>
                      <a:r>
                        <a:rPr lang="en-US" altLang="zh-CN" sz="1600" b="1" kern="1200" dirty="0" smtClean="0">
                          <a:solidFill>
                            <a:schemeClr val="bg1"/>
                          </a:solidFill>
                          <a:latin typeface="+mn-lt"/>
                          <a:ea typeface="+mn-ea"/>
                          <a:cs typeface="+mn-cs"/>
                        </a:rPr>
                        <a:t>namespace</a:t>
                      </a:r>
                      <a:r>
                        <a:rPr lang="zh-CN" altLang="en-US" sz="1600" b="1" kern="1200" dirty="0" smtClean="0">
                          <a:solidFill>
                            <a:schemeClr val="bg1"/>
                          </a:solidFill>
                          <a:latin typeface="+mn-lt"/>
                          <a:ea typeface="+mn-ea"/>
                          <a:cs typeface="+mn-cs"/>
                        </a:rPr>
                        <a:t>下可以有多个</a:t>
                      </a:r>
                      <a:r>
                        <a:rPr lang="en-US" altLang="zh-CN" sz="1600" b="1" kern="1200" dirty="0" smtClean="0">
                          <a:solidFill>
                            <a:schemeClr val="bg1"/>
                          </a:solidFill>
                          <a:latin typeface="+mn-lt"/>
                          <a:ea typeface="+mn-ea"/>
                          <a:cs typeface="+mn-cs"/>
                        </a:rPr>
                        <a:t>slave </a:t>
                      </a:r>
                      <a:r>
                        <a:rPr lang="en-US" altLang="zh-CN" sz="1600" b="1" kern="1200" dirty="0" err="1" smtClean="0">
                          <a:solidFill>
                            <a:schemeClr val="bg1"/>
                          </a:solidFill>
                          <a:latin typeface="+mn-lt"/>
                          <a:ea typeface="+mn-ea"/>
                          <a:cs typeface="+mn-cs"/>
                        </a:rPr>
                        <a:t>datasource</a:t>
                      </a:r>
                      <a:endParaRPr lang="en-US" altLang="zh-CN" sz="1600" b="1" kern="1200" dirty="0" smtClean="0">
                        <a:solidFill>
                          <a:schemeClr val="bg1"/>
                        </a:solidFill>
                        <a:latin typeface="+mn-lt"/>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itchFamily="34" charset="0"/>
                        <a:buAutoNum type="arabicParenBoth"/>
                        <a:tabLst/>
                        <a:defRPr/>
                      </a:pPr>
                      <a:r>
                        <a:rPr lang="zh-CN" altLang="en-US" sz="1600" b="1" baseline="0" dirty="0" smtClean="0">
                          <a:solidFill>
                            <a:schemeClr val="bg1"/>
                          </a:solidFill>
                        </a:rPr>
                        <a:t>每个</a:t>
                      </a:r>
                      <a:r>
                        <a:rPr lang="en-US" altLang="zh-CN" sz="1600" b="1" baseline="0" dirty="0" smtClean="0">
                          <a:solidFill>
                            <a:schemeClr val="bg1"/>
                          </a:solidFill>
                        </a:rPr>
                        <a:t>slave</a:t>
                      </a:r>
                      <a:r>
                        <a:rPr lang="zh-CN" altLang="en-US" sz="1600" b="1" baseline="0" dirty="0" smtClean="0">
                          <a:solidFill>
                            <a:schemeClr val="bg1"/>
                          </a:solidFill>
                        </a:rPr>
                        <a:t>节点存放到</a:t>
                      </a:r>
                      <a:r>
                        <a:rPr lang="en-US" altLang="zh-CN" sz="1600" b="1" dirty="0" smtClean="0">
                          <a:solidFill>
                            <a:schemeClr val="bg1"/>
                          </a:solidFill>
                        </a:rPr>
                        <a:t>/cache/${namespace}/db/slave/${</a:t>
                      </a:r>
                      <a:r>
                        <a:rPr lang="en-US" altLang="zh-CN" sz="1600" b="1" dirty="0" err="1" smtClean="0">
                          <a:solidFill>
                            <a:schemeClr val="bg1"/>
                          </a:solidFill>
                        </a:rPr>
                        <a:t>slaveIndex</a:t>
                      </a:r>
                      <a:r>
                        <a:rPr lang="en-US" altLang="zh-CN" sz="1600" b="1" dirty="0" smtClean="0">
                          <a:solidFill>
                            <a:schemeClr val="bg1"/>
                          </a:solidFill>
                        </a:rPr>
                        <a:t>}</a:t>
                      </a:r>
                      <a:r>
                        <a:rPr lang="zh-CN" altLang="en-US" sz="1600" b="1" dirty="0" smtClean="0">
                          <a:solidFill>
                            <a:schemeClr val="bg1"/>
                          </a:solidFill>
                        </a:rPr>
                        <a:t>上</a:t>
                      </a:r>
                      <a:r>
                        <a:rPr lang="en-US" altLang="zh-CN" sz="1600" b="1" dirty="0" smtClean="0">
                          <a:solidFill>
                            <a:schemeClr val="bg1"/>
                          </a:solidFill>
                        </a:rPr>
                        <a:t>.</a:t>
                      </a:r>
                    </a:p>
                    <a:p>
                      <a:pPr marL="457200" marR="0" lvl="0" indent="-457200" algn="l" defTabSz="914400" rtl="0" eaLnBrk="1" fontAlgn="auto" latinLnBrk="0" hangingPunct="1">
                        <a:lnSpc>
                          <a:spcPct val="100000"/>
                        </a:lnSpc>
                        <a:spcBef>
                          <a:spcPts val="0"/>
                        </a:spcBef>
                        <a:spcAft>
                          <a:spcPts val="0"/>
                        </a:spcAft>
                        <a:buClrTx/>
                        <a:buSzTx/>
                        <a:buFont typeface="Arial" pitchFamily="34" charset="0"/>
                        <a:buAutoNum type="arabicParenBoth"/>
                        <a:tabLst/>
                        <a:defRPr/>
                      </a:pPr>
                      <a:r>
                        <a:rPr lang="zh-CN" altLang="en-US" sz="1600" b="1" dirty="0" smtClean="0">
                          <a:solidFill>
                            <a:schemeClr val="bg1"/>
                          </a:solidFill>
                        </a:rPr>
                        <a:t>对此路径</a:t>
                      </a:r>
                      <a:r>
                        <a:rPr lang="zh-CN" altLang="en-US" sz="1600" b="1" kern="1200" dirty="0" smtClean="0">
                          <a:solidFill>
                            <a:schemeClr val="bg1"/>
                          </a:solidFill>
                          <a:latin typeface="+mn-lt"/>
                          <a:ea typeface="+mn-ea"/>
                          <a:cs typeface="+mn-cs"/>
                        </a:rPr>
                        <a:t>添加</a:t>
                      </a:r>
                      <a:r>
                        <a:rPr lang="en-US" altLang="zh-CN" sz="1600" b="1" kern="1200" dirty="0" err="1" smtClean="0">
                          <a:solidFill>
                            <a:schemeClr val="bg1"/>
                          </a:solidFill>
                          <a:latin typeface="+mn-lt"/>
                          <a:ea typeface="+mn-ea"/>
                          <a:cs typeface="+mn-cs"/>
                        </a:rPr>
                        <a:t>NodeChildrenChanged</a:t>
                      </a:r>
                      <a:r>
                        <a:rPr lang="en-US" altLang="zh-CN" sz="1600" b="1" kern="1200" dirty="0" smtClean="0">
                          <a:solidFill>
                            <a:schemeClr val="bg1"/>
                          </a:solidFill>
                          <a:latin typeface="+mn-lt"/>
                          <a:ea typeface="+mn-ea"/>
                          <a:cs typeface="+mn-cs"/>
                        </a:rPr>
                        <a:t> watch</a:t>
                      </a:r>
                      <a:endParaRPr lang="zh-CN" altLang="en-US" sz="1600" b="1" kern="1200" dirty="0" smtClean="0">
                        <a:solidFill>
                          <a:schemeClr val="bg1"/>
                        </a:solidFill>
                        <a:latin typeface="+mn-lt"/>
                        <a:ea typeface="+mn-ea"/>
                        <a:cs typeface="+mn-cs"/>
                      </a:endParaRPr>
                    </a:p>
                  </a:txBody>
                  <a:tcPr anchor="ctr"/>
                </a:tc>
              </a:tr>
              <a:tr h="2140007">
                <a:tc vMerge="1">
                  <a:txBody>
                    <a:bodyPr/>
                    <a:lstStyle/>
                    <a:p>
                      <a:endParaRPr lang="zh-CN" altLang="en-US" sz="2400" b="1" dirty="0">
                        <a:solidFill>
                          <a:schemeClr val="bg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chemeClr val="bg1"/>
                          </a:solidFill>
                        </a:rPr>
                        <a:t>/cache/${namespace}/db/down</a:t>
                      </a:r>
                      <a:endParaRPr lang="zh-CN" altLang="en-US" sz="1600" b="1" dirty="0" smtClean="0">
                        <a:solidFill>
                          <a:schemeClr val="bg1"/>
                        </a:solidFill>
                      </a:endParaRPr>
                    </a:p>
                  </a:txBody>
                  <a:tcPr anchor="ctr"/>
                </a:tc>
                <a:tc>
                  <a:txBody>
                    <a:bodyPr/>
                    <a:lstStyle/>
                    <a:p>
                      <a:pPr marL="457200" marR="0" indent="-457200" algn="l" defTabSz="914400" rtl="0" eaLnBrk="1" fontAlgn="auto" latinLnBrk="0" hangingPunct="1">
                        <a:lnSpc>
                          <a:spcPct val="100000"/>
                        </a:lnSpc>
                        <a:spcBef>
                          <a:spcPts val="0"/>
                        </a:spcBef>
                        <a:spcAft>
                          <a:spcPts val="0"/>
                        </a:spcAft>
                        <a:buClrTx/>
                        <a:buSzTx/>
                        <a:buFontTx/>
                        <a:buAutoNum type="arabicParenBoth"/>
                        <a:tabLst/>
                        <a:defRPr/>
                      </a:pPr>
                      <a:r>
                        <a:rPr lang="en-US" altLang="zh-CN" sz="1600" b="1" kern="1200" dirty="0" smtClean="0">
                          <a:solidFill>
                            <a:schemeClr val="bg1"/>
                          </a:solidFill>
                          <a:latin typeface="+mn-lt"/>
                          <a:ea typeface="+mn-ea"/>
                          <a:cs typeface="+mn-cs"/>
                        </a:rPr>
                        <a:t>Namespace</a:t>
                      </a:r>
                      <a:r>
                        <a:rPr lang="zh-CN" altLang="en-US" sz="1600" b="1" kern="1200" dirty="0" smtClean="0">
                          <a:solidFill>
                            <a:schemeClr val="bg1"/>
                          </a:solidFill>
                          <a:latin typeface="+mn-lt"/>
                          <a:ea typeface="+mn-ea"/>
                          <a:cs typeface="+mn-cs"/>
                        </a:rPr>
                        <a:t>中宕机节点的存放路径</a:t>
                      </a:r>
                      <a:r>
                        <a:rPr lang="en-US" altLang="zh-CN" sz="1600" b="1" kern="1200" dirty="0" smtClean="0">
                          <a:solidFill>
                            <a:schemeClr val="bg1"/>
                          </a:solidFill>
                          <a:latin typeface="+mn-lt"/>
                          <a:ea typeface="+mn-ea"/>
                          <a:cs typeface="+mn-cs"/>
                        </a:rPr>
                        <a:t>.</a:t>
                      </a:r>
                      <a:r>
                        <a:rPr lang="zh-CN" altLang="en-US" sz="1600" b="1" kern="1200" dirty="0" smtClean="0">
                          <a:solidFill>
                            <a:schemeClr val="bg1"/>
                          </a:solidFill>
                          <a:latin typeface="+mn-lt"/>
                          <a:ea typeface="+mn-ea"/>
                          <a:cs typeface="+mn-cs"/>
                        </a:rPr>
                        <a:t>宕机节点可能来源于</a:t>
                      </a:r>
                      <a:r>
                        <a:rPr lang="en-US" altLang="zh-CN" sz="1600" b="1" kern="1200" dirty="0" smtClean="0">
                          <a:solidFill>
                            <a:schemeClr val="bg1"/>
                          </a:solidFill>
                          <a:latin typeface="+mn-lt"/>
                          <a:ea typeface="+mn-ea"/>
                          <a:cs typeface="+mn-cs"/>
                        </a:rPr>
                        <a:t>master</a:t>
                      </a:r>
                      <a:r>
                        <a:rPr lang="zh-CN" altLang="en-US" sz="1600" b="1" kern="1200" dirty="0" smtClean="0">
                          <a:solidFill>
                            <a:schemeClr val="bg1"/>
                          </a:solidFill>
                          <a:latin typeface="+mn-lt"/>
                          <a:ea typeface="+mn-ea"/>
                          <a:cs typeface="+mn-cs"/>
                        </a:rPr>
                        <a:t>节点</a:t>
                      </a:r>
                      <a:r>
                        <a:rPr lang="en-US" altLang="zh-CN" sz="1600" b="1" kern="1200" dirty="0" smtClean="0">
                          <a:solidFill>
                            <a:schemeClr val="bg1"/>
                          </a:solidFill>
                          <a:latin typeface="+mn-lt"/>
                          <a:ea typeface="+mn-ea"/>
                          <a:cs typeface="+mn-cs"/>
                        </a:rPr>
                        <a:t>,</a:t>
                      </a:r>
                      <a:r>
                        <a:rPr lang="en-US" altLang="zh-CN" sz="1600" b="1" kern="1200" baseline="0" dirty="0" smtClean="0">
                          <a:solidFill>
                            <a:schemeClr val="bg1"/>
                          </a:solidFill>
                          <a:latin typeface="+mn-lt"/>
                          <a:ea typeface="+mn-ea"/>
                          <a:cs typeface="+mn-cs"/>
                        </a:rPr>
                        <a:t> </a:t>
                      </a:r>
                      <a:r>
                        <a:rPr lang="zh-CN" altLang="en-US" sz="1600" b="1" kern="1200" baseline="0" dirty="0" smtClean="0">
                          <a:solidFill>
                            <a:schemeClr val="bg1"/>
                          </a:solidFill>
                          <a:latin typeface="+mn-lt"/>
                          <a:ea typeface="+mn-ea"/>
                          <a:cs typeface="+mn-cs"/>
                        </a:rPr>
                        <a:t>也可能来源于</a:t>
                      </a:r>
                      <a:r>
                        <a:rPr lang="en-US" altLang="zh-CN" sz="1600" b="1" kern="1200" baseline="0" dirty="0" smtClean="0">
                          <a:solidFill>
                            <a:schemeClr val="bg1"/>
                          </a:solidFill>
                          <a:latin typeface="+mn-lt"/>
                          <a:ea typeface="+mn-ea"/>
                          <a:cs typeface="+mn-cs"/>
                        </a:rPr>
                        <a:t>slave</a:t>
                      </a:r>
                      <a:r>
                        <a:rPr lang="zh-CN" altLang="en-US" sz="1600" b="1" kern="1200" baseline="0" dirty="0" smtClean="0">
                          <a:solidFill>
                            <a:schemeClr val="bg1"/>
                          </a:solidFill>
                          <a:latin typeface="+mn-lt"/>
                          <a:ea typeface="+mn-ea"/>
                          <a:cs typeface="+mn-cs"/>
                        </a:rPr>
                        <a:t>节点</a:t>
                      </a:r>
                      <a:endParaRPr lang="en-US" altLang="zh-CN" sz="1600" b="1" kern="1200" baseline="0" dirty="0" smtClean="0">
                        <a:solidFill>
                          <a:schemeClr val="bg1"/>
                        </a:solidFill>
                        <a:latin typeface="+mn-lt"/>
                        <a:ea typeface="+mn-ea"/>
                        <a:cs typeface="+mn-cs"/>
                      </a:endParaRPr>
                    </a:p>
                    <a:p>
                      <a:pPr marL="457200" marR="0" indent="-457200" algn="l" defTabSz="914400" rtl="0" eaLnBrk="1" fontAlgn="auto" latinLnBrk="0" hangingPunct="1">
                        <a:lnSpc>
                          <a:spcPct val="100000"/>
                        </a:lnSpc>
                        <a:spcBef>
                          <a:spcPts val="0"/>
                        </a:spcBef>
                        <a:spcAft>
                          <a:spcPts val="0"/>
                        </a:spcAft>
                        <a:buClrTx/>
                        <a:buSzTx/>
                        <a:buFontTx/>
                        <a:buAutoNum type="arabicParenBoth"/>
                        <a:tabLst/>
                        <a:defRPr/>
                      </a:pPr>
                      <a:r>
                        <a:rPr lang="zh-CN" altLang="en-US" sz="1600" b="1" kern="1200" baseline="0" dirty="0" smtClean="0">
                          <a:solidFill>
                            <a:schemeClr val="bg1"/>
                          </a:solidFill>
                          <a:latin typeface="+mn-lt"/>
                          <a:ea typeface="+mn-ea"/>
                          <a:cs typeface="+mn-cs"/>
                        </a:rPr>
                        <a:t>每个宕机节点存放到</a:t>
                      </a:r>
                      <a:r>
                        <a:rPr lang="en-US" altLang="zh-CN" sz="1600" b="1" dirty="0" smtClean="0">
                          <a:solidFill>
                            <a:schemeClr val="bg1"/>
                          </a:solidFill>
                        </a:rPr>
                        <a:t>/cache/${namespace}/db/down/${</a:t>
                      </a:r>
                      <a:r>
                        <a:rPr lang="en-US" altLang="zh-CN" sz="1600" b="1" dirty="0" err="1" smtClean="0">
                          <a:solidFill>
                            <a:schemeClr val="bg1"/>
                          </a:solidFill>
                        </a:rPr>
                        <a:t>downIndex</a:t>
                      </a:r>
                      <a:r>
                        <a:rPr lang="en-US" altLang="zh-CN" sz="1600" b="1" dirty="0" smtClean="0">
                          <a:solidFill>
                            <a:schemeClr val="bg1"/>
                          </a:solidFill>
                        </a:rPr>
                        <a:t>}</a:t>
                      </a:r>
                      <a:r>
                        <a:rPr lang="zh-CN" altLang="en-US" sz="1600" b="1" dirty="0" smtClean="0">
                          <a:solidFill>
                            <a:schemeClr val="bg1"/>
                          </a:solidFill>
                        </a:rPr>
                        <a:t>上</a:t>
                      </a:r>
                      <a:endParaRPr lang="en-US" altLang="zh-CN" sz="1600" b="1" dirty="0" smtClean="0">
                        <a:solidFill>
                          <a:schemeClr val="bg1"/>
                        </a:solidFill>
                      </a:endParaRPr>
                    </a:p>
                    <a:p>
                      <a:pPr marL="457200" marR="0" lvl="0" indent="-457200" algn="l" defTabSz="914400" rtl="0" eaLnBrk="1" fontAlgn="auto" latinLnBrk="0" hangingPunct="1">
                        <a:lnSpc>
                          <a:spcPct val="100000"/>
                        </a:lnSpc>
                        <a:spcBef>
                          <a:spcPts val="0"/>
                        </a:spcBef>
                        <a:spcAft>
                          <a:spcPts val="0"/>
                        </a:spcAft>
                        <a:buClrTx/>
                        <a:buSzTx/>
                        <a:buFontTx/>
                        <a:buAutoNum type="arabicParenBoth"/>
                        <a:tabLst/>
                        <a:defRPr/>
                      </a:pPr>
                      <a:r>
                        <a:rPr lang="zh-CN" altLang="en-US" sz="1600" b="1" dirty="0" smtClean="0">
                          <a:solidFill>
                            <a:schemeClr val="bg1"/>
                          </a:solidFill>
                        </a:rPr>
                        <a:t>对此路径</a:t>
                      </a:r>
                      <a:r>
                        <a:rPr lang="zh-CN" altLang="en-US" sz="1600" b="1" kern="1200" dirty="0" smtClean="0">
                          <a:solidFill>
                            <a:schemeClr val="bg1"/>
                          </a:solidFill>
                          <a:latin typeface="+mn-lt"/>
                          <a:ea typeface="+mn-ea"/>
                          <a:cs typeface="+mn-cs"/>
                        </a:rPr>
                        <a:t>添加</a:t>
                      </a:r>
                      <a:r>
                        <a:rPr lang="en-US" altLang="zh-CN" sz="1600" b="1" kern="1200" dirty="0" err="1" smtClean="0">
                          <a:solidFill>
                            <a:schemeClr val="bg1"/>
                          </a:solidFill>
                          <a:latin typeface="+mn-lt"/>
                          <a:ea typeface="+mn-ea"/>
                          <a:cs typeface="+mn-cs"/>
                        </a:rPr>
                        <a:t>NodeChildrenChanged</a:t>
                      </a:r>
                      <a:r>
                        <a:rPr lang="en-US" altLang="zh-CN" sz="1600" b="1" kern="1200" dirty="0" smtClean="0">
                          <a:solidFill>
                            <a:schemeClr val="bg1"/>
                          </a:solidFill>
                          <a:latin typeface="+mn-lt"/>
                          <a:ea typeface="+mn-ea"/>
                          <a:cs typeface="+mn-cs"/>
                        </a:rPr>
                        <a:t> watch</a:t>
                      </a:r>
                      <a:endParaRPr lang="zh-CN" altLang="en-US" sz="1600" b="1" kern="1200" dirty="0" smtClean="0">
                        <a:solidFill>
                          <a:schemeClr val="bg1"/>
                        </a:solidFill>
                        <a:latin typeface="+mn-lt"/>
                        <a:ea typeface="+mn-ea"/>
                        <a:cs typeface="+mn-cs"/>
                      </a:endParaRPr>
                    </a:p>
                  </a:txBody>
                  <a:tcPr anchor="ctr"/>
                </a:tc>
              </a:tr>
            </a:tbl>
          </a:graphicData>
        </a:graphic>
      </p:graphicFrame>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777686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en-US" altLang="zh-CN" sz="4800" dirty="0" err="1" smtClean="0"/>
              <a:t>zk</a:t>
            </a:r>
            <a:r>
              <a:rPr lang="zh-CN" altLang="en-US" sz="4800" dirty="0" smtClean="0"/>
              <a:t>资源管理</a:t>
            </a:r>
            <a:r>
              <a:rPr lang="en-US" altLang="zh-CN" sz="4800" dirty="0" smtClean="0"/>
              <a:t>(</a:t>
            </a:r>
            <a:r>
              <a:rPr lang="zh-CN" altLang="en-US" sz="4800" dirty="0" smtClean="0"/>
              <a:t>二</a:t>
            </a:r>
            <a:r>
              <a:rPr lang="en-US" altLang="zh-CN" sz="4800" dirty="0" smtClean="0"/>
              <a:t>)</a:t>
            </a:r>
            <a:endParaRPr lang="zh-CN" altLang="en-US" sz="4800" dirty="0"/>
          </a:p>
        </p:txBody>
      </p:sp>
      <p:graphicFrame>
        <p:nvGraphicFramePr>
          <p:cNvPr id="7" name="表格 6"/>
          <p:cNvGraphicFramePr>
            <a:graphicFrameLocks noGrp="1"/>
          </p:cNvGraphicFramePr>
          <p:nvPr/>
        </p:nvGraphicFramePr>
        <p:xfrm>
          <a:off x="395672" y="916923"/>
          <a:ext cx="12025337" cy="7940985"/>
        </p:xfrm>
        <a:graphic>
          <a:graphicData uri="http://schemas.openxmlformats.org/drawingml/2006/table">
            <a:tbl>
              <a:tblPr firstRow="1" bandRow="1">
                <a:tableStyleId>{5C22544A-7EE6-4342-B048-85BDC9FD1C3A}</a:tableStyleId>
              </a:tblPr>
              <a:tblGrid>
                <a:gridCol w="2632766"/>
                <a:gridCol w="4269350"/>
                <a:gridCol w="5123221"/>
              </a:tblGrid>
              <a:tr h="732354">
                <a:tc>
                  <a:txBody>
                    <a:bodyPr/>
                    <a:lstStyle/>
                    <a:p>
                      <a:pPr algn="ctr"/>
                      <a:r>
                        <a:rPr lang="zh-CN" altLang="en-US" sz="2400" b="1" dirty="0" smtClean="0"/>
                        <a:t>管理资源</a:t>
                      </a:r>
                      <a:endParaRPr lang="zh-CN" altLang="en-US" sz="2400" b="1" dirty="0"/>
                    </a:p>
                  </a:txBody>
                  <a:tcPr anchor="ctr"/>
                </a:tc>
                <a:tc>
                  <a:txBody>
                    <a:bodyPr/>
                    <a:lstStyle/>
                    <a:p>
                      <a:pPr algn="ctr"/>
                      <a:r>
                        <a:rPr lang="zh-CN" altLang="en-US" sz="2400" b="1" dirty="0" smtClean="0"/>
                        <a:t>路径</a:t>
                      </a:r>
                      <a:endParaRPr lang="zh-CN" altLang="en-US" sz="2400" b="1" dirty="0"/>
                    </a:p>
                  </a:txBody>
                  <a:tcPr anchor="ctr"/>
                </a:tc>
                <a:tc>
                  <a:txBody>
                    <a:bodyPr/>
                    <a:lstStyle/>
                    <a:p>
                      <a:pPr algn="ctr"/>
                      <a:r>
                        <a:rPr lang="zh-CN" altLang="en-US" sz="2400" b="1" dirty="0" smtClean="0"/>
                        <a:t>说明</a:t>
                      </a:r>
                      <a:endParaRPr lang="zh-CN" altLang="en-US" sz="2400" b="1" dirty="0"/>
                    </a:p>
                  </a:txBody>
                  <a:tcPr anchor="ctr"/>
                </a:tc>
              </a:tr>
              <a:tr h="1366557">
                <a:tc row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err="1" smtClean="0">
                          <a:solidFill>
                            <a:schemeClr val="bg1"/>
                          </a:solidFill>
                        </a:rPr>
                        <a:t>redis</a:t>
                      </a:r>
                      <a:r>
                        <a:rPr lang="en-US" altLang="zh-CN" sz="1600" b="1" dirty="0" smtClean="0">
                          <a:solidFill>
                            <a:schemeClr val="bg1"/>
                          </a:solidFill>
                        </a:rPr>
                        <a:t>-cluster</a:t>
                      </a:r>
                      <a:endParaRPr lang="zh-CN" altLang="en-US" sz="1600" b="1" dirty="0" smtClean="0">
                        <a:solidFill>
                          <a:schemeClr val="bg1"/>
                        </a:solidFill>
                      </a:endParaRPr>
                    </a:p>
                    <a:p>
                      <a:endParaRPr lang="zh-CN" altLang="en-US" sz="1600" b="1" dirty="0">
                        <a:solidFill>
                          <a:schemeClr val="bg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chemeClr val="bg1"/>
                          </a:solidFill>
                        </a:rPr>
                        <a:t>/cache/${namespace}/group/</a:t>
                      </a:r>
                    </a:p>
                  </a:txBody>
                  <a:tcPr anchor="ctr"/>
                </a:tc>
                <a:tc>
                  <a:txBody>
                    <a:bodyPr/>
                    <a:lstStyle/>
                    <a:p>
                      <a:pPr marL="457200" indent="-457200">
                        <a:buAutoNum type="arabicParenBoth"/>
                      </a:pPr>
                      <a:r>
                        <a:rPr lang="zh-CN" altLang="en-US" sz="1600" b="1" dirty="0" smtClean="0">
                          <a:solidFill>
                            <a:schemeClr val="bg1"/>
                          </a:solidFill>
                        </a:rPr>
                        <a:t>集群中组的存放路径</a:t>
                      </a:r>
                      <a:r>
                        <a:rPr lang="en-US" altLang="zh-CN" sz="1600" b="1" dirty="0" smtClean="0">
                          <a:solidFill>
                            <a:schemeClr val="bg1"/>
                          </a:solidFill>
                        </a:rPr>
                        <a:t>,</a:t>
                      </a:r>
                      <a:r>
                        <a:rPr lang="en-US" altLang="zh-CN" sz="1600" b="1" baseline="0" dirty="0" smtClean="0">
                          <a:solidFill>
                            <a:schemeClr val="bg1"/>
                          </a:solidFill>
                        </a:rPr>
                        <a:t> </a:t>
                      </a:r>
                      <a:r>
                        <a:rPr lang="zh-CN" altLang="en-US" sz="1600" b="1" baseline="0" dirty="0" smtClean="0">
                          <a:solidFill>
                            <a:schemeClr val="bg1"/>
                          </a:solidFill>
                        </a:rPr>
                        <a:t>对此路径添加</a:t>
                      </a:r>
                      <a:r>
                        <a:rPr lang="en-US" altLang="zh-CN" sz="1600" b="1" kern="1200" dirty="0" err="1" smtClean="0">
                          <a:solidFill>
                            <a:schemeClr val="bg1"/>
                          </a:solidFill>
                          <a:latin typeface="+mn-lt"/>
                          <a:ea typeface="+mn-ea"/>
                          <a:cs typeface="+mn-cs"/>
                        </a:rPr>
                        <a:t>NodeChildrenChanged</a:t>
                      </a:r>
                      <a:r>
                        <a:rPr lang="en-US" altLang="zh-CN" sz="1600" b="1" kern="1200" dirty="0" smtClean="0">
                          <a:solidFill>
                            <a:schemeClr val="bg1"/>
                          </a:solidFill>
                          <a:latin typeface="+mn-lt"/>
                          <a:ea typeface="+mn-ea"/>
                          <a:cs typeface="+mn-cs"/>
                        </a:rPr>
                        <a:t> watch</a:t>
                      </a:r>
                    </a:p>
                    <a:p>
                      <a:pPr marL="457200" marR="0" indent="-457200" algn="l" defTabSz="914400" rtl="0" eaLnBrk="1" fontAlgn="auto" latinLnBrk="0" hangingPunct="1">
                        <a:lnSpc>
                          <a:spcPct val="100000"/>
                        </a:lnSpc>
                        <a:spcBef>
                          <a:spcPts val="0"/>
                        </a:spcBef>
                        <a:spcAft>
                          <a:spcPts val="0"/>
                        </a:spcAft>
                        <a:buClrTx/>
                        <a:buSzTx/>
                        <a:buFontTx/>
                        <a:buAutoNum type="arabicParenBoth"/>
                        <a:tabLst/>
                        <a:defRPr/>
                      </a:pPr>
                      <a:r>
                        <a:rPr lang="zh-CN" altLang="en-US" sz="1600" b="1" kern="1200" dirty="0" smtClean="0">
                          <a:solidFill>
                            <a:schemeClr val="bg1"/>
                          </a:solidFill>
                          <a:latin typeface="+mn-lt"/>
                          <a:ea typeface="+mn-ea"/>
                          <a:cs typeface="+mn-cs"/>
                        </a:rPr>
                        <a:t>每个分组信息存放到</a:t>
                      </a:r>
                      <a:r>
                        <a:rPr lang="en-US" altLang="zh-CN" sz="1600" b="1" dirty="0" smtClean="0">
                          <a:solidFill>
                            <a:schemeClr val="bg1"/>
                          </a:solidFill>
                        </a:rPr>
                        <a:t>/cache/${namespace}/group/${</a:t>
                      </a:r>
                      <a:r>
                        <a:rPr lang="en-US" altLang="zh-CN" sz="1600" b="1" dirty="0" err="1" smtClean="0">
                          <a:solidFill>
                            <a:schemeClr val="bg1"/>
                          </a:solidFill>
                        </a:rPr>
                        <a:t>groupIndex</a:t>
                      </a:r>
                      <a:r>
                        <a:rPr lang="en-US" altLang="zh-CN" sz="1600" b="1" dirty="0" smtClean="0">
                          <a:solidFill>
                            <a:schemeClr val="bg1"/>
                          </a:solidFill>
                        </a:rPr>
                        <a:t>}</a:t>
                      </a:r>
                    </a:p>
                  </a:txBody>
                  <a:tcPr anchor="ctr"/>
                </a:tc>
              </a:tr>
              <a:tr h="1366557">
                <a:tc vMerge="1">
                  <a:txBody>
                    <a:bodyPr/>
                    <a:lstStyle/>
                    <a:p>
                      <a:endParaRPr lang="zh-CN" altLang="en-US" sz="2400" b="1" dirty="0">
                        <a:solidFill>
                          <a:schemeClr val="bg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chemeClr val="bg1"/>
                          </a:solidFill>
                        </a:rPr>
                        <a:t>/cache/${namespace}/group/${</a:t>
                      </a:r>
                      <a:r>
                        <a:rPr lang="en-US" altLang="zh-CN" sz="1600" b="1" dirty="0" err="1" smtClean="0">
                          <a:solidFill>
                            <a:schemeClr val="bg1"/>
                          </a:solidFill>
                        </a:rPr>
                        <a:t>groupIndex</a:t>
                      </a:r>
                      <a:r>
                        <a:rPr lang="en-US" altLang="zh-CN" sz="1600" b="1" dirty="0" smtClean="0">
                          <a:solidFill>
                            <a:schemeClr val="bg1"/>
                          </a:solidFill>
                        </a:rPr>
                        <a:t>}/slot</a:t>
                      </a:r>
                      <a:endParaRPr lang="zh-CN" altLang="en-US" sz="1600" b="1" dirty="0" smtClean="0">
                        <a:solidFill>
                          <a:schemeClr val="bg1"/>
                        </a:solidFill>
                      </a:endParaRPr>
                    </a:p>
                  </a:txBody>
                  <a:tcPr anchor="ctr"/>
                </a:tc>
                <a:tc>
                  <a:txBody>
                    <a:bodyPr/>
                    <a:lstStyle/>
                    <a:p>
                      <a:r>
                        <a:rPr lang="zh-CN" altLang="en-US" sz="1600" b="1" dirty="0" smtClean="0">
                          <a:solidFill>
                            <a:schemeClr val="bg1"/>
                          </a:solidFill>
                        </a:rPr>
                        <a:t>每个分组拥有的槽点数信息</a:t>
                      </a:r>
                      <a:r>
                        <a:rPr lang="en-US" altLang="zh-CN" sz="1600" b="1" dirty="0" smtClean="0">
                          <a:solidFill>
                            <a:schemeClr val="bg1"/>
                          </a:solidFill>
                        </a:rPr>
                        <a:t>, </a:t>
                      </a:r>
                      <a:r>
                        <a:rPr lang="zh-CN" altLang="en-US" sz="1600" b="1" dirty="0" smtClean="0">
                          <a:solidFill>
                            <a:schemeClr val="bg1"/>
                          </a:solidFill>
                        </a:rPr>
                        <a:t>用于</a:t>
                      </a:r>
                      <a:r>
                        <a:rPr lang="en-US" altLang="zh-CN" sz="1600" b="1" dirty="0" err="1" smtClean="0">
                          <a:solidFill>
                            <a:schemeClr val="bg1"/>
                          </a:solidFill>
                        </a:rPr>
                        <a:t>sharding</a:t>
                      </a:r>
                      <a:r>
                        <a:rPr lang="en-US" altLang="zh-CN" sz="1600" b="1" dirty="0" smtClean="0">
                          <a:solidFill>
                            <a:schemeClr val="bg1"/>
                          </a:solidFill>
                        </a:rPr>
                        <a:t>/</a:t>
                      </a:r>
                      <a:r>
                        <a:rPr lang="en-US" altLang="zh-CN" sz="1600" b="1" dirty="0" err="1" smtClean="0">
                          <a:solidFill>
                            <a:schemeClr val="bg1"/>
                          </a:solidFill>
                        </a:rPr>
                        <a:t>resharding</a:t>
                      </a:r>
                      <a:endParaRPr lang="zh-CN" altLang="en-US" sz="1600" b="1" dirty="0">
                        <a:solidFill>
                          <a:schemeClr val="bg1"/>
                        </a:solidFill>
                      </a:endParaRPr>
                    </a:p>
                  </a:txBody>
                  <a:tcPr anchor="ctr"/>
                </a:tc>
              </a:tr>
              <a:tr h="1366557">
                <a:tc vMerge="1">
                  <a:txBody>
                    <a:bodyPr/>
                    <a:lstStyle/>
                    <a:p>
                      <a:endParaRPr lang="zh-CN" altLang="en-US" sz="2400" b="1" dirty="0">
                        <a:solidFill>
                          <a:schemeClr val="bg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chemeClr val="bg1"/>
                          </a:solidFill>
                        </a:rPr>
                        <a:t>/cache/${namespace}/group/${</a:t>
                      </a:r>
                      <a:r>
                        <a:rPr lang="en-US" altLang="zh-CN" sz="1600" b="1" dirty="0" err="1" smtClean="0">
                          <a:solidFill>
                            <a:schemeClr val="bg1"/>
                          </a:solidFill>
                        </a:rPr>
                        <a:t>groupIndex</a:t>
                      </a:r>
                      <a:r>
                        <a:rPr lang="en-US" altLang="zh-CN" sz="1600" b="1" dirty="0" smtClean="0">
                          <a:solidFill>
                            <a:schemeClr val="bg1"/>
                          </a:solidFill>
                        </a:rPr>
                        <a:t>}/master</a:t>
                      </a:r>
                      <a:endParaRPr lang="zh-CN" altLang="en-US" sz="1600" b="1" dirty="0" smtClean="0">
                        <a:solidFill>
                          <a:schemeClr val="bg1"/>
                        </a:solidFill>
                      </a:endParaRPr>
                    </a:p>
                  </a:txBody>
                  <a:tcPr anchor="ctr"/>
                </a:tc>
                <a:tc>
                  <a:txBody>
                    <a:bodyPr/>
                    <a:lstStyle/>
                    <a:p>
                      <a:pPr marL="457200" indent="-457200">
                        <a:buAutoNum type="arabicParenBoth"/>
                      </a:pPr>
                      <a:r>
                        <a:rPr lang="zh-CN" altLang="en-US" sz="1600" b="1" dirty="0" smtClean="0">
                          <a:solidFill>
                            <a:schemeClr val="bg1"/>
                          </a:solidFill>
                        </a:rPr>
                        <a:t>每个分组中</a:t>
                      </a:r>
                      <a:r>
                        <a:rPr lang="en-US" altLang="zh-CN" sz="1600" b="1" dirty="0" smtClean="0">
                          <a:solidFill>
                            <a:schemeClr val="bg1"/>
                          </a:solidFill>
                        </a:rPr>
                        <a:t>master </a:t>
                      </a:r>
                      <a:r>
                        <a:rPr lang="en-US" altLang="zh-CN" sz="1600" b="1" dirty="0" err="1" smtClean="0">
                          <a:solidFill>
                            <a:schemeClr val="bg1"/>
                          </a:solidFill>
                        </a:rPr>
                        <a:t>redis</a:t>
                      </a:r>
                      <a:r>
                        <a:rPr lang="zh-CN" altLang="en-US" sz="1600" b="1" dirty="0" smtClean="0">
                          <a:solidFill>
                            <a:schemeClr val="bg1"/>
                          </a:solidFill>
                        </a:rPr>
                        <a:t>节点存放信息</a:t>
                      </a:r>
                      <a:r>
                        <a:rPr lang="en-US" altLang="zh-CN" sz="1600" b="1" dirty="0" smtClean="0">
                          <a:solidFill>
                            <a:schemeClr val="bg1"/>
                          </a:solidFill>
                        </a:rPr>
                        <a:t>. </a:t>
                      </a:r>
                      <a:r>
                        <a:rPr lang="zh-CN" altLang="en-US" sz="1600" b="1" dirty="0" smtClean="0">
                          <a:solidFill>
                            <a:schemeClr val="bg1"/>
                          </a:solidFill>
                        </a:rPr>
                        <a:t>一个分组只能有一个</a:t>
                      </a:r>
                      <a:r>
                        <a:rPr lang="en-US" altLang="zh-CN" sz="1600" b="1" dirty="0" smtClean="0">
                          <a:solidFill>
                            <a:schemeClr val="bg1"/>
                          </a:solidFill>
                        </a:rPr>
                        <a:t>master</a:t>
                      </a:r>
                      <a:r>
                        <a:rPr lang="zh-CN" altLang="en-US" sz="1600" b="1" dirty="0" smtClean="0">
                          <a:solidFill>
                            <a:schemeClr val="bg1"/>
                          </a:solidFill>
                        </a:rPr>
                        <a:t>节点</a:t>
                      </a:r>
                      <a:r>
                        <a:rPr lang="en-US" altLang="zh-CN" sz="1600" b="1" dirty="0" smtClean="0">
                          <a:solidFill>
                            <a:schemeClr val="bg1"/>
                          </a:solidFill>
                        </a:rPr>
                        <a:t>. </a:t>
                      </a:r>
                    </a:p>
                    <a:p>
                      <a:pPr marL="457200" marR="0" indent="-457200" algn="l" defTabSz="914400" rtl="0" eaLnBrk="1" fontAlgn="auto" latinLnBrk="0" hangingPunct="1">
                        <a:lnSpc>
                          <a:spcPct val="100000"/>
                        </a:lnSpc>
                        <a:spcBef>
                          <a:spcPts val="0"/>
                        </a:spcBef>
                        <a:spcAft>
                          <a:spcPts val="0"/>
                        </a:spcAft>
                        <a:buClrTx/>
                        <a:buSzTx/>
                        <a:buFontTx/>
                        <a:buAutoNum type="arabicParenBoth"/>
                        <a:tabLst/>
                        <a:defRPr/>
                      </a:pPr>
                      <a:r>
                        <a:rPr lang="zh-CN" altLang="en-US" sz="1600" b="1" dirty="0" smtClean="0">
                          <a:solidFill>
                            <a:schemeClr val="bg1"/>
                          </a:solidFill>
                        </a:rPr>
                        <a:t>对此节点添加</a:t>
                      </a:r>
                      <a:r>
                        <a:rPr lang="en-US" altLang="zh-CN" sz="1600" b="1" kern="1200" dirty="0" err="1" smtClean="0">
                          <a:solidFill>
                            <a:schemeClr val="bg1"/>
                          </a:solidFill>
                          <a:latin typeface="+mn-lt"/>
                          <a:ea typeface="+mn-ea"/>
                          <a:cs typeface="+mn-cs"/>
                        </a:rPr>
                        <a:t>NodeCreated</a:t>
                      </a:r>
                      <a:r>
                        <a:rPr lang="zh-CN" altLang="en-US" sz="1600" b="1" kern="1200" dirty="0" smtClean="0">
                          <a:solidFill>
                            <a:schemeClr val="bg1"/>
                          </a:solidFill>
                          <a:latin typeface="+mn-lt"/>
                          <a:ea typeface="+mn-ea"/>
                          <a:cs typeface="+mn-cs"/>
                        </a:rPr>
                        <a:t>和</a:t>
                      </a:r>
                      <a:r>
                        <a:rPr lang="en-US" altLang="zh-CN" sz="1600" b="1" kern="1200" dirty="0" err="1" smtClean="0">
                          <a:solidFill>
                            <a:schemeClr val="bg1"/>
                          </a:solidFill>
                          <a:latin typeface="+mn-lt"/>
                          <a:ea typeface="+mn-ea"/>
                          <a:cs typeface="+mn-cs"/>
                        </a:rPr>
                        <a:t>NodeDeleted</a:t>
                      </a:r>
                      <a:r>
                        <a:rPr lang="en-US" altLang="zh-CN" sz="1600" b="1" kern="1200" dirty="0" smtClean="0">
                          <a:solidFill>
                            <a:schemeClr val="bg1"/>
                          </a:solidFill>
                          <a:latin typeface="+mn-lt"/>
                          <a:ea typeface="+mn-ea"/>
                          <a:cs typeface="+mn-cs"/>
                        </a:rPr>
                        <a:t> watch</a:t>
                      </a:r>
                      <a:endParaRPr lang="zh-CN" altLang="en-US" sz="1600" b="1" kern="1200" dirty="0" smtClean="0">
                        <a:solidFill>
                          <a:schemeClr val="bg1"/>
                        </a:solidFill>
                        <a:latin typeface="+mn-lt"/>
                        <a:ea typeface="+mn-ea"/>
                        <a:cs typeface="+mn-cs"/>
                      </a:endParaRPr>
                    </a:p>
                  </a:txBody>
                  <a:tcPr anchor="ctr"/>
                </a:tc>
              </a:tr>
              <a:tr h="1508423">
                <a:tc vMerge="1">
                  <a:txBody>
                    <a:bodyPr/>
                    <a:lstStyle/>
                    <a:p>
                      <a:endParaRPr lang="zh-CN" altLang="en-US" sz="2400" b="1" dirty="0">
                        <a:solidFill>
                          <a:schemeClr val="bg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chemeClr val="bg1"/>
                          </a:solidFill>
                        </a:rPr>
                        <a:t>/cache/${namespace}/group/${</a:t>
                      </a:r>
                      <a:r>
                        <a:rPr lang="en-US" altLang="zh-CN" sz="1600" b="1" dirty="0" err="1" smtClean="0">
                          <a:solidFill>
                            <a:schemeClr val="bg1"/>
                          </a:solidFill>
                        </a:rPr>
                        <a:t>groupIndex</a:t>
                      </a:r>
                      <a:r>
                        <a:rPr lang="en-US" altLang="zh-CN" sz="1600" b="1" dirty="0" smtClean="0">
                          <a:solidFill>
                            <a:schemeClr val="bg1"/>
                          </a:solidFill>
                        </a:rPr>
                        <a:t>}/slave/</a:t>
                      </a:r>
                      <a:endParaRPr lang="zh-CN" altLang="en-US" sz="1600" b="1" dirty="0" smtClean="0">
                        <a:solidFill>
                          <a:schemeClr val="bg1"/>
                        </a:solidFill>
                      </a:endParaRPr>
                    </a:p>
                    <a:p>
                      <a:endParaRPr lang="zh-CN" altLang="en-US" sz="1600" b="1" dirty="0">
                        <a:solidFill>
                          <a:schemeClr val="bg1"/>
                        </a:solidFill>
                      </a:endParaRPr>
                    </a:p>
                  </a:txBody>
                  <a:tcPr anchor="ctr"/>
                </a:tc>
                <a:tc>
                  <a:txBody>
                    <a:bodyPr/>
                    <a:lstStyle/>
                    <a:p>
                      <a:pPr marL="457200" marR="0" lvl="0" indent="-457200" algn="l" defTabSz="914400" rtl="0" eaLnBrk="1" fontAlgn="auto" latinLnBrk="0" hangingPunct="1">
                        <a:lnSpc>
                          <a:spcPct val="100000"/>
                        </a:lnSpc>
                        <a:spcBef>
                          <a:spcPts val="0"/>
                        </a:spcBef>
                        <a:spcAft>
                          <a:spcPts val="0"/>
                        </a:spcAft>
                        <a:buClrTx/>
                        <a:buSzTx/>
                        <a:buFont typeface="Arial" pitchFamily="34" charset="0"/>
                        <a:buAutoNum type="arabicParenBoth"/>
                        <a:tabLst/>
                        <a:defRPr/>
                      </a:pPr>
                      <a:r>
                        <a:rPr lang="zh-CN" altLang="en-US" sz="1600" b="1" dirty="0" smtClean="0">
                          <a:solidFill>
                            <a:schemeClr val="bg1"/>
                          </a:solidFill>
                        </a:rPr>
                        <a:t>分组中</a:t>
                      </a:r>
                      <a:r>
                        <a:rPr lang="en-US" altLang="zh-CN" sz="1600" b="1" dirty="0" smtClean="0">
                          <a:solidFill>
                            <a:schemeClr val="bg1"/>
                          </a:solidFill>
                        </a:rPr>
                        <a:t>slave </a:t>
                      </a:r>
                      <a:r>
                        <a:rPr lang="en-US" altLang="zh-CN" sz="1600" b="1" dirty="0" err="1" smtClean="0">
                          <a:solidFill>
                            <a:schemeClr val="bg1"/>
                          </a:solidFill>
                        </a:rPr>
                        <a:t>redis</a:t>
                      </a:r>
                      <a:r>
                        <a:rPr lang="zh-CN" altLang="en-US" sz="1600" b="1" dirty="0" smtClean="0">
                          <a:solidFill>
                            <a:schemeClr val="bg1"/>
                          </a:solidFill>
                        </a:rPr>
                        <a:t>节点存放路径</a:t>
                      </a:r>
                      <a:r>
                        <a:rPr lang="en-US" altLang="zh-CN" sz="1600" b="1" dirty="0" smtClean="0">
                          <a:solidFill>
                            <a:schemeClr val="bg1"/>
                          </a:solidFill>
                        </a:rPr>
                        <a:t>.</a:t>
                      </a:r>
                      <a:r>
                        <a:rPr lang="en-US" altLang="zh-CN" sz="1600" b="1" baseline="0" dirty="0" smtClean="0">
                          <a:solidFill>
                            <a:schemeClr val="bg1"/>
                          </a:solidFill>
                        </a:rPr>
                        <a:t> </a:t>
                      </a:r>
                      <a:r>
                        <a:rPr lang="zh-CN" altLang="en-US" sz="1600" b="1" baseline="0" dirty="0" smtClean="0">
                          <a:solidFill>
                            <a:schemeClr val="bg1"/>
                          </a:solidFill>
                        </a:rPr>
                        <a:t>一个分组可能有多个</a:t>
                      </a:r>
                      <a:r>
                        <a:rPr lang="en-US" altLang="zh-CN" sz="1600" b="1" baseline="0" dirty="0" smtClean="0">
                          <a:solidFill>
                            <a:schemeClr val="bg1"/>
                          </a:solidFill>
                        </a:rPr>
                        <a:t>slave</a:t>
                      </a:r>
                      <a:r>
                        <a:rPr lang="zh-CN" altLang="en-US" sz="1600" b="1" baseline="0" dirty="0" smtClean="0">
                          <a:solidFill>
                            <a:schemeClr val="bg1"/>
                          </a:solidFill>
                        </a:rPr>
                        <a:t>节点</a:t>
                      </a:r>
                      <a:endParaRPr lang="en-US" altLang="zh-CN" sz="1600" b="1" baseline="0" dirty="0" smtClean="0">
                        <a:solidFill>
                          <a:schemeClr val="bg1"/>
                        </a:solidFill>
                      </a:endParaRPr>
                    </a:p>
                    <a:p>
                      <a:pPr marL="457200" marR="0" lvl="0" indent="-457200" algn="l" defTabSz="914400" rtl="0" eaLnBrk="1" fontAlgn="auto" latinLnBrk="0" hangingPunct="1">
                        <a:lnSpc>
                          <a:spcPct val="100000"/>
                        </a:lnSpc>
                        <a:spcBef>
                          <a:spcPts val="0"/>
                        </a:spcBef>
                        <a:spcAft>
                          <a:spcPts val="0"/>
                        </a:spcAft>
                        <a:buClrTx/>
                        <a:buSzTx/>
                        <a:buFont typeface="Arial" pitchFamily="34" charset="0"/>
                        <a:buAutoNum type="arabicParenBoth"/>
                        <a:tabLst/>
                        <a:defRPr/>
                      </a:pPr>
                      <a:r>
                        <a:rPr lang="zh-CN" altLang="en-US" sz="1600" b="1" baseline="0" dirty="0" smtClean="0">
                          <a:solidFill>
                            <a:schemeClr val="bg1"/>
                          </a:solidFill>
                        </a:rPr>
                        <a:t>每个</a:t>
                      </a:r>
                      <a:r>
                        <a:rPr lang="en-US" altLang="zh-CN" sz="1600" b="1" baseline="0" dirty="0" smtClean="0">
                          <a:solidFill>
                            <a:schemeClr val="bg1"/>
                          </a:solidFill>
                        </a:rPr>
                        <a:t>slave</a:t>
                      </a:r>
                      <a:r>
                        <a:rPr lang="zh-CN" altLang="en-US" sz="1600" b="1" baseline="0" dirty="0" smtClean="0">
                          <a:solidFill>
                            <a:schemeClr val="bg1"/>
                          </a:solidFill>
                        </a:rPr>
                        <a:t>节点存放到</a:t>
                      </a:r>
                      <a:r>
                        <a:rPr lang="en-US" altLang="zh-CN" sz="1600" b="1" dirty="0" smtClean="0">
                          <a:solidFill>
                            <a:schemeClr val="bg1"/>
                          </a:solidFill>
                        </a:rPr>
                        <a:t>/cache/${namespace}/group/${</a:t>
                      </a:r>
                      <a:r>
                        <a:rPr lang="en-US" altLang="zh-CN" sz="1600" b="1" dirty="0" err="1" smtClean="0">
                          <a:solidFill>
                            <a:schemeClr val="bg1"/>
                          </a:solidFill>
                        </a:rPr>
                        <a:t>groupIndex</a:t>
                      </a:r>
                      <a:r>
                        <a:rPr lang="en-US" altLang="zh-CN" sz="1600" b="1" dirty="0" smtClean="0">
                          <a:solidFill>
                            <a:schemeClr val="bg1"/>
                          </a:solidFill>
                        </a:rPr>
                        <a:t>}/slave/${</a:t>
                      </a:r>
                      <a:r>
                        <a:rPr lang="en-US" altLang="zh-CN" sz="1600" b="1" dirty="0" err="1" smtClean="0">
                          <a:solidFill>
                            <a:schemeClr val="bg1"/>
                          </a:solidFill>
                        </a:rPr>
                        <a:t>slaveIndex</a:t>
                      </a:r>
                      <a:r>
                        <a:rPr lang="en-US" altLang="zh-CN" sz="1600" b="1" dirty="0" smtClean="0">
                          <a:solidFill>
                            <a:schemeClr val="bg1"/>
                          </a:solidFill>
                        </a:rPr>
                        <a:t>}</a:t>
                      </a:r>
                      <a:r>
                        <a:rPr lang="zh-CN" altLang="en-US" sz="1600" b="1" dirty="0" smtClean="0">
                          <a:solidFill>
                            <a:schemeClr val="bg1"/>
                          </a:solidFill>
                        </a:rPr>
                        <a:t>上</a:t>
                      </a:r>
                      <a:r>
                        <a:rPr lang="en-US" altLang="zh-CN" sz="1600" b="1" dirty="0" smtClean="0">
                          <a:solidFill>
                            <a:schemeClr val="bg1"/>
                          </a:solidFill>
                        </a:rPr>
                        <a:t>.</a:t>
                      </a:r>
                    </a:p>
                    <a:p>
                      <a:pPr marL="457200" marR="0" lvl="0" indent="-457200" algn="l" defTabSz="914400" rtl="0" eaLnBrk="1" fontAlgn="auto" latinLnBrk="0" hangingPunct="1">
                        <a:lnSpc>
                          <a:spcPct val="100000"/>
                        </a:lnSpc>
                        <a:spcBef>
                          <a:spcPts val="0"/>
                        </a:spcBef>
                        <a:spcAft>
                          <a:spcPts val="0"/>
                        </a:spcAft>
                        <a:buClrTx/>
                        <a:buSzTx/>
                        <a:buFont typeface="Arial" pitchFamily="34" charset="0"/>
                        <a:buAutoNum type="arabicParenBoth"/>
                        <a:tabLst/>
                        <a:defRPr/>
                      </a:pPr>
                      <a:r>
                        <a:rPr lang="zh-CN" altLang="en-US" sz="1600" b="1" dirty="0" smtClean="0">
                          <a:solidFill>
                            <a:schemeClr val="bg1"/>
                          </a:solidFill>
                        </a:rPr>
                        <a:t>对此路径</a:t>
                      </a:r>
                      <a:r>
                        <a:rPr lang="zh-CN" altLang="en-US" sz="1600" b="1" kern="1200" dirty="0" smtClean="0">
                          <a:solidFill>
                            <a:schemeClr val="bg1"/>
                          </a:solidFill>
                          <a:latin typeface="+mn-lt"/>
                          <a:ea typeface="+mn-ea"/>
                          <a:cs typeface="+mn-cs"/>
                        </a:rPr>
                        <a:t>添加</a:t>
                      </a:r>
                      <a:r>
                        <a:rPr lang="en-US" altLang="zh-CN" sz="1600" b="1" kern="1200" dirty="0" err="1" smtClean="0">
                          <a:solidFill>
                            <a:schemeClr val="bg1"/>
                          </a:solidFill>
                          <a:latin typeface="+mn-lt"/>
                          <a:ea typeface="+mn-ea"/>
                          <a:cs typeface="+mn-cs"/>
                        </a:rPr>
                        <a:t>NodeChildrenChanged</a:t>
                      </a:r>
                      <a:r>
                        <a:rPr lang="en-US" altLang="zh-CN" sz="1600" b="1" kern="1200" dirty="0" smtClean="0">
                          <a:solidFill>
                            <a:schemeClr val="bg1"/>
                          </a:solidFill>
                          <a:latin typeface="+mn-lt"/>
                          <a:ea typeface="+mn-ea"/>
                          <a:cs typeface="+mn-cs"/>
                        </a:rPr>
                        <a:t> watch</a:t>
                      </a:r>
                      <a:endParaRPr lang="zh-CN" altLang="en-US" sz="1600" b="1" kern="1200" dirty="0" smtClean="0">
                        <a:solidFill>
                          <a:schemeClr val="bg1"/>
                        </a:solidFill>
                        <a:latin typeface="+mn-lt"/>
                        <a:ea typeface="+mn-ea"/>
                        <a:cs typeface="+mn-cs"/>
                      </a:endParaRPr>
                    </a:p>
                  </a:txBody>
                  <a:tcPr anchor="ctr"/>
                </a:tc>
              </a:tr>
              <a:tr h="1508423">
                <a:tc vMerge="1">
                  <a:txBody>
                    <a:bodyPr/>
                    <a:lstStyle/>
                    <a:p>
                      <a:endParaRPr lang="zh-CN" altLang="en-US" sz="2400" b="1" dirty="0">
                        <a:solidFill>
                          <a:schemeClr val="bg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chemeClr val="bg1"/>
                          </a:solidFill>
                        </a:rPr>
                        <a:t>/cache/${namespace}/group/${</a:t>
                      </a:r>
                      <a:r>
                        <a:rPr lang="en-US" altLang="zh-CN" sz="1600" b="1" dirty="0" err="1" smtClean="0">
                          <a:solidFill>
                            <a:schemeClr val="bg1"/>
                          </a:solidFill>
                        </a:rPr>
                        <a:t>groupIndex</a:t>
                      </a:r>
                      <a:r>
                        <a:rPr lang="en-US" altLang="zh-CN" sz="1600" b="1" dirty="0" smtClean="0">
                          <a:solidFill>
                            <a:schemeClr val="bg1"/>
                          </a:solidFill>
                        </a:rPr>
                        <a:t>}/down/</a:t>
                      </a:r>
                      <a:endParaRPr lang="zh-CN" altLang="en-US" sz="1600" b="1" dirty="0" smtClean="0">
                        <a:solidFill>
                          <a:schemeClr val="bg1"/>
                        </a:solidFill>
                      </a:endParaRPr>
                    </a:p>
                  </a:txBody>
                  <a:tcPr anchor="ctr"/>
                </a:tc>
                <a:tc>
                  <a:txBody>
                    <a:bodyPr/>
                    <a:lstStyle/>
                    <a:p>
                      <a:pPr marL="457200" marR="0" indent="-457200" algn="l" defTabSz="914400" rtl="0" eaLnBrk="1" fontAlgn="auto" latinLnBrk="0" hangingPunct="1">
                        <a:lnSpc>
                          <a:spcPct val="100000"/>
                        </a:lnSpc>
                        <a:spcBef>
                          <a:spcPts val="0"/>
                        </a:spcBef>
                        <a:spcAft>
                          <a:spcPts val="0"/>
                        </a:spcAft>
                        <a:buClrTx/>
                        <a:buSzTx/>
                        <a:buFontTx/>
                        <a:buAutoNum type="arabicParenBoth"/>
                        <a:tabLst/>
                        <a:defRPr/>
                      </a:pPr>
                      <a:r>
                        <a:rPr lang="zh-CN" altLang="en-US" sz="1600" b="1" kern="1200" dirty="0" smtClean="0">
                          <a:solidFill>
                            <a:schemeClr val="bg1"/>
                          </a:solidFill>
                          <a:latin typeface="+mn-lt"/>
                          <a:ea typeface="+mn-ea"/>
                          <a:cs typeface="+mn-cs"/>
                        </a:rPr>
                        <a:t>分组中宕机节点的存放路径</a:t>
                      </a:r>
                      <a:r>
                        <a:rPr lang="en-US" altLang="zh-CN" sz="1600" b="1" kern="1200" dirty="0" smtClean="0">
                          <a:solidFill>
                            <a:schemeClr val="bg1"/>
                          </a:solidFill>
                          <a:latin typeface="+mn-lt"/>
                          <a:ea typeface="+mn-ea"/>
                          <a:cs typeface="+mn-cs"/>
                        </a:rPr>
                        <a:t>.</a:t>
                      </a:r>
                      <a:r>
                        <a:rPr lang="zh-CN" altLang="en-US" sz="1600" b="1" kern="1200" dirty="0" smtClean="0">
                          <a:solidFill>
                            <a:schemeClr val="bg1"/>
                          </a:solidFill>
                          <a:latin typeface="+mn-lt"/>
                          <a:ea typeface="+mn-ea"/>
                          <a:cs typeface="+mn-cs"/>
                        </a:rPr>
                        <a:t>宕机节点可能来源于</a:t>
                      </a:r>
                      <a:r>
                        <a:rPr lang="en-US" altLang="zh-CN" sz="1600" b="1" kern="1200" dirty="0" smtClean="0">
                          <a:solidFill>
                            <a:schemeClr val="bg1"/>
                          </a:solidFill>
                          <a:latin typeface="+mn-lt"/>
                          <a:ea typeface="+mn-ea"/>
                          <a:cs typeface="+mn-cs"/>
                        </a:rPr>
                        <a:t>master</a:t>
                      </a:r>
                      <a:r>
                        <a:rPr lang="zh-CN" altLang="en-US" sz="1600" b="1" kern="1200" dirty="0" smtClean="0">
                          <a:solidFill>
                            <a:schemeClr val="bg1"/>
                          </a:solidFill>
                          <a:latin typeface="+mn-lt"/>
                          <a:ea typeface="+mn-ea"/>
                          <a:cs typeface="+mn-cs"/>
                        </a:rPr>
                        <a:t>节点</a:t>
                      </a:r>
                      <a:r>
                        <a:rPr lang="en-US" altLang="zh-CN" sz="1600" b="1" kern="1200" dirty="0" smtClean="0">
                          <a:solidFill>
                            <a:schemeClr val="bg1"/>
                          </a:solidFill>
                          <a:latin typeface="+mn-lt"/>
                          <a:ea typeface="+mn-ea"/>
                          <a:cs typeface="+mn-cs"/>
                        </a:rPr>
                        <a:t>,</a:t>
                      </a:r>
                      <a:r>
                        <a:rPr lang="en-US" altLang="zh-CN" sz="1600" b="1" kern="1200" baseline="0" dirty="0" smtClean="0">
                          <a:solidFill>
                            <a:schemeClr val="bg1"/>
                          </a:solidFill>
                          <a:latin typeface="+mn-lt"/>
                          <a:ea typeface="+mn-ea"/>
                          <a:cs typeface="+mn-cs"/>
                        </a:rPr>
                        <a:t> </a:t>
                      </a:r>
                      <a:r>
                        <a:rPr lang="zh-CN" altLang="en-US" sz="1600" b="1" kern="1200" baseline="0" dirty="0" smtClean="0">
                          <a:solidFill>
                            <a:schemeClr val="bg1"/>
                          </a:solidFill>
                          <a:latin typeface="+mn-lt"/>
                          <a:ea typeface="+mn-ea"/>
                          <a:cs typeface="+mn-cs"/>
                        </a:rPr>
                        <a:t>也可能来源于</a:t>
                      </a:r>
                      <a:r>
                        <a:rPr lang="en-US" altLang="zh-CN" sz="1600" b="1" kern="1200" baseline="0" dirty="0" smtClean="0">
                          <a:solidFill>
                            <a:schemeClr val="bg1"/>
                          </a:solidFill>
                          <a:latin typeface="+mn-lt"/>
                          <a:ea typeface="+mn-ea"/>
                          <a:cs typeface="+mn-cs"/>
                        </a:rPr>
                        <a:t>slave</a:t>
                      </a:r>
                      <a:r>
                        <a:rPr lang="zh-CN" altLang="en-US" sz="1600" b="1" kern="1200" baseline="0" dirty="0" smtClean="0">
                          <a:solidFill>
                            <a:schemeClr val="bg1"/>
                          </a:solidFill>
                          <a:latin typeface="+mn-lt"/>
                          <a:ea typeface="+mn-ea"/>
                          <a:cs typeface="+mn-cs"/>
                        </a:rPr>
                        <a:t>节点</a:t>
                      </a:r>
                      <a:endParaRPr lang="en-US" altLang="zh-CN" sz="1600" b="1" kern="1200" baseline="0" dirty="0" smtClean="0">
                        <a:solidFill>
                          <a:schemeClr val="bg1"/>
                        </a:solidFill>
                        <a:latin typeface="+mn-lt"/>
                        <a:ea typeface="+mn-ea"/>
                        <a:cs typeface="+mn-cs"/>
                      </a:endParaRPr>
                    </a:p>
                    <a:p>
                      <a:pPr marL="457200" marR="0" indent="-457200" algn="l" defTabSz="914400" rtl="0" eaLnBrk="1" fontAlgn="auto" latinLnBrk="0" hangingPunct="1">
                        <a:lnSpc>
                          <a:spcPct val="100000"/>
                        </a:lnSpc>
                        <a:spcBef>
                          <a:spcPts val="0"/>
                        </a:spcBef>
                        <a:spcAft>
                          <a:spcPts val="0"/>
                        </a:spcAft>
                        <a:buClrTx/>
                        <a:buSzTx/>
                        <a:buFontTx/>
                        <a:buAutoNum type="arabicParenBoth"/>
                        <a:tabLst/>
                        <a:defRPr/>
                      </a:pPr>
                      <a:r>
                        <a:rPr lang="zh-CN" altLang="en-US" sz="1600" b="1" kern="1200" baseline="0" dirty="0" smtClean="0">
                          <a:solidFill>
                            <a:schemeClr val="bg1"/>
                          </a:solidFill>
                          <a:latin typeface="+mn-lt"/>
                          <a:ea typeface="+mn-ea"/>
                          <a:cs typeface="+mn-cs"/>
                        </a:rPr>
                        <a:t>每个宕机节点存放到</a:t>
                      </a:r>
                      <a:r>
                        <a:rPr lang="en-US" altLang="zh-CN" sz="1600" b="1" dirty="0" smtClean="0">
                          <a:solidFill>
                            <a:schemeClr val="bg1"/>
                          </a:solidFill>
                        </a:rPr>
                        <a:t>/cache/${namespace}/group/${</a:t>
                      </a:r>
                      <a:r>
                        <a:rPr lang="en-US" altLang="zh-CN" sz="1600" b="1" dirty="0" err="1" smtClean="0">
                          <a:solidFill>
                            <a:schemeClr val="bg1"/>
                          </a:solidFill>
                        </a:rPr>
                        <a:t>groupIndex</a:t>
                      </a:r>
                      <a:r>
                        <a:rPr lang="en-US" altLang="zh-CN" sz="1600" b="1" dirty="0" smtClean="0">
                          <a:solidFill>
                            <a:schemeClr val="bg1"/>
                          </a:solidFill>
                        </a:rPr>
                        <a:t>}/down/${</a:t>
                      </a:r>
                      <a:r>
                        <a:rPr lang="en-US" altLang="zh-CN" sz="1600" b="1" dirty="0" err="1" smtClean="0">
                          <a:solidFill>
                            <a:schemeClr val="bg1"/>
                          </a:solidFill>
                        </a:rPr>
                        <a:t>downIndex</a:t>
                      </a:r>
                      <a:r>
                        <a:rPr lang="en-US" altLang="zh-CN" sz="1600" b="1" dirty="0" smtClean="0">
                          <a:solidFill>
                            <a:schemeClr val="bg1"/>
                          </a:solidFill>
                        </a:rPr>
                        <a:t>}</a:t>
                      </a:r>
                      <a:r>
                        <a:rPr lang="zh-CN" altLang="en-US" sz="1600" b="1" dirty="0" smtClean="0">
                          <a:solidFill>
                            <a:schemeClr val="bg1"/>
                          </a:solidFill>
                        </a:rPr>
                        <a:t>上</a:t>
                      </a:r>
                      <a:endParaRPr lang="en-US" altLang="zh-CN" sz="1600" b="1" dirty="0" smtClean="0">
                        <a:solidFill>
                          <a:schemeClr val="bg1"/>
                        </a:solidFill>
                      </a:endParaRPr>
                    </a:p>
                    <a:p>
                      <a:pPr marL="457200" marR="0" lvl="0" indent="-457200" algn="l" defTabSz="914400" rtl="0" eaLnBrk="1" fontAlgn="auto" latinLnBrk="0" hangingPunct="1">
                        <a:lnSpc>
                          <a:spcPct val="100000"/>
                        </a:lnSpc>
                        <a:spcBef>
                          <a:spcPts val="0"/>
                        </a:spcBef>
                        <a:spcAft>
                          <a:spcPts val="0"/>
                        </a:spcAft>
                        <a:buClrTx/>
                        <a:buSzTx/>
                        <a:buFontTx/>
                        <a:buAutoNum type="arabicParenBoth"/>
                        <a:tabLst/>
                        <a:defRPr/>
                      </a:pPr>
                      <a:r>
                        <a:rPr lang="zh-CN" altLang="en-US" sz="1600" b="1" dirty="0" smtClean="0">
                          <a:solidFill>
                            <a:schemeClr val="bg1"/>
                          </a:solidFill>
                        </a:rPr>
                        <a:t>对此路径</a:t>
                      </a:r>
                      <a:r>
                        <a:rPr lang="zh-CN" altLang="en-US" sz="1600" b="1" kern="1200" dirty="0" smtClean="0">
                          <a:solidFill>
                            <a:schemeClr val="bg1"/>
                          </a:solidFill>
                          <a:latin typeface="+mn-lt"/>
                          <a:ea typeface="+mn-ea"/>
                          <a:cs typeface="+mn-cs"/>
                        </a:rPr>
                        <a:t>添加</a:t>
                      </a:r>
                      <a:r>
                        <a:rPr lang="en-US" altLang="zh-CN" sz="1600" b="1" kern="1200" dirty="0" err="1" smtClean="0">
                          <a:solidFill>
                            <a:schemeClr val="bg1"/>
                          </a:solidFill>
                          <a:latin typeface="+mn-lt"/>
                          <a:ea typeface="+mn-ea"/>
                          <a:cs typeface="+mn-cs"/>
                        </a:rPr>
                        <a:t>NodeChildrenChanged</a:t>
                      </a:r>
                      <a:r>
                        <a:rPr lang="en-US" altLang="zh-CN" sz="1600" b="1" kern="1200" dirty="0" smtClean="0">
                          <a:solidFill>
                            <a:schemeClr val="bg1"/>
                          </a:solidFill>
                          <a:latin typeface="+mn-lt"/>
                          <a:ea typeface="+mn-ea"/>
                          <a:cs typeface="+mn-cs"/>
                        </a:rPr>
                        <a:t> watch</a:t>
                      </a:r>
                      <a:endParaRPr lang="zh-CN" altLang="en-US" sz="1600" b="1" kern="1200" dirty="0" smtClean="0">
                        <a:solidFill>
                          <a:schemeClr val="bg1"/>
                        </a:solidFill>
                        <a:latin typeface="+mn-lt"/>
                        <a:ea typeface="+mn-ea"/>
                        <a:cs typeface="+mn-cs"/>
                      </a:endParaRPr>
                    </a:p>
                  </a:txBody>
                  <a:tcPr anchor="ctr"/>
                </a:tc>
              </a:tr>
            </a:tbl>
          </a:graphicData>
        </a:graphic>
      </p:graphicFrame>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793088"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server-proxy</a:t>
            </a:r>
            <a:r>
              <a:rPr lang="zh-CN" altLang="en-US" sz="4800" dirty="0" smtClean="0"/>
              <a:t>配置文件说明</a:t>
            </a:r>
            <a:endParaRPr lang="zh-CN" altLang="en-US" sz="4800" dirty="0"/>
          </a:p>
        </p:txBody>
      </p:sp>
      <p:graphicFrame>
        <p:nvGraphicFramePr>
          <p:cNvPr id="6" name="表格 5"/>
          <p:cNvGraphicFramePr>
            <a:graphicFrameLocks noGrp="1"/>
          </p:cNvGraphicFramePr>
          <p:nvPr/>
        </p:nvGraphicFramePr>
        <p:xfrm>
          <a:off x="453727" y="1043361"/>
          <a:ext cx="12025338" cy="7649863"/>
        </p:xfrm>
        <a:graphic>
          <a:graphicData uri="http://schemas.openxmlformats.org/drawingml/2006/table">
            <a:tbl>
              <a:tblPr firstRow="1" bandRow="1">
                <a:tableStyleId>{5C22544A-7EE6-4342-B048-85BDC9FD1C3A}</a:tableStyleId>
              </a:tblPr>
              <a:tblGrid>
                <a:gridCol w="4008446"/>
                <a:gridCol w="4008446"/>
                <a:gridCol w="4008446"/>
              </a:tblGrid>
              <a:tr h="699993">
                <a:tc>
                  <a:txBody>
                    <a:bodyPr/>
                    <a:lstStyle/>
                    <a:p>
                      <a:pPr algn="ctr"/>
                      <a:r>
                        <a:rPr lang="zh-CN" altLang="en-US" sz="2400" dirty="0" smtClean="0"/>
                        <a:t>类型</a:t>
                      </a:r>
                      <a:endParaRPr lang="zh-CN" altLang="en-US" sz="2400" dirty="0"/>
                    </a:p>
                  </a:txBody>
                  <a:tcPr anchor="ctr"/>
                </a:tc>
                <a:tc>
                  <a:txBody>
                    <a:bodyPr/>
                    <a:lstStyle/>
                    <a:p>
                      <a:pPr algn="ctr"/>
                      <a:r>
                        <a:rPr lang="zh-CN" altLang="en-US" sz="2400" dirty="0" smtClean="0"/>
                        <a:t>配置项</a:t>
                      </a:r>
                      <a:endParaRPr lang="zh-CN" altLang="en-US" sz="2400" dirty="0"/>
                    </a:p>
                  </a:txBody>
                  <a:tcPr anchor="ctr"/>
                </a:tc>
                <a:tc>
                  <a:txBody>
                    <a:bodyPr/>
                    <a:lstStyle/>
                    <a:p>
                      <a:pPr algn="ctr"/>
                      <a:r>
                        <a:rPr lang="zh-CN" altLang="en-US" sz="2400" dirty="0" smtClean="0"/>
                        <a:t>说明</a:t>
                      </a:r>
                      <a:endParaRPr lang="zh-CN" altLang="en-US" sz="2400" dirty="0"/>
                    </a:p>
                  </a:txBody>
                  <a:tcPr anchor="ctr"/>
                </a:tc>
              </a:tr>
              <a:tr h="895402">
                <a:tc>
                  <a:txBody>
                    <a:bodyPr/>
                    <a:lstStyle/>
                    <a:p>
                      <a:r>
                        <a:rPr lang="zh-CN" altLang="en-US" sz="2400" dirty="0" smtClean="0">
                          <a:solidFill>
                            <a:schemeClr val="bg1">
                              <a:lumMod val="50000"/>
                            </a:schemeClr>
                          </a:solidFill>
                        </a:rPr>
                        <a:t>全局配置</a:t>
                      </a:r>
                      <a:r>
                        <a:rPr lang="en-US" altLang="zh-CN" sz="2400" dirty="0" smtClean="0">
                          <a:solidFill>
                            <a:schemeClr val="bg1">
                              <a:lumMod val="50000"/>
                            </a:schemeClr>
                          </a:solidFill>
                        </a:rPr>
                        <a:t>(global)</a:t>
                      </a:r>
                      <a:endParaRPr lang="zh-CN" altLang="en-US" sz="2400" dirty="0">
                        <a:solidFill>
                          <a:schemeClr val="bg1">
                            <a:lumMod val="50000"/>
                          </a:schemeClr>
                        </a:solidFill>
                      </a:endParaRPr>
                    </a:p>
                  </a:txBody>
                  <a:tcPr anchor="ctr"/>
                </a:tc>
                <a:tc>
                  <a:txBody>
                    <a:bodyPr/>
                    <a:lstStyle/>
                    <a:p>
                      <a:r>
                        <a:rPr lang="en-US" altLang="zh-CN" sz="2400" dirty="0" smtClean="0">
                          <a:solidFill>
                            <a:schemeClr val="bg1">
                              <a:lumMod val="50000"/>
                            </a:schemeClr>
                          </a:solidFill>
                        </a:rPr>
                        <a:t>namespace</a:t>
                      </a:r>
                      <a:endParaRPr lang="zh-CN" altLang="en-US" sz="2400" dirty="0">
                        <a:solidFill>
                          <a:schemeClr val="bg1">
                            <a:lumMod val="50000"/>
                          </a:schemeClr>
                        </a:solidFill>
                      </a:endParaRPr>
                    </a:p>
                  </a:txBody>
                  <a:tcPr anchor="ctr"/>
                </a:tc>
                <a:tc>
                  <a:txBody>
                    <a:bodyPr/>
                    <a:lstStyle/>
                    <a:p>
                      <a:r>
                        <a:rPr lang="zh-CN" altLang="en-US" sz="1800" dirty="0" smtClean="0">
                          <a:solidFill>
                            <a:schemeClr val="bg1">
                              <a:lumMod val="50000"/>
                            </a:schemeClr>
                          </a:solidFill>
                        </a:rPr>
                        <a:t>名称空间</a:t>
                      </a:r>
                      <a:r>
                        <a:rPr lang="en-US" altLang="zh-CN" sz="1800" dirty="0" smtClean="0">
                          <a:solidFill>
                            <a:schemeClr val="bg1">
                              <a:lumMod val="50000"/>
                            </a:schemeClr>
                          </a:solidFill>
                        </a:rPr>
                        <a:t>, </a:t>
                      </a:r>
                      <a:r>
                        <a:rPr lang="zh-CN" altLang="en-US" sz="1800" dirty="0" smtClean="0">
                          <a:solidFill>
                            <a:schemeClr val="bg1">
                              <a:lumMod val="50000"/>
                            </a:schemeClr>
                          </a:solidFill>
                        </a:rPr>
                        <a:t>一个</a:t>
                      </a:r>
                      <a:r>
                        <a:rPr lang="en-US" altLang="zh-CN" sz="1800" dirty="0" err="1" smtClean="0">
                          <a:solidFill>
                            <a:schemeClr val="bg1">
                              <a:lumMod val="50000"/>
                            </a:schemeClr>
                          </a:solidFill>
                        </a:rPr>
                        <a:t>redis</a:t>
                      </a:r>
                      <a:r>
                        <a:rPr lang="en-US" altLang="zh-CN" sz="1800" baseline="0" dirty="0" smtClean="0">
                          <a:solidFill>
                            <a:schemeClr val="bg1">
                              <a:lumMod val="50000"/>
                            </a:schemeClr>
                          </a:solidFill>
                        </a:rPr>
                        <a:t> cluster</a:t>
                      </a:r>
                      <a:r>
                        <a:rPr lang="zh-CN" altLang="en-US" sz="1800" baseline="0" dirty="0" smtClean="0">
                          <a:solidFill>
                            <a:schemeClr val="bg1">
                              <a:lumMod val="50000"/>
                            </a:schemeClr>
                          </a:solidFill>
                        </a:rPr>
                        <a:t>对应一个名称空间</a:t>
                      </a:r>
                      <a:r>
                        <a:rPr lang="en-US" altLang="zh-CN" sz="1800" baseline="0" dirty="0" smtClean="0">
                          <a:solidFill>
                            <a:schemeClr val="bg1">
                              <a:lumMod val="50000"/>
                            </a:schemeClr>
                          </a:solidFill>
                        </a:rPr>
                        <a:t>,</a:t>
                      </a:r>
                      <a:r>
                        <a:rPr lang="zh-CN" altLang="en-US" sz="1800" baseline="0" dirty="0" smtClean="0">
                          <a:solidFill>
                            <a:schemeClr val="bg1">
                              <a:lumMod val="50000"/>
                            </a:schemeClr>
                          </a:solidFill>
                        </a:rPr>
                        <a:t>供一个业务线或业务应用使用</a:t>
                      </a:r>
                      <a:endParaRPr lang="zh-CN" altLang="en-US" sz="1800" dirty="0">
                        <a:solidFill>
                          <a:schemeClr val="bg1">
                            <a:lumMod val="50000"/>
                          </a:schemeClr>
                        </a:solidFill>
                      </a:endParaRPr>
                    </a:p>
                  </a:txBody>
                  <a:tcPr anchor="ctr"/>
                </a:tc>
              </a:tr>
              <a:tr h="1980738">
                <a:tc>
                  <a:txBody>
                    <a:bodyPr/>
                    <a:lstStyle/>
                    <a:p>
                      <a:endParaRPr lang="zh-CN" altLang="en-US" sz="2400" dirty="0">
                        <a:solidFill>
                          <a:schemeClr val="bg1">
                            <a:lumMod val="50000"/>
                          </a:schemeClr>
                        </a:solidFill>
                      </a:endParaRPr>
                    </a:p>
                  </a:txBody>
                  <a:tcPr anchor="ctr"/>
                </a:tc>
                <a:tc>
                  <a:txBody>
                    <a:bodyPr/>
                    <a:lstStyle/>
                    <a:p>
                      <a:r>
                        <a:rPr lang="en-US" altLang="zh-CN" sz="2400" dirty="0" smtClean="0">
                          <a:solidFill>
                            <a:schemeClr val="bg1">
                              <a:lumMod val="50000"/>
                            </a:schemeClr>
                          </a:solidFill>
                        </a:rPr>
                        <a:t>slot</a:t>
                      </a:r>
                      <a:endParaRPr lang="zh-CN" altLang="en-US" sz="2400" dirty="0">
                        <a:solidFill>
                          <a:schemeClr val="bg1">
                            <a:lumMod val="50000"/>
                          </a:schemeClr>
                        </a:solidFill>
                      </a:endParaRPr>
                    </a:p>
                  </a:txBody>
                  <a:tcPr anchor="ctr"/>
                </a:tc>
                <a:tc>
                  <a:txBody>
                    <a:bodyPr/>
                    <a:lstStyle/>
                    <a:p>
                      <a:r>
                        <a:rPr lang="zh-CN" altLang="en-US" sz="1800" dirty="0" smtClean="0">
                          <a:solidFill>
                            <a:schemeClr val="bg1">
                              <a:lumMod val="50000"/>
                            </a:schemeClr>
                          </a:solidFill>
                        </a:rPr>
                        <a:t>总槽数</a:t>
                      </a:r>
                      <a:r>
                        <a:rPr lang="en-US" altLang="zh-CN" sz="1800" dirty="0" smtClean="0">
                          <a:solidFill>
                            <a:schemeClr val="bg1">
                              <a:lumMod val="50000"/>
                            </a:schemeClr>
                          </a:solidFill>
                        </a:rPr>
                        <a:t>, </a:t>
                      </a:r>
                      <a:r>
                        <a:rPr lang="zh-CN" altLang="en-US" sz="1800" dirty="0" smtClean="0">
                          <a:solidFill>
                            <a:schemeClr val="bg1">
                              <a:lumMod val="50000"/>
                            </a:schemeClr>
                          </a:solidFill>
                        </a:rPr>
                        <a:t>用于计算每个</a:t>
                      </a:r>
                      <a:r>
                        <a:rPr lang="en-US" altLang="zh-CN" sz="1800" dirty="0" smtClean="0">
                          <a:solidFill>
                            <a:schemeClr val="bg1">
                              <a:lumMod val="50000"/>
                            </a:schemeClr>
                          </a:solidFill>
                        </a:rPr>
                        <a:t>group</a:t>
                      </a:r>
                      <a:r>
                        <a:rPr lang="zh-CN" altLang="en-US" sz="1800" dirty="0" smtClean="0">
                          <a:solidFill>
                            <a:schemeClr val="bg1">
                              <a:lumMod val="50000"/>
                            </a:schemeClr>
                          </a:solidFill>
                        </a:rPr>
                        <a:t>可分配的槽点范围</a:t>
                      </a:r>
                      <a:r>
                        <a:rPr lang="en-US" altLang="zh-CN" sz="1800" dirty="0" smtClean="0">
                          <a:solidFill>
                            <a:schemeClr val="bg1">
                              <a:lumMod val="50000"/>
                            </a:schemeClr>
                          </a:solidFill>
                        </a:rPr>
                        <a:t>.</a:t>
                      </a:r>
                      <a:r>
                        <a:rPr lang="en-US" altLang="zh-CN" sz="1800" baseline="0" dirty="0" smtClean="0">
                          <a:solidFill>
                            <a:schemeClr val="bg1">
                              <a:lumMod val="50000"/>
                            </a:schemeClr>
                          </a:solidFill>
                        </a:rPr>
                        <a:t> </a:t>
                      </a:r>
                      <a:r>
                        <a:rPr lang="zh-CN" altLang="en-US" sz="1800" baseline="0" dirty="0" smtClean="0">
                          <a:solidFill>
                            <a:schemeClr val="bg1">
                              <a:lumMod val="50000"/>
                            </a:schemeClr>
                          </a:solidFill>
                        </a:rPr>
                        <a:t>要求</a:t>
                      </a:r>
                      <a:r>
                        <a:rPr lang="en-US" altLang="zh-CN" sz="1800" baseline="0" dirty="0" smtClean="0">
                          <a:solidFill>
                            <a:schemeClr val="bg1">
                              <a:lumMod val="50000"/>
                            </a:schemeClr>
                          </a:solidFill>
                        </a:rPr>
                        <a:t>:</a:t>
                      </a:r>
                    </a:p>
                    <a:p>
                      <a:pPr marL="457200" indent="-457200">
                        <a:buAutoNum type="arabicParenBoth"/>
                      </a:pPr>
                      <a:r>
                        <a:rPr lang="zh-CN" altLang="en-US" sz="1800" baseline="0" dirty="0" smtClean="0">
                          <a:solidFill>
                            <a:schemeClr val="bg1">
                              <a:lumMod val="50000"/>
                            </a:schemeClr>
                          </a:solidFill>
                        </a:rPr>
                        <a:t>总槽数</a:t>
                      </a:r>
                      <a:r>
                        <a:rPr lang="en-US" altLang="zh-CN" sz="1800" baseline="0" dirty="0" smtClean="0">
                          <a:solidFill>
                            <a:schemeClr val="bg1">
                              <a:lumMod val="50000"/>
                            </a:schemeClr>
                          </a:solidFill>
                        </a:rPr>
                        <a:t>&gt;=group</a:t>
                      </a:r>
                      <a:r>
                        <a:rPr lang="zh-CN" altLang="en-US" sz="1800" baseline="0" dirty="0" smtClean="0">
                          <a:solidFill>
                            <a:schemeClr val="bg1">
                              <a:lumMod val="50000"/>
                            </a:schemeClr>
                          </a:solidFill>
                        </a:rPr>
                        <a:t>数</a:t>
                      </a:r>
                      <a:r>
                        <a:rPr lang="en-US" altLang="zh-CN" sz="1800" baseline="0" dirty="0" smtClean="0">
                          <a:solidFill>
                            <a:schemeClr val="bg1">
                              <a:lumMod val="50000"/>
                            </a:schemeClr>
                          </a:solidFill>
                        </a:rPr>
                        <a:t>, </a:t>
                      </a:r>
                      <a:r>
                        <a:rPr lang="zh-CN" altLang="en-US" sz="1800" baseline="0" dirty="0" smtClean="0">
                          <a:solidFill>
                            <a:schemeClr val="bg1">
                              <a:lumMod val="50000"/>
                            </a:schemeClr>
                          </a:solidFill>
                        </a:rPr>
                        <a:t>否则有些</a:t>
                      </a:r>
                      <a:r>
                        <a:rPr lang="en-US" altLang="zh-CN" sz="1800" baseline="0" dirty="0" smtClean="0">
                          <a:solidFill>
                            <a:schemeClr val="bg1">
                              <a:lumMod val="50000"/>
                            </a:schemeClr>
                          </a:solidFill>
                        </a:rPr>
                        <a:t>group</a:t>
                      </a:r>
                      <a:r>
                        <a:rPr lang="zh-CN" altLang="en-US" sz="1800" baseline="0" dirty="0" smtClean="0">
                          <a:solidFill>
                            <a:schemeClr val="bg1">
                              <a:lumMod val="50000"/>
                            </a:schemeClr>
                          </a:solidFill>
                        </a:rPr>
                        <a:t>会分配不到槽点</a:t>
                      </a:r>
                      <a:endParaRPr lang="en-US" altLang="zh-CN" sz="1800" baseline="0" dirty="0" smtClean="0">
                        <a:solidFill>
                          <a:schemeClr val="bg1">
                            <a:lumMod val="50000"/>
                          </a:schemeClr>
                        </a:solidFill>
                      </a:endParaRPr>
                    </a:p>
                    <a:p>
                      <a:pPr marL="457200" indent="-457200">
                        <a:buAutoNum type="arabicParenBoth"/>
                      </a:pPr>
                      <a:r>
                        <a:rPr lang="zh-CN" altLang="en-US" sz="1800" baseline="0" dirty="0" smtClean="0">
                          <a:solidFill>
                            <a:schemeClr val="bg1">
                              <a:lumMod val="50000"/>
                            </a:schemeClr>
                          </a:solidFill>
                        </a:rPr>
                        <a:t>总槽数尽可能大</a:t>
                      </a:r>
                      <a:r>
                        <a:rPr lang="en-US" altLang="zh-CN" sz="1800" baseline="0" dirty="0" smtClean="0">
                          <a:solidFill>
                            <a:schemeClr val="bg1">
                              <a:lumMod val="50000"/>
                            </a:schemeClr>
                          </a:solidFill>
                        </a:rPr>
                        <a:t>(</a:t>
                      </a:r>
                      <a:r>
                        <a:rPr lang="zh-CN" altLang="en-US" sz="1800" baseline="0" dirty="0" smtClean="0">
                          <a:solidFill>
                            <a:schemeClr val="bg1">
                              <a:lumMod val="50000"/>
                            </a:schemeClr>
                          </a:solidFill>
                        </a:rPr>
                        <a:t>比如</a:t>
                      </a:r>
                      <a:r>
                        <a:rPr lang="en-US" altLang="zh-CN" sz="1800" baseline="0" dirty="0" smtClean="0">
                          <a:solidFill>
                            <a:schemeClr val="bg1">
                              <a:lumMod val="50000"/>
                            </a:schemeClr>
                          </a:solidFill>
                        </a:rPr>
                        <a:t>1024), </a:t>
                      </a:r>
                      <a:r>
                        <a:rPr lang="zh-CN" altLang="en-US" sz="1800" baseline="0" dirty="0" smtClean="0">
                          <a:solidFill>
                            <a:schemeClr val="bg1">
                              <a:lumMod val="50000"/>
                            </a:schemeClr>
                          </a:solidFill>
                        </a:rPr>
                        <a:t>这样</a:t>
                      </a:r>
                      <a:r>
                        <a:rPr lang="en-US" altLang="zh-CN" sz="1800" baseline="0" dirty="0" err="1" smtClean="0">
                          <a:solidFill>
                            <a:schemeClr val="bg1">
                              <a:lumMod val="50000"/>
                            </a:schemeClr>
                          </a:solidFill>
                        </a:rPr>
                        <a:t>sharding</a:t>
                      </a:r>
                      <a:r>
                        <a:rPr lang="en-US" altLang="zh-CN" sz="1800" baseline="0" dirty="0" smtClean="0">
                          <a:solidFill>
                            <a:schemeClr val="bg1">
                              <a:lumMod val="50000"/>
                            </a:schemeClr>
                          </a:solidFill>
                        </a:rPr>
                        <a:t>/</a:t>
                      </a:r>
                      <a:r>
                        <a:rPr lang="en-US" altLang="zh-CN" sz="1800" baseline="0" dirty="0" err="1" smtClean="0">
                          <a:solidFill>
                            <a:schemeClr val="bg1">
                              <a:lumMod val="50000"/>
                            </a:schemeClr>
                          </a:solidFill>
                        </a:rPr>
                        <a:t>resharding</a:t>
                      </a:r>
                      <a:r>
                        <a:rPr lang="zh-CN" altLang="en-US" sz="1800" baseline="0" dirty="0" smtClean="0">
                          <a:solidFill>
                            <a:schemeClr val="bg1">
                              <a:lumMod val="50000"/>
                            </a:schemeClr>
                          </a:solidFill>
                        </a:rPr>
                        <a:t>时对可用性影响小</a:t>
                      </a:r>
                      <a:endParaRPr lang="zh-CN" altLang="en-US" sz="1800" dirty="0">
                        <a:solidFill>
                          <a:schemeClr val="bg1">
                            <a:lumMod val="50000"/>
                          </a:schemeClr>
                        </a:solidFill>
                      </a:endParaRPr>
                    </a:p>
                  </a:txBody>
                  <a:tcPr anchor="ctr"/>
                </a:tc>
              </a:tr>
              <a:tr h="699993">
                <a:tc>
                  <a:txBody>
                    <a:bodyPr/>
                    <a:lstStyle/>
                    <a:p>
                      <a:r>
                        <a:rPr lang="zh-CN" altLang="en-US" sz="2400" dirty="0" smtClean="0">
                          <a:solidFill>
                            <a:schemeClr val="bg1">
                              <a:lumMod val="50000"/>
                            </a:schemeClr>
                          </a:solidFill>
                        </a:rPr>
                        <a:t>协调器配置</a:t>
                      </a:r>
                      <a:r>
                        <a:rPr lang="en-US" altLang="zh-CN" sz="2400" dirty="0" smtClean="0">
                          <a:solidFill>
                            <a:schemeClr val="bg1">
                              <a:lumMod val="50000"/>
                            </a:schemeClr>
                          </a:solidFill>
                        </a:rPr>
                        <a:t>(coordinator)</a:t>
                      </a:r>
                      <a:endParaRPr lang="zh-CN" altLang="en-US" sz="2400" dirty="0">
                        <a:solidFill>
                          <a:schemeClr val="bg1">
                            <a:lumMod val="50000"/>
                          </a:schemeClr>
                        </a:solidFill>
                      </a:endParaRPr>
                    </a:p>
                  </a:txBody>
                  <a:tcPr anchor="ctr"/>
                </a:tc>
                <a:tc>
                  <a:txBody>
                    <a:bodyPr/>
                    <a:lstStyle/>
                    <a:p>
                      <a:r>
                        <a:rPr lang="en-US" altLang="zh-CN" sz="2400" dirty="0" smtClean="0">
                          <a:solidFill>
                            <a:schemeClr val="bg1">
                              <a:lumMod val="50000"/>
                            </a:schemeClr>
                          </a:solidFill>
                        </a:rPr>
                        <a:t>type</a:t>
                      </a:r>
                      <a:endParaRPr lang="zh-CN" altLang="en-US" sz="2400" dirty="0">
                        <a:solidFill>
                          <a:schemeClr val="bg1">
                            <a:lumMod val="50000"/>
                          </a:schemeClr>
                        </a:solidFill>
                      </a:endParaRPr>
                    </a:p>
                  </a:txBody>
                  <a:tcPr anchor="ctr"/>
                </a:tc>
                <a:tc>
                  <a:txBody>
                    <a:bodyPr/>
                    <a:lstStyle/>
                    <a:p>
                      <a:r>
                        <a:rPr lang="zh-CN" altLang="en-US" sz="1800" dirty="0" smtClean="0">
                          <a:solidFill>
                            <a:schemeClr val="bg1">
                              <a:lumMod val="50000"/>
                            </a:schemeClr>
                          </a:solidFill>
                        </a:rPr>
                        <a:t>协调器类型</a:t>
                      </a:r>
                      <a:r>
                        <a:rPr lang="en-US" altLang="zh-CN" sz="1800" dirty="0" smtClean="0">
                          <a:solidFill>
                            <a:schemeClr val="bg1">
                              <a:lumMod val="50000"/>
                            </a:schemeClr>
                          </a:solidFill>
                        </a:rPr>
                        <a:t>. </a:t>
                      </a:r>
                      <a:r>
                        <a:rPr lang="zh-CN" altLang="en-US" sz="1800" dirty="0" smtClean="0">
                          <a:solidFill>
                            <a:schemeClr val="bg1">
                              <a:lumMod val="50000"/>
                            </a:schemeClr>
                          </a:solidFill>
                        </a:rPr>
                        <a:t>目前用</a:t>
                      </a:r>
                      <a:r>
                        <a:rPr lang="en-US" altLang="zh-CN" sz="1800" dirty="0" smtClean="0">
                          <a:solidFill>
                            <a:schemeClr val="bg1">
                              <a:lumMod val="50000"/>
                            </a:schemeClr>
                          </a:solidFill>
                        </a:rPr>
                        <a:t>zookeeper</a:t>
                      </a:r>
                      <a:endParaRPr lang="zh-CN" altLang="en-US" sz="1800" dirty="0">
                        <a:solidFill>
                          <a:schemeClr val="bg1">
                            <a:lumMod val="50000"/>
                          </a:schemeClr>
                        </a:solidFill>
                      </a:endParaRPr>
                    </a:p>
                  </a:txBody>
                  <a:tcPr anchor="ctr"/>
                </a:tc>
              </a:tr>
              <a:tr h="895402">
                <a:tc>
                  <a:txBody>
                    <a:bodyPr/>
                    <a:lstStyle/>
                    <a:p>
                      <a:endParaRPr lang="zh-CN" altLang="en-US" sz="2400">
                        <a:solidFill>
                          <a:schemeClr val="bg1">
                            <a:lumMod val="50000"/>
                          </a:schemeClr>
                        </a:solidFill>
                      </a:endParaRPr>
                    </a:p>
                  </a:txBody>
                  <a:tcPr anchor="ctr"/>
                </a:tc>
                <a:tc>
                  <a:txBody>
                    <a:bodyPr/>
                    <a:lstStyle/>
                    <a:p>
                      <a:r>
                        <a:rPr lang="en-US" altLang="zh-CN" sz="2400" dirty="0" smtClean="0">
                          <a:solidFill>
                            <a:schemeClr val="bg1">
                              <a:lumMod val="50000"/>
                            </a:schemeClr>
                          </a:solidFill>
                        </a:rPr>
                        <a:t>address</a:t>
                      </a:r>
                      <a:endParaRPr lang="zh-CN" altLang="en-US" sz="2400" dirty="0">
                        <a:solidFill>
                          <a:schemeClr val="bg1">
                            <a:lumMod val="50000"/>
                          </a:schemeClr>
                        </a:solidFill>
                      </a:endParaRPr>
                    </a:p>
                  </a:txBody>
                  <a:tcPr anchor="ctr"/>
                </a:tc>
                <a:tc>
                  <a:txBody>
                    <a:bodyPr/>
                    <a:lstStyle/>
                    <a:p>
                      <a:r>
                        <a:rPr lang="zh-CN" altLang="en-US" sz="1800" dirty="0" smtClean="0">
                          <a:solidFill>
                            <a:schemeClr val="bg1">
                              <a:lumMod val="50000"/>
                            </a:schemeClr>
                          </a:solidFill>
                        </a:rPr>
                        <a:t>协调器集群地址</a:t>
                      </a:r>
                      <a:r>
                        <a:rPr lang="en-US" altLang="zh-CN" sz="1800" dirty="0" smtClean="0">
                          <a:solidFill>
                            <a:schemeClr val="bg1">
                              <a:lumMod val="50000"/>
                            </a:schemeClr>
                          </a:solidFill>
                        </a:rPr>
                        <a:t>. </a:t>
                      </a:r>
                      <a:r>
                        <a:rPr lang="zh-CN" altLang="en-US" sz="1800" dirty="0" smtClean="0">
                          <a:solidFill>
                            <a:schemeClr val="bg1">
                              <a:lumMod val="50000"/>
                            </a:schemeClr>
                          </a:solidFill>
                        </a:rPr>
                        <a:t>比如</a:t>
                      </a:r>
                      <a:r>
                        <a:rPr lang="en-US" altLang="zh-CN" sz="1800" dirty="0" smtClean="0">
                          <a:solidFill>
                            <a:schemeClr val="bg1">
                              <a:lumMod val="50000"/>
                            </a:schemeClr>
                          </a:solidFill>
                        </a:rPr>
                        <a:t>ip1:port1;ip2:port2;…</a:t>
                      </a:r>
                    </a:p>
                    <a:p>
                      <a:r>
                        <a:rPr lang="zh-CN" altLang="en-US" sz="1800" dirty="0" smtClean="0">
                          <a:solidFill>
                            <a:schemeClr val="bg1">
                              <a:lumMod val="50000"/>
                            </a:schemeClr>
                          </a:solidFill>
                        </a:rPr>
                        <a:t>多地址以分号分隔</a:t>
                      </a:r>
                      <a:endParaRPr lang="zh-CN" altLang="en-US" sz="1800" dirty="0">
                        <a:solidFill>
                          <a:schemeClr val="bg1">
                            <a:lumMod val="50000"/>
                          </a:schemeClr>
                        </a:solidFill>
                      </a:endParaRPr>
                    </a:p>
                  </a:txBody>
                  <a:tcPr anchor="ctr"/>
                </a:tc>
              </a:tr>
              <a:tr h="1709404">
                <a:tc>
                  <a:txBody>
                    <a:bodyPr/>
                    <a:lstStyle/>
                    <a:p>
                      <a:r>
                        <a:rPr lang="zh-CN" altLang="en-US" sz="2400" dirty="0" smtClean="0">
                          <a:solidFill>
                            <a:schemeClr val="bg1">
                              <a:lumMod val="50000"/>
                            </a:schemeClr>
                          </a:solidFill>
                        </a:rPr>
                        <a:t>数据迁移配置</a:t>
                      </a:r>
                      <a:r>
                        <a:rPr lang="en-US" altLang="zh-CN" sz="2400" dirty="0" smtClean="0">
                          <a:solidFill>
                            <a:schemeClr val="bg1">
                              <a:lumMod val="50000"/>
                            </a:schemeClr>
                          </a:solidFill>
                        </a:rPr>
                        <a:t>(migrate)</a:t>
                      </a:r>
                      <a:endParaRPr lang="zh-CN" altLang="en-US" sz="2400" dirty="0">
                        <a:solidFill>
                          <a:schemeClr val="bg1">
                            <a:lumMod val="50000"/>
                          </a:schemeClr>
                        </a:solidFill>
                      </a:endParaRPr>
                    </a:p>
                  </a:txBody>
                  <a:tcPr anchor="ctr"/>
                </a:tc>
                <a:tc>
                  <a:txBody>
                    <a:bodyPr/>
                    <a:lstStyle/>
                    <a:p>
                      <a:r>
                        <a:rPr lang="en-US" altLang="zh-CN" sz="2400" dirty="0" err="1" smtClean="0">
                          <a:solidFill>
                            <a:schemeClr val="bg1">
                              <a:lumMod val="50000"/>
                            </a:schemeClr>
                          </a:solidFill>
                        </a:rPr>
                        <a:t>slot.timeout</a:t>
                      </a:r>
                      <a:endParaRPr lang="zh-CN" altLang="en-US" sz="2400" dirty="0">
                        <a:solidFill>
                          <a:schemeClr val="bg1">
                            <a:lumMod val="50000"/>
                          </a:schemeClr>
                        </a:solidFill>
                      </a:endParaRPr>
                    </a:p>
                  </a:txBody>
                  <a:tcPr anchor="ctr"/>
                </a:tc>
                <a:tc>
                  <a:txBody>
                    <a:bodyPr/>
                    <a:lstStyle/>
                    <a:p>
                      <a:r>
                        <a:rPr lang="en-US" altLang="zh-CN" sz="1800" dirty="0" err="1" smtClean="0">
                          <a:solidFill>
                            <a:schemeClr val="bg1">
                              <a:lumMod val="50000"/>
                            </a:schemeClr>
                          </a:solidFill>
                        </a:rPr>
                        <a:t>sharding</a:t>
                      </a:r>
                      <a:r>
                        <a:rPr lang="en-US" altLang="zh-CN" sz="1800" dirty="0" smtClean="0">
                          <a:solidFill>
                            <a:schemeClr val="bg1">
                              <a:lumMod val="50000"/>
                            </a:schemeClr>
                          </a:solidFill>
                        </a:rPr>
                        <a:t>/</a:t>
                      </a:r>
                      <a:r>
                        <a:rPr lang="en-US" altLang="zh-CN" sz="1800" dirty="0" err="1" smtClean="0">
                          <a:solidFill>
                            <a:schemeClr val="bg1">
                              <a:lumMod val="50000"/>
                            </a:schemeClr>
                          </a:solidFill>
                        </a:rPr>
                        <a:t>resharding</a:t>
                      </a:r>
                      <a:r>
                        <a:rPr lang="zh-CN" altLang="en-US" sz="1800" dirty="0" smtClean="0">
                          <a:solidFill>
                            <a:schemeClr val="bg1">
                              <a:lumMod val="50000"/>
                            </a:schemeClr>
                          </a:solidFill>
                        </a:rPr>
                        <a:t>时的数据迁移是以单个槽点</a:t>
                      </a:r>
                      <a:r>
                        <a:rPr lang="en-US" altLang="zh-CN" sz="1800" dirty="0" smtClean="0">
                          <a:solidFill>
                            <a:schemeClr val="bg1">
                              <a:lumMod val="50000"/>
                            </a:schemeClr>
                          </a:solidFill>
                        </a:rPr>
                        <a:t>(slot)</a:t>
                      </a:r>
                      <a:r>
                        <a:rPr lang="zh-CN" altLang="en-US" sz="1800" dirty="0" smtClean="0">
                          <a:solidFill>
                            <a:schemeClr val="bg1">
                              <a:lumMod val="50000"/>
                            </a:schemeClr>
                          </a:solidFill>
                        </a:rPr>
                        <a:t>为迁移单位</a:t>
                      </a:r>
                      <a:r>
                        <a:rPr lang="en-US" altLang="zh-CN" sz="1800" dirty="0" smtClean="0">
                          <a:solidFill>
                            <a:schemeClr val="bg1">
                              <a:lumMod val="50000"/>
                            </a:schemeClr>
                          </a:solidFill>
                        </a:rPr>
                        <a:t>. </a:t>
                      </a:r>
                      <a:r>
                        <a:rPr lang="zh-CN" altLang="en-US" sz="1800" dirty="0" smtClean="0">
                          <a:solidFill>
                            <a:schemeClr val="bg1">
                              <a:lumMod val="50000"/>
                            </a:schemeClr>
                          </a:solidFill>
                        </a:rPr>
                        <a:t>在此槽点数据迁移时</a:t>
                      </a:r>
                      <a:r>
                        <a:rPr lang="en-US" altLang="zh-CN" sz="1800" dirty="0" smtClean="0">
                          <a:solidFill>
                            <a:schemeClr val="bg1">
                              <a:lumMod val="50000"/>
                            </a:schemeClr>
                          </a:solidFill>
                        </a:rPr>
                        <a:t>, </a:t>
                      </a:r>
                      <a:r>
                        <a:rPr lang="zh-CN" altLang="en-US" sz="1800" dirty="0" smtClean="0">
                          <a:solidFill>
                            <a:schemeClr val="bg1">
                              <a:lumMod val="50000"/>
                            </a:schemeClr>
                          </a:solidFill>
                        </a:rPr>
                        <a:t>所有对此槽点的数据操作均不可用</a:t>
                      </a:r>
                      <a:r>
                        <a:rPr lang="en-US" altLang="zh-CN" sz="1800" dirty="0" smtClean="0">
                          <a:solidFill>
                            <a:schemeClr val="bg1">
                              <a:lumMod val="50000"/>
                            </a:schemeClr>
                          </a:solidFill>
                        </a:rPr>
                        <a:t>. </a:t>
                      </a:r>
                      <a:r>
                        <a:rPr lang="zh-CN" altLang="en-US" sz="1800" dirty="0" smtClean="0">
                          <a:solidFill>
                            <a:schemeClr val="bg1">
                              <a:lumMod val="50000"/>
                            </a:schemeClr>
                          </a:solidFill>
                        </a:rPr>
                        <a:t>如客户端有对此槽点的数据操作</a:t>
                      </a:r>
                      <a:r>
                        <a:rPr lang="en-US" altLang="zh-CN" sz="1800" dirty="0" smtClean="0">
                          <a:solidFill>
                            <a:schemeClr val="bg1">
                              <a:lumMod val="50000"/>
                            </a:schemeClr>
                          </a:solidFill>
                        </a:rPr>
                        <a:t>, </a:t>
                      </a:r>
                      <a:r>
                        <a:rPr lang="zh-CN" altLang="en-US" sz="1800" dirty="0" smtClean="0">
                          <a:solidFill>
                            <a:schemeClr val="bg1">
                              <a:lumMod val="50000"/>
                            </a:schemeClr>
                          </a:solidFill>
                        </a:rPr>
                        <a:t>等待的超时时间</a:t>
                      </a:r>
                      <a:endParaRPr lang="zh-CN" altLang="en-US" sz="1800" dirty="0">
                        <a:solidFill>
                          <a:schemeClr val="bg1">
                            <a:lumMod val="50000"/>
                          </a:schemeClr>
                        </a:solidFill>
                      </a:endParaRPr>
                    </a:p>
                  </a:txBody>
                  <a:tcPr anchor="ctr"/>
                </a:tc>
              </a:tr>
              <a:tr h="699993">
                <a:tc>
                  <a:txBody>
                    <a:bodyPr/>
                    <a:lstStyle/>
                    <a:p>
                      <a:endParaRPr lang="zh-CN" altLang="en-US" sz="2400">
                        <a:solidFill>
                          <a:schemeClr val="bg1">
                            <a:lumMod val="50000"/>
                          </a:schemeClr>
                        </a:solidFill>
                      </a:endParaRPr>
                    </a:p>
                  </a:txBody>
                  <a:tcPr anchor="ctr"/>
                </a:tc>
                <a:tc>
                  <a:txBody>
                    <a:bodyPr/>
                    <a:lstStyle/>
                    <a:p>
                      <a:r>
                        <a:rPr lang="en-US" altLang="zh-CN" sz="2400" dirty="0" err="1" smtClean="0">
                          <a:solidFill>
                            <a:schemeClr val="bg1">
                              <a:lumMod val="50000"/>
                            </a:schemeClr>
                          </a:solidFill>
                        </a:rPr>
                        <a:t>slot.retries</a:t>
                      </a:r>
                      <a:endParaRPr lang="zh-CN" altLang="en-US" sz="2400" dirty="0">
                        <a:solidFill>
                          <a:schemeClr val="bg1">
                            <a:lumMod val="50000"/>
                          </a:schemeClr>
                        </a:solidFill>
                      </a:endParaRPr>
                    </a:p>
                  </a:txBody>
                  <a:tcPr anchor="ctr"/>
                </a:tc>
                <a:tc>
                  <a:txBody>
                    <a:bodyPr/>
                    <a:lstStyle/>
                    <a:p>
                      <a:r>
                        <a:rPr lang="zh-CN" altLang="en-US" sz="1800" dirty="0" smtClean="0">
                          <a:solidFill>
                            <a:schemeClr val="bg1">
                              <a:lumMod val="50000"/>
                            </a:schemeClr>
                          </a:solidFill>
                        </a:rPr>
                        <a:t>客户端在槽点数据迁移不可用时</a:t>
                      </a:r>
                      <a:r>
                        <a:rPr lang="en-US" altLang="zh-CN" sz="1800" dirty="0" smtClean="0">
                          <a:solidFill>
                            <a:schemeClr val="bg1">
                              <a:lumMod val="50000"/>
                            </a:schemeClr>
                          </a:solidFill>
                        </a:rPr>
                        <a:t>,</a:t>
                      </a:r>
                      <a:r>
                        <a:rPr lang="zh-CN" altLang="en-US" sz="1800" dirty="0" smtClean="0">
                          <a:solidFill>
                            <a:schemeClr val="bg1">
                              <a:lumMod val="50000"/>
                            </a:schemeClr>
                          </a:solidFill>
                        </a:rPr>
                        <a:t>等待的重试次数</a:t>
                      </a:r>
                      <a:endParaRPr lang="zh-CN" altLang="en-US" sz="1800" dirty="0">
                        <a:solidFill>
                          <a:schemeClr val="bg1">
                            <a:lumMod val="50000"/>
                          </a:schemeClr>
                        </a:solidFill>
                      </a:endParaRPr>
                    </a:p>
                  </a:txBody>
                  <a:tcPr anchor="ctr"/>
                </a:tc>
              </a:tr>
            </a:tbl>
          </a:graphicData>
        </a:graphic>
      </p:graphicFrame>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793088"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en-US" altLang="zh-CN" sz="4800" dirty="0" smtClean="0"/>
              <a:t>server-proxy</a:t>
            </a:r>
            <a:r>
              <a:rPr lang="zh-CN" altLang="en-US" sz="4800" dirty="0" smtClean="0"/>
              <a:t>启动流程</a:t>
            </a:r>
            <a:endParaRPr lang="zh-CN" altLang="en-US" sz="4800" dirty="0"/>
          </a:p>
        </p:txBody>
      </p:sp>
      <p:pic>
        <p:nvPicPr>
          <p:cNvPr id="1027" name="Picture 3" descr="L:\github\cache-system-design\流程图\server-proxy启动流程.png"/>
          <p:cNvPicPr>
            <a:picLocks noChangeAspect="1" noChangeArrowheads="1"/>
          </p:cNvPicPr>
          <p:nvPr/>
        </p:nvPicPr>
        <p:blipFill>
          <a:blip r:embed="rId3"/>
          <a:srcRect/>
          <a:stretch>
            <a:fillRect/>
          </a:stretch>
        </p:blipFill>
        <p:spPr bwMode="auto">
          <a:xfrm>
            <a:off x="453728" y="1060376"/>
            <a:ext cx="11881320" cy="7560840"/>
          </a:xfrm>
          <a:prstGeom prst="rect">
            <a:avLst/>
          </a:prstGeom>
          <a:noFill/>
        </p:spPr>
      </p:pic>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793088"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en-US" altLang="zh-CN" sz="4800" dirty="0" smtClean="0"/>
              <a:t>server-proxy</a:t>
            </a:r>
            <a:r>
              <a:rPr lang="zh-CN" altLang="en-US" sz="4800" dirty="0" smtClean="0"/>
              <a:t>启动流程</a:t>
            </a:r>
            <a:endParaRPr lang="zh-CN" altLang="en-US" sz="4800" dirty="0"/>
          </a:p>
        </p:txBody>
      </p:sp>
      <p:sp>
        <p:nvSpPr>
          <p:cNvPr id="6" name="TextBox 5"/>
          <p:cNvSpPr txBox="1"/>
          <p:nvPr/>
        </p:nvSpPr>
        <p:spPr>
          <a:xfrm>
            <a:off x="741760" y="988368"/>
            <a:ext cx="11233248" cy="7848302"/>
          </a:xfrm>
          <a:prstGeom prst="rect">
            <a:avLst/>
          </a:prstGeom>
          <a:noFill/>
        </p:spPr>
        <p:txBody>
          <a:bodyPr wrap="square" rtlCol="0">
            <a:spAutoFit/>
          </a:bodyPr>
          <a:lstStyle/>
          <a:p>
            <a:pPr algn="l"/>
            <a:r>
              <a:rPr lang="zh-CN" altLang="en-US" dirty="0" smtClean="0"/>
              <a:t>简要说明</a:t>
            </a:r>
            <a:r>
              <a:rPr lang="en-US" altLang="zh-CN" dirty="0" smtClean="0"/>
              <a:t>: </a:t>
            </a:r>
          </a:p>
          <a:p>
            <a:pPr marL="742950" indent="-742950" algn="l">
              <a:buFont typeface="+mj-lt"/>
              <a:buAutoNum type="arabicPeriod"/>
            </a:pPr>
            <a:r>
              <a:rPr lang="zh-CN" altLang="en-US" sz="2400" dirty="0" smtClean="0"/>
              <a:t>将此节点添加到 </a:t>
            </a:r>
            <a:r>
              <a:rPr lang="en-US" altLang="zh-CN" sz="2400" dirty="0" err="1" smtClean="0"/>
              <a:t>zk</a:t>
            </a:r>
            <a:r>
              <a:rPr lang="en-US" altLang="zh-CN" sz="2400" dirty="0" smtClean="0"/>
              <a:t> /cache</a:t>
            </a:r>
            <a:r>
              <a:rPr lang="en-US" altLang="zh-CN" sz="2400" dirty="0" smtClean="0"/>
              <a:t>/${namespace}/</a:t>
            </a:r>
            <a:r>
              <a:rPr lang="en-US" altLang="zh-CN" sz="2400" dirty="0" smtClean="0"/>
              <a:t>server </a:t>
            </a:r>
            <a:r>
              <a:rPr lang="zh-CN" altLang="en-US" sz="2400" dirty="0" smtClean="0"/>
              <a:t>路径下</a:t>
            </a:r>
            <a:r>
              <a:rPr lang="en-US" altLang="zh-CN" sz="2400" dirty="0" smtClean="0"/>
              <a:t>, </a:t>
            </a:r>
            <a:r>
              <a:rPr lang="zh-CN" altLang="en-US" sz="2400" dirty="0" smtClean="0"/>
              <a:t>初始状态为</a:t>
            </a:r>
            <a:r>
              <a:rPr lang="en-US" altLang="zh-CN" sz="2400" dirty="0" smtClean="0"/>
              <a:t>INIT</a:t>
            </a:r>
          </a:p>
          <a:p>
            <a:pPr marL="742950" indent="-742950" algn="l">
              <a:buFont typeface="+mj-lt"/>
              <a:buAutoNum type="arabicPeriod"/>
            </a:pPr>
            <a:r>
              <a:rPr lang="zh-CN" altLang="en-US" sz="2400" dirty="0" smtClean="0"/>
              <a:t>启动数据源检测任务</a:t>
            </a:r>
            <a:r>
              <a:rPr lang="en-US" altLang="zh-CN" sz="2400" dirty="0" smtClean="0"/>
              <a:t>, </a:t>
            </a:r>
            <a:r>
              <a:rPr lang="zh-CN" altLang="en-US" sz="2400" dirty="0" smtClean="0"/>
              <a:t>对已存在的数据源进行定时检测</a:t>
            </a:r>
            <a:endParaRPr lang="en-US" altLang="zh-CN" sz="2400" dirty="0" smtClean="0"/>
          </a:p>
          <a:p>
            <a:pPr marL="742950" indent="-742950" algn="l">
              <a:buFont typeface="+mj-lt"/>
              <a:buAutoNum type="arabicPeriod"/>
            </a:pPr>
            <a:r>
              <a:rPr lang="zh-CN" altLang="en-US" sz="2400" dirty="0" smtClean="0"/>
              <a:t>启动</a:t>
            </a:r>
            <a:r>
              <a:rPr lang="en-US" altLang="zh-CN" sz="2400" dirty="0" err="1" smtClean="0"/>
              <a:t>redis</a:t>
            </a:r>
            <a:r>
              <a:rPr lang="zh-CN" altLang="en-US" sz="2400" dirty="0" smtClean="0"/>
              <a:t>检测任务</a:t>
            </a:r>
            <a:r>
              <a:rPr lang="en-US" altLang="zh-CN" sz="2400" dirty="0" smtClean="0"/>
              <a:t>, </a:t>
            </a:r>
            <a:r>
              <a:rPr lang="zh-CN" altLang="en-US" sz="2400" dirty="0" smtClean="0"/>
              <a:t>对已存在的</a:t>
            </a:r>
            <a:r>
              <a:rPr lang="en-US" altLang="zh-CN" sz="2400" dirty="0" err="1" smtClean="0"/>
              <a:t>redis</a:t>
            </a:r>
            <a:r>
              <a:rPr lang="zh-CN" altLang="en-US" sz="2400" dirty="0" smtClean="0"/>
              <a:t>单点</a:t>
            </a:r>
            <a:r>
              <a:rPr lang="en-US" altLang="zh-CN" sz="2400" dirty="0" smtClean="0"/>
              <a:t>(master, </a:t>
            </a:r>
            <a:r>
              <a:rPr lang="en-US" altLang="zh-CN" sz="2400" dirty="0" err="1" smtClean="0"/>
              <a:t>slave,down</a:t>
            </a:r>
            <a:r>
              <a:rPr lang="en-US" altLang="zh-CN" sz="2400" dirty="0" smtClean="0"/>
              <a:t>)</a:t>
            </a:r>
            <a:r>
              <a:rPr lang="zh-CN" altLang="en-US" sz="2400" dirty="0" smtClean="0"/>
              <a:t>进行定时检测</a:t>
            </a:r>
            <a:r>
              <a:rPr lang="en-US" altLang="zh-CN" sz="2400" dirty="0" smtClean="0"/>
              <a:t>.</a:t>
            </a:r>
          </a:p>
          <a:p>
            <a:pPr marL="742950" indent="-742950" algn="l">
              <a:buFont typeface="+mj-lt"/>
              <a:buAutoNum type="arabicPeriod"/>
            </a:pPr>
            <a:r>
              <a:rPr lang="zh-CN" altLang="en-US" sz="2400" dirty="0" smtClean="0"/>
              <a:t>判断是否需要进行</a:t>
            </a:r>
            <a:r>
              <a:rPr lang="en-US" altLang="zh-CN" sz="2400" dirty="0" err="1" smtClean="0"/>
              <a:t>sharding</a:t>
            </a:r>
            <a:r>
              <a:rPr lang="zh-CN" altLang="en-US" sz="2400" dirty="0" smtClean="0"/>
              <a:t>操作</a:t>
            </a:r>
            <a:r>
              <a:rPr lang="en-US" altLang="zh-CN" sz="2400" dirty="0" smtClean="0"/>
              <a:t>. </a:t>
            </a:r>
            <a:r>
              <a:rPr lang="zh-CN" altLang="en-US" sz="2400" dirty="0" smtClean="0"/>
              <a:t>如需要</a:t>
            </a:r>
            <a:r>
              <a:rPr lang="en-US" altLang="zh-CN" sz="2400" dirty="0" smtClean="0"/>
              <a:t>, </a:t>
            </a:r>
            <a:r>
              <a:rPr lang="zh-CN" altLang="en-US" sz="2400" dirty="0" smtClean="0"/>
              <a:t>则进行之</a:t>
            </a:r>
            <a:endParaRPr lang="en-US" altLang="zh-CN" sz="2400" dirty="0" smtClean="0"/>
          </a:p>
          <a:p>
            <a:pPr marL="742950" indent="-742950" algn="l">
              <a:buFont typeface="+mj-lt"/>
              <a:buAutoNum type="arabicPeriod"/>
            </a:pPr>
            <a:endParaRPr lang="en-US" altLang="zh-CN" dirty="0" smtClean="0"/>
          </a:p>
          <a:p>
            <a:pPr marL="742950" indent="-742950" algn="l"/>
            <a:r>
              <a:rPr lang="en-US" altLang="zh-CN" dirty="0" smtClean="0"/>
              <a:t>server-proxy</a:t>
            </a:r>
            <a:r>
              <a:rPr lang="zh-CN" altLang="en-US" dirty="0" smtClean="0"/>
              <a:t>状态说明</a:t>
            </a:r>
            <a:r>
              <a:rPr lang="en-US" altLang="zh-CN" dirty="0" smtClean="0"/>
              <a:t>:</a:t>
            </a:r>
          </a:p>
          <a:p>
            <a:pPr marL="742950" indent="-742950" algn="l"/>
            <a:endParaRPr lang="en-US" altLang="zh-CN" dirty="0" smtClean="0"/>
          </a:p>
          <a:p>
            <a:pPr marL="742950" indent="-742950" algn="l"/>
            <a:r>
              <a:rPr lang="en-US" altLang="zh-CN" sz="2400" dirty="0" smtClean="0">
                <a:solidFill>
                  <a:srgbClr val="FF0000"/>
                </a:solidFill>
              </a:rPr>
              <a:t>INIT: </a:t>
            </a:r>
            <a:r>
              <a:rPr lang="zh-CN" altLang="en-US" sz="2400" dirty="0" smtClean="0">
                <a:solidFill>
                  <a:srgbClr val="FF0000"/>
                </a:solidFill>
              </a:rPr>
              <a:t>启动初始状态</a:t>
            </a:r>
            <a:r>
              <a:rPr lang="en-US" altLang="zh-CN" sz="2400" dirty="0" smtClean="0">
                <a:solidFill>
                  <a:srgbClr val="FF0000"/>
                </a:solidFill>
              </a:rPr>
              <a:t>, </a:t>
            </a:r>
            <a:r>
              <a:rPr lang="zh-CN" altLang="en-US" sz="2400" dirty="0" smtClean="0">
                <a:solidFill>
                  <a:srgbClr val="FF0000"/>
                </a:solidFill>
              </a:rPr>
              <a:t>此状态</a:t>
            </a:r>
            <a:r>
              <a:rPr lang="zh-CN" altLang="en-US" sz="2400" dirty="0" smtClean="0">
                <a:solidFill>
                  <a:srgbClr val="FF0000"/>
                </a:solidFill>
              </a:rPr>
              <a:t>不可接受</a:t>
            </a:r>
            <a:r>
              <a:rPr lang="en-US" altLang="zh-CN" sz="2400" dirty="0" smtClean="0">
                <a:solidFill>
                  <a:srgbClr val="FF0000"/>
                </a:solidFill>
              </a:rPr>
              <a:t>client </a:t>
            </a:r>
            <a:r>
              <a:rPr lang="zh-CN" altLang="en-US" sz="2400" dirty="0" smtClean="0">
                <a:solidFill>
                  <a:srgbClr val="FF0000"/>
                </a:solidFill>
              </a:rPr>
              <a:t>数据</a:t>
            </a:r>
            <a:r>
              <a:rPr lang="zh-CN" altLang="en-US" sz="2400" dirty="0" smtClean="0">
                <a:solidFill>
                  <a:srgbClr val="FF0000"/>
                </a:solidFill>
              </a:rPr>
              <a:t>操作</a:t>
            </a:r>
            <a:endParaRPr lang="en-US" altLang="zh-CN" sz="2400" dirty="0" smtClean="0">
              <a:solidFill>
                <a:srgbClr val="FF0000"/>
              </a:solidFill>
            </a:endParaRPr>
          </a:p>
          <a:p>
            <a:pPr marL="742950" indent="-742950" algn="l"/>
            <a:endParaRPr lang="en-US" altLang="zh-CN" sz="2400" dirty="0" smtClean="0">
              <a:solidFill>
                <a:srgbClr val="FF0000"/>
              </a:solidFill>
            </a:endParaRPr>
          </a:p>
          <a:p>
            <a:pPr marL="742950" indent="-742950" algn="l"/>
            <a:r>
              <a:rPr lang="en-US" altLang="zh-CN" sz="2400" dirty="0" smtClean="0">
                <a:solidFill>
                  <a:srgbClr val="FFC000"/>
                </a:solidFill>
              </a:rPr>
              <a:t>PRE-MIGRATING: </a:t>
            </a:r>
            <a:r>
              <a:rPr lang="zh-CN" altLang="en-US" sz="2400" dirty="0" smtClean="0">
                <a:solidFill>
                  <a:srgbClr val="FFC000"/>
                </a:solidFill>
              </a:rPr>
              <a:t>初始化已完成</a:t>
            </a:r>
            <a:r>
              <a:rPr lang="en-US" altLang="zh-CN" sz="2400" dirty="0" smtClean="0">
                <a:solidFill>
                  <a:srgbClr val="FFC000"/>
                </a:solidFill>
              </a:rPr>
              <a:t>(</a:t>
            </a:r>
            <a:r>
              <a:rPr lang="en-US" altLang="zh-CN" sz="2400" dirty="0" err="1" smtClean="0">
                <a:solidFill>
                  <a:srgbClr val="FFC000"/>
                </a:solidFill>
              </a:rPr>
              <a:t>zk</a:t>
            </a:r>
            <a:r>
              <a:rPr lang="zh-CN" altLang="en-US" sz="2400" dirty="0" smtClean="0">
                <a:solidFill>
                  <a:srgbClr val="FFC000"/>
                </a:solidFill>
              </a:rPr>
              <a:t>注册</a:t>
            </a:r>
            <a:r>
              <a:rPr lang="en-US" altLang="zh-CN" sz="2400" dirty="0" smtClean="0">
                <a:solidFill>
                  <a:srgbClr val="FFC000"/>
                </a:solidFill>
              </a:rPr>
              <a:t>, </a:t>
            </a:r>
            <a:r>
              <a:rPr lang="zh-CN" altLang="en-US" sz="2400" dirty="0" smtClean="0">
                <a:solidFill>
                  <a:srgbClr val="FFC000"/>
                </a:solidFill>
              </a:rPr>
              <a:t>检测任务启动等</a:t>
            </a:r>
            <a:r>
              <a:rPr lang="en-US" altLang="zh-CN" sz="2400" dirty="0" smtClean="0">
                <a:solidFill>
                  <a:srgbClr val="FFC000"/>
                </a:solidFill>
              </a:rPr>
              <a:t>), </a:t>
            </a:r>
            <a:r>
              <a:rPr lang="zh-CN" altLang="en-US" sz="2400" dirty="0" smtClean="0">
                <a:solidFill>
                  <a:srgbClr val="FFC000"/>
                </a:solidFill>
              </a:rPr>
              <a:t>准备进行数据迁移判断</a:t>
            </a:r>
            <a:r>
              <a:rPr lang="en-US" altLang="zh-CN" sz="2400" dirty="0" smtClean="0">
                <a:solidFill>
                  <a:srgbClr val="FFC000"/>
                </a:solidFill>
              </a:rPr>
              <a:t>.</a:t>
            </a:r>
            <a:r>
              <a:rPr lang="zh-CN" altLang="en-US" sz="2400" dirty="0" smtClean="0">
                <a:solidFill>
                  <a:srgbClr val="FFC000"/>
                </a:solidFill>
              </a:rPr>
              <a:t>此状态</a:t>
            </a:r>
            <a:r>
              <a:rPr lang="zh-CN" altLang="en-US" sz="2400" dirty="0" smtClean="0">
                <a:solidFill>
                  <a:srgbClr val="FFC000"/>
                </a:solidFill>
              </a:rPr>
              <a:t>不可接受</a:t>
            </a:r>
            <a:r>
              <a:rPr lang="en-US" altLang="zh-CN" sz="2400" dirty="0" smtClean="0">
                <a:solidFill>
                  <a:srgbClr val="FFC000"/>
                </a:solidFill>
              </a:rPr>
              <a:t>client </a:t>
            </a:r>
            <a:r>
              <a:rPr lang="zh-CN" altLang="en-US" sz="2400" dirty="0" smtClean="0">
                <a:solidFill>
                  <a:srgbClr val="FFC000"/>
                </a:solidFill>
              </a:rPr>
              <a:t>数据</a:t>
            </a:r>
            <a:r>
              <a:rPr lang="zh-CN" altLang="en-US" sz="2400" dirty="0" smtClean="0">
                <a:solidFill>
                  <a:srgbClr val="FFC000"/>
                </a:solidFill>
              </a:rPr>
              <a:t>操作</a:t>
            </a:r>
            <a:endParaRPr lang="en-US" altLang="zh-CN" sz="2400" dirty="0" smtClean="0">
              <a:solidFill>
                <a:srgbClr val="FFC000"/>
              </a:solidFill>
            </a:endParaRPr>
          </a:p>
          <a:p>
            <a:pPr marL="742950" indent="-742950" algn="l"/>
            <a:endParaRPr lang="en-US" altLang="zh-CN" sz="2400" dirty="0" smtClean="0">
              <a:solidFill>
                <a:srgbClr val="FFC000"/>
              </a:solidFill>
            </a:endParaRPr>
          </a:p>
          <a:p>
            <a:pPr marL="742950" indent="-742950" algn="l"/>
            <a:r>
              <a:rPr lang="en-US" altLang="zh-CN" sz="2400" dirty="0" smtClean="0">
                <a:solidFill>
                  <a:srgbClr val="92D050"/>
                </a:solidFill>
              </a:rPr>
              <a:t>MIGRATING: </a:t>
            </a:r>
            <a:r>
              <a:rPr lang="zh-CN" altLang="en-US" sz="2400" dirty="0" smtClean="0">
                <a:solidFill>
                  <a:srgbClr val="92D050"/>
                </a:solidFill>
              </a:rPr>
              <a:t>数据正在进行</a:t>
            </a:r>
            <a:r>
              <a:rPr lang="en-US" altLang="zh-CN" sz="2400" dirty="0" err="1" smtClean="0">
                <a:solidFill>
                  <a:srgbClr val="92D050"/>
                </a:solidFill>
              </a:rPr>
              <a:t>sharding</a:t>
            </a:r>
            <a:r>
              <a:rPr lang="en-US" altLang="zh-CN" sz="2400" dirty="0" smtClean="0">
                <a:solidFill>
                  <a:srgbClr val="92D050"/>
                </a:solidFill>
              </a:rPr>
              <a:t>/</a:t>
            </a:r>
            <a:r>
              <a:rPr lang="en-US" altLang="zh-CN" sz="2400" dirty="0" err="1" smtClean="0">
                <a:solidFill>
                  <a:srgbClr val="92D050"/>
                </a:solidFill>
              </a:rPr>
              <a:t>resharding</a:t>
            </a:r>
            <a:r>
              <a:rPr lang="zh-CN" altLang="en-US" sz="2400" dirty="0" smtClean="0">
                <a:solidFill>
                  <a:srgbClr val="92D050"/>
                </a:solidFill>
              </a:rPr>
              <a:t>操作</a:t>
            </a:r>
            <a:r>
              <a:rPr lang="en-US" altLang="zh-CN" sz="2400" dirty="0" smtClean="0">
                <a:solidFill>
                  <a:srgbClr val="92D050"/>
                </a:solidFill>
              </a:rPr>
              <a:t>.</a:t>
            </a:r>
            <a:r>
              <a:rPr lang="zh-CN" altLang="en-US" sz="2400" dirty="0" smtClean="0">
                <a:solidFill>
                  <a:srgbClr val="92D050"/>
                </a:solidFill>
              </a:rPr>
              <a:t>此</a:t>
            </a:r>
            <a:r>
              <a:rPr lang="zh-CN" altLang="en-US" sz="2400" dirty="0" smtClean="0">
                <a:solidFill>
                  <a:srgbClr val="92D050"/>
                </a:solidFill>
              </a:rPr>
              <a:t>状态</a:t>
            </a:r>
            <a:r>
              <a:rPr lang="zh-CN" altLang="en-US" sz="2400" dirty="0" smtClean="0">
                <a:solidFill>
                  <a:srgbClr val="92D050"/>
                </a:solidFill>
              </a:rPr>
              <a:t>可</a:t>
            </a:r>
            <a:r>
              <a:rPr lang="zh-CN" altLang="en-US" sz="2400" dirty="0" smtClean="0">
                <a:solidFill>
                  <a:srgbClr val="92D050"/>
                </a:solidFill>
              </a:rPr>
              <a:t>接受</a:t>
            </a:r>
            <a:r>
              <a:rPr lang="en-US" altLang="zh-CN" sz="2400" dirty="0" smtClean="0">
                <a:solidFill>
                  <a:srgbClr val="92D050"/>
                </a:solidFill>
              </a:rPr>
              <a:t>client </a:t>
            </a:r>
            <a:r>
              <a:rPr lang="zh-CN" altLang="en-US" sz="2400" dirty="0" smtClean="0">
                <a:solidFill>
                  <a:srgbClr val="92D050"/>
                </a:solidFill>
              </a:rPr>
              <a:t>数据</a:t>
            </a:r>
            <a:r>
              <a:rPr lang="zh-CN" altLang="en-US" sz="2400" dirty="0" smtClean="0">
                <a:solidFill>
                  <a:srgbClr val="92D050"/>
                </a:solidFill>
              </a:rPr>
              <a:t>操作</a:t>
            </a:r>
            <a:r>
              <a:rPr lang="en-US" altLang="zh-CN" sz="2400" dirty="0" smtClean="0">
                <a:solidFill>
                  <a:srgbClr val="92D050"/>
                </a:solidFill>
              </a:rPr>
              <a:t>, </a:t>
            </a:r>
            <a:r>
              <a:rPr lang="zh-CN" altLang="en-US" sz="2400" dirty="0" smtClean="0">
                <a:solidFill>
                  <a:srgbClr val="92D050"/>
                </a:solidFill>
              </a:rPr>
              <a:t>但正在进行迁移的</a:t>
            </a:r>
            <a:r>
              <a:rPr lang="en-US" altLang="zh-CN" sz="2400" dirty="0" smtClean="0">
                <a:solidFill>
                  <a:srgbClr val="92D050"/>
                </a:solidFill>
              </a:rPr>
              <a:t>slot</a:t>
            </a:r>
            <a:r>
              <a:rPr lang="zh-CN" altLang="en-US" sz="2400" dirty="0" smtClean="0">
                <a:solidFill>
                  <a:srgbClr val="92D050"/>
                </a:solidFill>
              </a:rPr>
              <a:t>点不支持数据操作</a:t>
            </a:r>
            <a:endParaRPr lang="en-US" altLang="zh-CN" sz="2400" dirty="0" smtClean="0">
              <a:solidFill>
                <a:srgbClr val="92D050"/>
              </a:solidFill>
            </a:endParaRPr>
          </a:p>
          <a:p>
            <a:pPr marL="742950" indent="-742950" algn="l"/>
            <a:endParaRPr lang="en-US" altLang="zh-CN" sz="2400" dirty="0" smtClean="0">
              <a:solidFill>
                <a:srgbClr val="92D050"/>
              </a:solidFill>
            </a:endParaRPr>
          </a:p>
          <a:p>
            <a:pPr marL="742950" indent="-742950" algn="l"/>
            <a:r>
              <a:rPr lang="en-US" altLang="zh-CN" sz="2400" dirty="0" smtClean="0">
                <a:solidFill>
                  <a:srgbClr val="00B050"/>
                </a:solidFill>
              </a:rPr>
              <a:t>STARTED: </a:t>
            </a:r>
            <a:r>
              <a:rPr lang="zh-CN" altLang="en-US" sz="2400" dirty="0" smtClean="0">
                <a:solidFill>
                  <a:srgbClr val="00B050"/>
                </a:solidFill>
              </a:rPr>
              <a:t>应用启动完成或数据迁移完成</a:t>
            </a:r>
            <a:r>
              <a:rPr lang="en-US" altLang="zh-CN" sz="2400" dirty="0" smtClean="0">
                <a:solidFill>
                  <a:srgbClr val="00B050"/>
                </a:solidFill>
              </a:rPr>
              <a:t>.</a:t>
            </a:r>
            <a:r>
              <a:rPr lang="zh-CN" altLang="en-US" sz="2400" dirty="0" smtClean="0">
                <a:solidFill>
                  <a:srgbClr val="00B050"/>
                </a:solidFill>
              </a:rPr>
              <a:t>此状态可接受</a:t>
            </a:r>
            <a:r>
              <a:rPr lang="en-US" altLang="zh-CN" sz="2400" dirty="0" smtClean="0">
                <a:solidFill>
                  <a:srgbClr val="00B050"/>
                </a:solidFill>
              </a:rPr>
              <a:t>client </a:t>
            </a:r>
            <a:r>
              <a:rPr lang="zh-CN" altLang="en-US" sz="2400" dirty="0" smtClean="0">
                <a:solidFill>
                  <a:srgbClr val="00B050"/>
                </a:solidFill>
              </a:rPr>
              <a:t>数据</a:t>
            </a:r>
            <a:r>
              <a:rPr lang="zh-CN" altLang="en-US" sz="2400" dirty="0" smtClean="0">
                <a:solidFill>
                  <a:srgbClr val="00B050"/>
                </a:solidFill>
              </a:rPr>
              <a:t>操作且不受限制</a:t>
            </a:r>
            <a:endParaRPr lang="zh-CN" altLang="en-US" sz="2400" dirty="0" smtClean="0">
              <a:solidFill>
                <a:srgbClr val="00B050"/>
              </a:solidFill>
            </a:endParaRP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649072"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en-US" altLang="zh-CN" sz="4800" dirty="0" err="1" smtClean="0"/>
              <a:t>sharding</a:t>
            </a:r>
            <a:r>
              <a:rPr lang="en-US" altLang="zh-CN" sz="4800" dirty="0" smtClean="0"/>
              <a:t>/</a:t>
            </a:r>
            <a:r>
              <a:rPr lang="en-US" altLang="zh-CN" sz="4800" dirty="0" err="1" smtClean="0"/>
              <a:t>resharding</a:t>
            </a:r>
            <a:r>
              <a:rPr lang="zh-CN" altLang="en-US" sz="4800" dirty="0" smtClean="0"/>
              <a:t>流程</a:t>
            </a:r>
            <a:endParaRPr lang="zh-CN" altLang="en-US" sz="4800" dirty="0"/>
          </a:p>
        </p:txBody>
      </p:sp>
      <p:pic>
        <p:nvPicPr>
          <p:cNvPr id="2051" name="Picture 3" descr="L:\github\cache-system-design\流程图\sharding_resharding流程.png"/>
          <p:cNvPicPr>
            <a:picLocks noChangeAspect="1" noChangeArrowheads="1"/>
          </p:cNvPicPr>
          <p:nvPr/>
        </p:nvPicPr>
        <p:blipFill>
          <a:blip r:embed="rId3"/>
          <a:srcRect/>
          <a:stretch>
            <a:fillRect/>
          </a:stretch>
        </p:blipFill>
        <p:spPr bwMode="auto">
          <a:xfrm>
            <a:off x="525736" y="988368"/>
            <a:ext cx="11665296" cy="7848872"/>
          </a:xfrm>
          <a:prstGeom prst="rect">
            <a:avLst/>
          </a:prstGeom>
          <a:noFill/>
        </p:spPr>
      </p:pic>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793088"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en-US" altLang="zh-CN" sz="4800" dirty="0" err="1" smtClean="0"/>
              <a:t>sharding</a:t>
            </a:r>
            <a:r>
              <a:rPr lang="en-US" altLang="zh-CN" sz="4800" dirty="0" smtClean="0"/>
              <a:t>/</a:t>
            </a:r>
            <a:r>
              <a:rPr lang="en-US" altLang="zh-CN" sz="4800" dirty="0" err="1" smtClean="0"/>
              <a:t>resharding</a:t>
            </a:r>
            <a:r>
              <a:rPr lang="zh-CN" altLang="en-US" sz="4800" dirty="0" smtClean="0"/>
              <a:t>流程</a:t>
            </a:r>
            <a:endParaRPr lang="zh-CN" altLang="en-US" sz="4800" dirty="0"/>
          </a:p>
        </p:txBody>
      </p:sp>
      <p:sp>
        <p:nvSpPr>
          <p:cNvPr id="6" name="TextBox 5"/>
          <p:cNvSpPr txBox="1"/>
          <p:nvPr/>
        </p:nvSpPr>
        <p:spPr>
          <a:xfrm>
            <a:off x="741760" y="1488350"/>
            <a:ext cx="11233248" cy="6617196"/>
          </a:xfrm>
          <a:prstGeom prst="rect">
            <a:avLst/>
          </a:prstGeom>
          <a:noFill/>
        </p:spPr>
        <p:txBody>
          <a:bodyPr wrap="square" rtlCol="0">
            <a:spAutoFit/>
          </a:bodyPr>
          <a:lstStyle/>
          <a:p>
            <a:pPr algn="l"/>
            <a:r>
              <a:rPr lang="zh-CN" altLang="en-US" dirty="0" smtClean="0"/>
              <a:t>简要说明</a:t>
            </a:r>
            <a:r>
              <a:rPr lang="en-US" altLang="zh-CN" dirty="0" smtClean="0"/>
              <a:t>: </a:t>
            </a:r>
            <a:endParaRPr lang="en-US" altLang="zh-CN" sz="3200" dirty="0" smtClean="0"/>
          </a:p>
          <a:p>
            <a:pPr marL="742950" indent="-742950" algn="l">
              <a:buFont typeface="+mj-lt"/>
              <a:buAutoNum type="arabicPeriod"/>
            </a:pPr>
            <a:r>
              <a:rPr lang="zh-CN" altLang="en-US" sz="3200" dirty="0" smtClean="0"/>
              <a:t>在</a:t>
            </a:r>
            <a:r>
              <a:rPr lang="en-US" altLang="zh-CN" sz="3200" dirty="0" err="1" smtClean="0"/>
              <a:t>zk</a:t>
            </a:r>
            <a:r>
              <a:rPr lang="zh-CN" altLang="en-US" sz="3200" dirty="0" smtClean="0"/>
              <a:t>中查询</a:t>
            </a:r>
            <a:r>
              <a:rPr lang="en-US" altLang="zh-CN" sz="3200" dirty="0" smtClean="0"/>
              <a:t>sequence no</a:t>
            </a:r>
            <a:r>
              <a:rPr lang="zh-CN" altLang="en-US" sz="3200" dirty="0" smtClean="0"/>
              <a:t>最小的</a:t>
            </a:r>
            <a:r>
              <a:rPr lang="en-US" altLang="zh-CN" sz="3200" dirty="0" smtClean="0"/>
              <a:t>server-proxy</a:t>
            </a:r>
            <a:r>
              <a:rPr lang="zh-CN" altLang="en-US" sz="3200" dirty="0" smtClean="0"/>
              <a:t>来执行此流程</a:t>
            </a:r>
            <a:endParaRPr lang="en-US" altLang="zh-CN" sz="3200" dirty="0" smtClean="0"/>
          </a:p>
          <a:p>
            <a:pPr marL="742950" indent="-742950" algn="l">
              <a:buFont typeface="+mj-lt"/>
              <a:buAutoNum type="arabicPeriod"/>
            </a:pPr>
            <a:endParaRPr lang="en-US" altLang="zh-CN" sz="3200" dirty="0" smtClean="0"/>
          </a:p>
          <a:p>
            <a:pPr marL="742950" indent="-742950" algn="l">
              <a:buFont typeface="+mj-lt"/>
              <a:buAutoNum type="arabicPeriod"/>
            </a:pPr>
            <a:r>
              <a:rPr lang="zh-CN" altLang="en-US" sz="3200" dirty="0" smtClean="0"/>
              <a:t>将此</a:t>
            </a:r>
            <a:r>
              <a:rPr lang="en-US" altLang="zh-CN" sz="3200" dirty="0" smtClean="0"/>
              <a:t>server-proxy</a:t>
            </a:r>
            <a:r>
              <a:rPr lang="zh-CN" altLang="en-US" sz="3200" dirty="0" smtClean="0"/>
              <a:t>状态修改为</a:t>
            </a:r>
            <a:r>
              <a:rPr lang="en-US" altLang="zh-CN" sz="3200" dirty="0" smtClean="0"/>
              <a:t>MIGRATING.</a:t>
            </a:r>
          </a:p>
          <a:p>
            <a:pPr marL="742950" indent="-742950" algn="l">
              <a:buFont typeface="+mj-lt"/>
              <a:buAutoNum type="arabicPeriod"/>
            </a:pPr>
            <a:endParaRPr lang="en-US" altLang="zh-CN" sz="3200" dirty="0" smtClean="0"/>
          </a:p>
          <a:p>
            <a:pPr marL="742950" indent="-742950" algn="l">
              <a:buFont typeface="+mj-lt"/>
              <a:buAutoNum type="arabicPeriod"/>
            </a:pPr>
            <a:r>
              <a:rPr lang="zh-CN" altLang="en-US" sz="3200" dirty="0" smtClean="0"/>
              <a:t>数据迁移以槽点</a:t>
            </a:r>
            <a:r>
              <a:rPr lang="en-US" altLang="zh-CN" sz="3200" dirty="0" smtClean="0"/>
              <a:t>(slot)</a:t>
            </a:r>
            <a:r>
              <a:rPr lang="zh-CN" altLang="en-US" sz="3200" dirty="0" smtClean="0"/>
              <a:t>为单位</a:t>
            </a:r>
            <a:r>
              <a:rPr lang="en-US" altLang="zh-CN" sz="3200" dirty="0" smtClean="0"/>
              <a:t>. </a:t>
            </a:r>
            <a:r>
              <a:rPr lang="zh-CN" altLang="en-US" sz="3200" dirty="0" smtClean="0"/>
              <a:t>先设置槽点状态为</a:t>
            </a:r>
            <a:r>
              <a:rPr lang="en-US" altLang="zh-CN" sz="3200" dirty="0" smtClean="0"/>
              <a:t>OFFLINE,</a:t>
            </a:r>
            <a:r>
              <a:rPr lang="zh-CN" altLang="en-US" sz="3200" dirty="0" smtClean="0"/>
              <a:t>对槽点中的每条数据进行独立迁移</a:t>
            </a:r>
            <a:r>
              <a:rPr lang="en-US" altLang="zh-CN" sz="3200" dirty="0" smtClean="0"/>
              <a:t>,</a:t>
            </a:r>
            <a:r>
              <a:rPr lang="zh-CN" altLang="en-US" sz="3200" dirty="0" smtClean="0"/>
              <a:t>当迁移完成后</a:t>
            </a:r>
            <a:r>
              <a:rPr lang="en-US" altLang="zh-CN" sz="3200" dirty="0" smtClean="0"/>
              <a:t>, </a:t>
            </a:r>
            <a:r>
              <a:rPr lang="zh-CN" altLang="en-US" sz="3200" dirty="0" smtClean="0"/>
              <a:t>再将</a:t>
            </a:r>
            <a:r>
              <a:rPr lang="en-US" altLang="zh-CN" sz="3200" dirty="0" smtClean="0"/>
              <a:t>slot</a:t>
            </a:r>
            <a:r>
              <a:rPr lang="zh-CN" altLang="en-US" sz="3200" dirty="0" smtClean="0"/>
              <a:t>状态修改为</a:t>
            </a:r>
            <a:r>
              <a:rPr lang="en-US" altLang="zh-CN" sz="3200" dirty="0" smtClean="0"/>
              <a:t>ONLINE. </a:t>
            </a:r>
          </a:p>
          <a:p>
            <a:pPr marL="742950" indent="-742950" algn="l">
              <a:buFont typeface="+mj-lt"/>
              <a:buAutoNum type="arabicPeriod"/>
            </a:pPr>
            <a:endParaRPr lang="en-US" altLang="zh-CN" sz="3200" dirty="0" smtClean="0"/>
          </a:p>
          <a:p>
            <a:pPr marL="742950" indent="-742950" algn="l">
              <a:buFont typeface="+mj-lt"/>
              <a:buAutoNum type="arabicPeriod"/>
            </a:pPr>
            <a:r>
              <a:rPr lang="zh-CN" altLang="en-US" sz="3200" dirty="0" smtClean="0"/>
              <a:t>全部数据迁移完成后</a:t>
            </a:r>
            <a:r>
              <a:rPr lang="en-US" altLang="zh-CN" sz="3200" dirty="0" smtClean="0"/>
              <a:t>, </a:t>
            </a:r>
            <a:r>
              <a:rPr lang="zh-CN" altLang="en-US" sz="3200" dirty="0" smtClean="0"/>
              <a:t>将</a:t>
            </a:r>
            <a:r>
              <a:rPr lang="en-US" altLang="zh-CN" sz="3200" dirty="0" smtClean="0"/>
              <a:t>server-proxy</a:t>
            </a:r>
            <a:r>
              <a:rPr lang="zh-CN" altLang="en-US" sz="3200" dirty="0" smtClean="0"/>
              <a:t>状态修改为</a:t>
            </a:r>
            <a:r>
              <a:rPr lang="en-US" altLang="zh-CN" sz="3200" dirty="0" smtClean="0"/>
              <a:t>STARTED</a:t>
            </a:r>
          </a:p>
          <a:p>
            <a:pPr marL="742950" indent="-742950" algn="l">
              <a:buFont typeface="+mj-lt"/>
              <a:buAutoNum type="arabicPeriod"/>
            </a:pPr>
            <a:endParaRPr lang="en-US" altLang="zh-CN" dirty="0" smtClean="0"/>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649072"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zh-CN" altLang="en-US" sz="4800" dirty="0" smtClean="0"/>
              <a:t>挂载</a:t>
            </a:r>
            <a:r>
              <a:rPr lang="en-US" altLang="zh-CN" sz="4800" dirty="0" err="1" smtClean="0"/>
              <a:t>redis</a:t>
            </a:r>
            <a:r>
              <a:rPr lang="zh-CN" altLang="en-US" sz="4800" dirty="0" smtClean="0"/>
              <a:t>节点流程</a:t>
            </a:r>
            <a:endParaRPr lang="zh-CN" altLang="en-US" sz="4800" dirty="0"/>
          </a:p>
        </p:txBody>
      </p:sp>
      <p:pic>
        <p:nvPicPr>
          <p:cNvPr id="3074" name="Picture 2" descr="L:\github\cache-system-design\流程图\挂载redis节点.png"/>
          <p:cNvPicPr>
            <a:picLocks noChangeAspect="1" noChangeArrowheads="1"/>
          </p:cNvPicPr>
          <p:nvPr/>
        </p:nvPicPr>
        <p:blipFill>
          <a:blip r:embed="rId3"/>
          <a:srcRect/>
          <a:stretch>
            <a:fillRect/>
          </a:stretch>
        </p:blipFill>
        <p:spPr bwMode="auto">
          <a:xfrm>
            <a:off x="519065" y="965062"/>
            <a:ext cx="11887991" cy="7788466"/>
          </a:xfrm>
          <a:prstGeom prst="rect">
            <a:avLst/>
          </a:prstGeom>
          <a:noFill/>
        </p:spPr>
      </p:pic>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793088"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zh-CN" altLang="en-US" sz="4800" dirty="0" smtClean="0"/>
              <a:t>挂载</a:t>
            </a:r>
            <a:r>
              <a:rPr lang="en-US" altLang="zh-CN" sz="4800" dirty="0" err="1" smtClean="0"/>
              <a:t>redis</a:t>
            </a:r>
            <a:r>
              <a:rPr lang="zh-CN" altLang="en-US" sz="4800" dirty="0" smtClean="0"/>
              <a:t>节点流程</a:t>
            </a:r>
            <a:endParaRPr lang="zh-CN" altLang="en-US" sz="4800" dirty="0"/>
          </a:p>
        </p:txBody>
      </p:sp>
      <p:sp>
        <p:nvSpPr>
          <p:cNvPr id="6" name="TextBox 5"/>
          <p:cNvSpPr txBox="1"/>
          <p:nvPr/>
        </p:nvSpPr>
        <p:spPr>
          <a:xfrm>
            <a:off x="741760" y="1488350"/>
            <a:ext cx="11233248" cy="6555641"/>
          </a:xfrm>
          <a:prstGeom prst="rect">
            <a:avLst/>
          </a:prstGeom>
          <a:noFill/>
        </p:spPr>
        <p:txBody>
          <a:bodyPr wrap="square" rtlCol="0">
            <a:spAutoFit/>
          </a:bodyPr>
          <a:lstStyle/>
          <a:p>
            <a:pPr algn="l"/>
            <a:r>
              <a:rPr lang="zh-CN" altLang="en-US" dirty="0" smtClean="0"/>
              <a:t>简要说明</a:t>
            </a:r>
            <a:r>
              <a:rPr lang="en-US" altLang="zh-CN" dirty="0" smtClean="0"/>
              <a:t>: </a:t>
            </a:r>
            <a:endParaRPr lang="en-US" altLang="zh-CN" sz="3200" dirty="0" smtClean="0"/>
          </a:p>
          <a:p>
            <a:pPr marL="742950" indent="-742950" algn="l">
              <a:buFont typeface="+mj-lt"/>
              <a:buAutoNum type="arabicPeriod"/>
            </a:pPr>
            <a:r>
              <a:rPr lang="en-US" altLang="zh-CN" sz="3200" dirty="0" smtClean="0"/>
              <a:t>server-</a:t>
            </a:r>
            <a:r>
              <a:rPr lang="en-US" altLang="zh-CN" sz="3200" dirty="0" err="1" smtClean="0"/>
              <a:t>config</a:t>
            </a:r>
            <a:r>
              <a:rPr lang="en-US" altLang="zh-CN" sz="3200" dirty="0" smtClean="0"/>
              <a:t> </a:t>
            </a:r>
            <a:r>
              <a:rPr lang="zh-CN" altLang="en-US" sz="3200" dirty="0" smtClean="0"/>
              <a:t>通过命令或界面触发挂载操作</a:t>
            </a:r>
            <a:r>
              <a:rPr lang="en-US" altLang="zh-CN" sz="3200" dirty="0" smtClean="0"/>
              <a:t>.</a:t>
            </a:r>
          </a:p>
          <a:p>
            <a:pPr marL="742950" indent="-742950" algn="l">
              <a:buFont typeface="+mj-lt"/>
              <a:buAutoNum type="arabicPeriod"/>
            </a:pPr>
            <a:endParaRPr lang="en-US" altLang="zh-CN" sz="3200" dirty="0" smtClean="0"/>
          </a:p>
          <a:p>
            <a:pPr marL="742950" indent="-742950" algn="l">
              <a:buFont typeface="+mj-lt"/>
              <a:buAutoNum type="arabicPeriod"/>
            </a:pPr>
            <a:r>
              <a:rPr lang="zh-CN" altLang="en-US" sz="3200" dirty="0" smtClean="0"/>
              <a:t>判断挂载是</a:t>
            </a:r>
            <a:r>
              <a:rPr lang="en-US" altLang="zh-CN" sz="3200" dirty="0" smtClean="0"/>
              <a:t>master</a:t>
            </a:r>
            <a:r>
              <a:rPr lang="zh-CN" altLang="en-US" sz="3200" dirty="0" smtClean="0"/>
              <a:t>还是</a:t>
            </a:r>
            <a:r>
              <a:rPr lang="en-US" altLang="zh-CN" sz="3200" dirty="0" smtClean="0"/>
              <a:t>slave</a:t>
            </a:r>
            <a:r>
              <a:rPr lang="zh-CN" altLang="en-US" sz="3200" dirty="0" smtClean="0"/>
              <a:t>节点并进行相应校验</a:t>
            </a:r>
            <a:r>
              <a:rPr lang="en-US" altLang="zh-CN" sz="3200" dirty="0" smtClean="0"/>
              <a:t>: </a:t>
            </a:r>
            <a:r>
              <a:rPr lang="zh-CN" altLang="en-US" sz="3200" dirty="0" smtClean="0"/>
              <a:t>比如</a:t>
            </a:r>
            <a:r>
              <a:rPr lang="en-US" altLang="zh-CN" sz="3200" dirty="0" smtClean="0"/>
              <a:t>group</a:t>
            </a:r>
            <a:r>
              <a:rPr lang="zh-CN" altLang="en-US" sz="3200" dirty="0" smtClean="0"/>
              <a:t>下只能有一个</a:t>
            </a:r>
            <a:r>
              <a:rPr lang="en-US" altLang="zh-CN" sz="3200" dirty="0" smtClean="0"/>
              <a:t>master</a:t>
            </a:r>
            <a:r>
              <a:rPr lang="zh-CN" altLang="en-US" sz="3200" dirty="0" smtClean="0"/>
              <a:t>节点</a:t>
            </a:r>
            <a:r>
              <a:rPr lang="en-US" altLang="zh-CN" sz="3200" dirty="0" smtClean="0"/>
              <a:t>. slave</a:t>
            </a:r>
            <a:r>
              <a:rPr lang="zh-CN" altLang="en-US" sz="3200" dirty="0" smtClean="0"/>
              <a:t>节点不能在</a:t>
            </a:r>
            <a:r>
              <a:rPr lang="en-US" altLang="zh-CN" sz="3200" dirty="0" smtClean="0"/>
              <a:t>master</a:t>
            </a:r>
            <a:r>
              <a:rPr lang="zh-CN" altLang="en-US" sz="3200" dirty="0" smtClean="0"/>
              <a:t>节点不存在情况下挂载等</a:t>
            </a:r>
            <a:endParaRPr lang="en-US" altLang="zh-CN" sz="3200" dirty="0" smtClean="0"/>
          </a:p>
          <a:p>
            <a:pPr marL="742950" indent="-742950" algn="l">
              <a:buFont typeface="+mj-lt"/>
              <a:buAutoNum type="arabicPeriod"/>
            </a:pPr>
            <a:endParaRPr lang="en-US" altLang="zh-CN" sz="3200" dirty="0" smtClean="0"/>
          </a:p>
          <a:p>
            <a:pPr marL="742950" indent="-742950" algn="l">
              <a:buFont typeface="+mj-lt"/>
              <a:buAutoNum type="arabicPeriod"/>
            </a:pPr>
            <a:r>
              <a:rPr lang="zh-CN" altLang="en-US" sz="3200" dirty="0" smtClean="0"/>
              <a:t>挂载</a:t>
            </a:r>
            <a:r>
              <a:rPr lang="en-US" altLang="zh-CN" sz="3200" dirty="0" smtClean="0"/>
              <a:t>master</a:t>
            </a:r>
            <a:r>
              <a:rPr lang="zh-CN" altLang="en-US" sz="3200" dirty="0" smtClean="0"/>
              <a:t>节点触发</a:t>
            </a:r>
            <a:r>
              <a:rPr lang="en-US" altLang="zh-CN" sz="3200" dirty="0" err="1" smtClean="0"/>
              <a:t>zk</a:t>
            </a:r>
            <a:r>
              <a:rPr lang="en-US" altLang="zh-CN" sz="3200" dirty="0" smtClean="0"/>
              <a:t> master-</a:t>
            </a:r>
            <a:r>
              <a:rPr lang="en-US" altLang="zh-CN" sz="3200" dirty="0" err="1" smtClean="0"/>
              <a:t>redis</a:t>
            </a:r>
            <a:r>
              <a:rPr lang="en-US" altLang="zh-CN" sz="3200" dirty="0" smtClean="0"/>
              <a:t>-watch </a:t>
            </a:r>
            <a:r>
              <a:rPr lang="zh-CN" altLang="en-US" sz="3200" dirty="0" smtClean="0"/>
              <a:t>监听器</a:t>
            </a:r>
            <a:r>
              <a:rPr lang="en-US" altLang="zh-CN" sz="3200" dirty="0" smtClean="0"/>
              <a:t>, </a:t>
            </a:r>
            <a:r>
              <a:rPr lang="zh-CN" altLang="en-US" sz="3200" dirty="0" smtClean="0"/>
              <a:t>选举出</a:t>
            </a:r>
            <a:r>
              <a:rPr lang="en-US" altLang="zh-CN" sz="3200" dirty="0" smtClean="0"/>
              <a:t>sequence no</a:t>
            </a:r>
            <a:r>
              <a:rPr lang="zh-CN" altLang="en-US" sz="3200" dirty="0" smtClean="0"/>
              <a:t>最小的</a:t>
            </a:r>
            <a:r>
              <a:rPr lang="en-US" altLang="zh-CN" sz="3200" dirty="0" smtClean="0"/>
              <a:t>server-proxy</a:t>
            </a:r>
            <a:r>
              <a:rPr lang="zh-CN" altLang="en-US" sz="3200" dirty="0" smtClean="0"/>
              <a:t>进行</a:t>
            </a:r>
            <a:r>
              <a:rPr lang="en-US" altLang="zh-CN" sz="3200" dirty="0" err="1" smtClean="0"/>
              <a:t>sharding</a:t>
            </a:r>
            <a:r>
              <a:rPr lang="en-US" altLang="zh-CN" sz="3200" dirty="0" smtClean="0"/>
              <a:t>/</a:t>
            </a:r>
            <a:r>
              <a:rPr lang="en-US" altLang="zh-CN" sz="3200" dirty="0" err="1" smtClean="0"/>
              <a:t>resharding</a:t>
            </a:r>
            <a:r>
              <a:rPr lang="zh-CN" altLang="en-US" sz="3200" dirty="0" smtClean="0"/>
              <a:t>操作</a:t>
            </a:r>
            <a:endParaRPr lang="en-US" altLang="zh-CN" sz="3200" dirty="0" smtClean="0"/>
          </a:p>
          <a:p>
            <a:pPr marL="742950" indent="-742950" algn="l">
              <a:buFont typeface="+mj-lt"/>
              <a:buAutoNum type="arabicPeriod"/>
            </a:pPr>
            <a:endParaRPr lang="en-US" altLang="zh-CN" sz="3200" dirty="0" smtClean="0"/>
          </a:p>
          <a:p>
            <a:pPr marL="742950" indent="-742950" algn="l">
              <a:buFont typeface="+mj-lt"/>
              <a:buAutoNum type="arabicPeriod"/>
            </a:pPr>
            <a:r>
              <a:rPr lang="zh-CN" altLang="en-US" sz="3200" dirty="0" smtClean="0"/>
              <a:t>挂载</a:t>
            </a:r>
            <a:r>
              <a:rPr lang="en-US" altLang="zh-CN" sz="3200" dirty="0" smtClean="0"/>
              <a:t>slave</a:t>
            </a:r>
            <a:r>
              <a:rPr lang="zh-CN" altLang="en-US" sz="3200" dirty="0" smtClean="0"/>
              <a:t>节点触发</a:t>
            </a:r>
            <a:r>
              <a:rPr lang="en-US" altLang="zh-CN" sz="3200" dirty="0" err="1" smtClean="0"/>
              <a:t>zk</a:t>
            </a:r>
            <a:r>
              <a:rPr lang="en-US" altLang="zh-CN" sz="3200" dirty="0" smtClean="0"/>
              <a:t> slave-</a:t>
            </a:r>
            <a:r>
              <a:rPr lang="en-US" altLang="zh-CN" sz="3200" dirty="0" err="1" smtClean="0"/>
              <a:t>redis</a:t>
            </a:r>
            <a:r>
              <a:rPr lang="en-US" altLang="zh-CN" sz="3200" dirty="0" smtClean="0"/>
              <a:t>-watch</a:t>
            </a:r>
            <a:r>
              <a:rPr lang="zh-CN" altLang="en-US" sz="3200" dirty="0" smtClean="0"/>
              <a:t>监听器</a:t>
            </a:r>
            <a:r>
              <a:rPr lang="en-US" altLang="zh-CN" sz="3200" dirty="0" smtClean="0"/>
              <a:t>, </a:t>
            </a:r>
            <a:r>
              <a:rPr lang="zh-CN" altLang="en-US" sz="3200" dirty="0" smtClean="0"/>
              <a:t>将挂载节点通过</a:t>
            </a:r>
            <a:r>
              <a:rPr lang="en-US" altLang="zh-CN" sz="3200" dirty="0" err="1" smtClean="0"/>
              <a:t>redis</a:t>
            </a:r>
            <a:r>
              <a:rPr lang="en-US" altLang="zh-CN" sz="3200" dirty="0" smtClean="0"/>
              <a:t> </a:t>
            </a:r>
            <a:r>
              <a:rPr lang="en-US" altLang="zh-CN" sz="3200" dirty="0" err="1" smtClean="0"/>
              <a:t>slaveOf</a:t>
            </a:r>
            <a:r>
              <a:rPr lang="zh-CN" altLang="en-US" sz="3200" dirty="0" smtClean="0"/>
              <a:t>命令变成</a:t>
            </a:r>
            <a:r>
              <a:rPr lang="en-US" altLang="zh-CN" sz="3200" dirty="0" smtClean="0"/>
              <a:t>master</a:t>
            </a:r>
            <a:r>
              <a:rPr lang="zh-CN" altLang="en-US" sz="3200" dirty="0" smtClean="0"/>
              <a:t>节点的从节点</a:t>
            </a:r>
            <a:endParaRPr lang="en-US" altLang="zh-CN" sz="3200" dirty="0" smtClean="0"/>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649072"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zh-CN" altLang="en-US" sz="4800" dirty="0" smtClean="0"/>
              <a:t>卸载</a:t>
            </a:r>
            <a:r>
              <a:rPr lang="en-US" altLang="zh-CN" sz="4800" dirty="0" err="1" smtClean="0"/>
              <a:t>redis</a:t>
            </a:r>
            <a:r>
              <a:rPr lang="zh-CN" altLang="en-US" sz="4800" dirty="0" smtClean="0"/>
              <a:t>节点流程</a:t>
            </a:r>
            <a:endParaRPr lang="zh-CN" altLang="en-US" sz="4800" dirty="0"/>
          </a:p>
        </p:txBody>
      </p:sp>
      <p:pic>
        <p:nvPicPr>
          <p:cNvPr id="4099" name="Picture 3" descr="L:\github\cache-system-design\流程图\卸载redis节点.png"/>
          <p:cNvPicPr>
            <a:picLocks noChangeAspect="1" noChangeArrowheads="1"/>
          </p:cNvPicPr>
          <p:nvPr/>
        </p:nvPicPr>
        <p:blipFill>
          <a:blip r:embed="rId3"/>
          <a:srcRect/>
          <a:stretch>
            <a:fillRect/>
          </a:stretch>
        </p:blipFill>
        <p:spPr bwMode="auto">
          <a:xfrm>
            <a:off x="511784" y="916360"/>
            <a:ext cx="11953328" cy="7920880"/>
          </a:xfrm>
          <a:prstGeom prst="rect">
            <a:avLst/>
          </a:prstGeom>
          <a:noFill/>
        </p:spPr>
      </p:pic>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5123" name="Rectangle 5" descr="harmony_tile_blue"/>
          <p:cNvSpPr>
            <a:spLocks noChangeArrowheads="1"/>
          </p:cNvSpPr>
          <p:nvPr/>
        </p:nvSpPr>
        <p:spPr bwMode="auto">
          <a:xfrm>
            <a:off x="741363" y="5092700"/>
            <a:ext cx="11593512" cy="650875"/>
          </a:xfrm>
          <a:prstGeom prst="rect">
            <a:avLst/>
          </a:prstGeom>
          <a:noFill/>
          <a:ln w="9525">
            <a:noFill/>
            <a:miter lim="800000"/>
            <a:headEnd/>
            <a:tailEnd/>
          </a:ln>
        </p:spPr>
        <p:txBody>
          <a:bodyPr lIns="50800" tIns="50800" rIns="50800" bIns="50800" anchor="ctr">
            <a:spAutoFit/>
          </a:bodyPr>
          <a:lstStyle/>
          <a:p>
            <a:pPr algn="l"/>
            <a:endParaRPr lang="zh-CN" altLang="en-US">
              <a:ea typeface="宋体" pitchFamily="2" charset="-122"/>
            </a:endParaRPr>
          </a:p>
        </p:txBody>
      </p:sp>
      <p:sp>
        <p:nvSpPr>
          <p:cNvPr id="5124" name="TextBox 3"/>
          <p:cNvSpPr txBox="1">
            <a:spLocks noChangeArrowheads="1"/>
          </p:cNvSpPr>
          <p:nvPr/>
        </p:nvSpPr>
        <p:spPr bwMode="auto">
          <a:xfrm>
            <a:off x="598488" y="31750"/>
            <a:ext cx="3959225" cy="830263"/>
          </a:xfrm>
          <a:prstGeom prst="rect">
            <a:avLst/>
          </a:prstGeom>
          <a:noFill/>
          <a:ln w="9525">
            <a:noFill/>
            <a:miter lim="800000"/>
            <a:headEnd/>
            <a:tailEnd/>
          </a:ln>
        </p:spPr>
        <p:txBody>
          <a:bodyPr>
            <a:spAutoFit/>
          </a:bodyPr>
          <a:lstStyle/>
          <a:p>
            <a:pPr algn="l"/>
            <a:r>
              <a:rPr lang="en-US" altLang="zh-CN" sz="4800"/>
              <a:t>Part 1- </a:t>
            </a:r>
            <a:r>
              <a:rPr lang="zh-CN" altLang="en-US" sz="4800"/>
              <a:t>题解</a:t>
            </a:r>
          </a:p>
        </p:txBody>
      </p:sp>
      <p:sp>
        <p:nvSpPr>
          <p:cNvPr id="5125" name="TextBox 4"/>
          <p:cNvSpPr txBox="1">
            <a:spLocks noChangeArrowheads="1"/>
          </p:cNvSpPr>
          <p:nvPr/>
        </p:nvSpPr>
        <p:spPr bwMode="auto">
          <a:xfrm>
            <a:off x="814388" y="1133475"/>
            <a:ext cx="9864725" cy="6986588"/>
          </a:xfrm>
          <a:prstGeom prst="rect">
            <a:avLst/>
          </a:prstGeom>
          <a:noFill/>
          <a:ln w="9525">
            <a:noFill/>
            <a:miter lim="800000"/>
            <a:headEnd/>
            <a:tailEnd/>
          </a:ln>
        </p:spPr>
        <p:txBody>
          <a:bodyPr>
            <a:spAutoFit/>
          </a:bodyPr>
          <a:lstStyle/>
          <a:p>
            <a:pPr algn="l"/>
            <a:r>
              <a:rPr lang="en-US" altLang="zh-CN" sz="3200" b="0" dirty="0">
                <a:latin typeface="黑体" pitchFamily="49" charset="-122"/>
                <a:ea typeface="黑体" pitchFamily="49" charset="-122"/>
              </a:rPr>
              <a:t>1</a:t>
            </a:r>
            <a:r>
              <a:rPr lang="zh-CN" altLang="en-US" sz="3200" b="0" dirty="0">
                <a:latin typeface="黑体" pitchFamily="49" charset="-122"/>
                <a:ea typeface="黑体" pitchFamily="49" charset="-122"/>
              </a:rPr>
              <a:t>．缓存系统应支持数百</a:t>
            </a:r>
            <a:r>
              <a:rPr lang="en-US" altLang="zh-CN" sz="3200" b="0" dirty="0">
                <a:latin typeface="黑体" pitchFamily="49" charset="-122"/>
                <a:ea typeface="黑体" pitchFamily="49" charset="-122"/>
              </a:rPr>
              <a:t>M</a:t>
            </a:r>
            <a:r>
              <a:rPr lang="zh-CN" altLang="en-US" sz="3200" b="0" dirty="0">
                <a:latin typeface="黑体" pitchFamily="49" charset="-122"/>
                <a:ea typeface="黑体" pitchFamily="49" charset="-122"/>
              </a:rPr>
              <a:t>到</a:t>
            </a:r>
            <a:r>
              <a:rPr lang="en-US" altLang="zh-CN" sz="3200" b="0" dirty="0">
                <a:latin typeface="黑体" pitchFamily="49" charset="-122"/>
                <a:ea typeface="黑体" pitchFamily="49" charset="-122"/>
              </a:rPr>
              <a:t>1G</a:t>
            </a:r>
            <a:r>
              <a:rPr lang="zh-CN" altLang="en-US" sz="3200" b="0" dirty="0">
                <a:latin typeface="黑体" pitchFamily="49" charset="-122"/>
                <a:ea typeface="黑体" pitchFamily="49" charset="-122"/>
              </a:rPr>
              <a:t>或更大的缓存数据容量，系统容量应该可以根据实际使用情况进行在线扩展；</a:t>
            </a:r>
          </a:p>
          <a:p>
            <a:pPr algn="l"/>
            <a:r>
              <a:rPr lang="en-US" altLang="zh-CN" sz="3200" b="0" dirty="0">
                <a:latin typeface="黑体" pitchFamily="49" charset="-122"/>
                <a:ea typeface="黑体" pitchFamily="49" charset="-122"/>
              </a:rPr>
              <a:t>2</a:t>
            </a:r>
            <a:r>
              <a:rPr lang="zh-CN" altLang="en-US" sz="3200" b="0" dirty="0">
                <a:latin typeface="黑体" pitchFamily="49" charset="-122"/>
                <a:ea typeface="黑体" pitchFamily="49" charset="-122"/>
              </a:rPr>
              <a:t>．数据源（数据库）至少支持单点读写，和单点写、多点读两种模式，（多点读写可选）；</a:t>
            </a:r>
          </a:p>
          <a:p>
            <a:pPr algn="l"/>
            <a:r>
              <a:rPr lang="en-US" altLang="zh-CN" sz="3200" b="0" dirty="0">
                <a:latin typeface="黑体" pitchFamily="49" charset="-122"/>
                <a:ea typeface="黑体" pitchFamily="49" charset="-122"/>
              </a:rPr>
              <a:t>3</a:t>
            </a:r>
            <a:r>
              <a:rPr lang="zh-CN" altLang="en-US" sz="3200" b="0" dirty="0">
                <a:latin typeface="黑体" pitchFamily="49" charset="-122"/>
                <a:ea typeface="黑体" pitchFamily="49" charset="-122"/>
              </a:rPr>
              <a:t>．缓存系统的部署点应可支持比数据库部署点的数量多的情况；</a:t>
            </a:r>
          </a:p>
          <a:p>
            <a:pPr algn="l"/>
            <a:r>
              <a:rPr lang="en-US" altLang="zh-CN" sz="3200" b="0" dirty="0">
                <a:latin typeface="黑体" pitchFamily="49" charset="-122"/>
                <a:ea typeface="黑体" pitchFamily="49" charset="-122"/>
              </a:rPr>
              <a:t>4</a:t>
            </a:r>
            <a:r>
              <a:rPr lang="zh-CN" altLang="en-US" sz="3200" b="0" dirty="0">
                <a:latin typeface="黑体" pitchFamily="49" charset="-122"/>
                <a:ea typeface="黑体" pitchFamily="49" charset="-122"/>
              </a:rPr>
              <a:t>．缓存系统中的数据应支持可被修改，且可支持同步到数据源中（数据库）；</a:t>
            </a:r>
          </a:p>
          <a:p>
            <a:pPr algn="l"/>
            <a:r>
              <a:rPr lang="en-US" altLang="zh-CN" sz="3200" b="0" dirty="0">
                <a:latin typeface="黑体" pitchFamily="49" charset="-122"/>
                <a:ea typeface="黑体" pitchFamily="49" charset="-122"/>
              </a:rPr>
              <a:t>5</a:t>
            </a:r>
            <a:r>
              <a:rPr lang="zh-CN" altLang="en-US" sz="3200" b="0" dirty="0">
                <a:latin typeface="黑体" pitchFamily="49" charset="-122"/>
                <a:ea typeface="黑体" pitchFamily="49" charset="-122"/>
              </a:rPr>
              <a:t>．缓存系统应保证系统中缓存数据在不同的缓存点被读取时是必须一致的；</a:t>
            </a:r>
          </a:p>
          <a:p>
            <a:pPr algn="l"/>
            <a:r>
              <a:rPr lang="en-US" altLang="zh-CN" sz="3200" b="0" dirty="0">
                <a:latin typeface="黑体" pitchFamily="49" charset="-122"/>
                <a:ea typeface="黑体" pitchFamily="49" charset="-122"/>
              </a:rPr>
              <a:t>6</a:t>
            </a:r>
            <a:r>
              <a:rPr lang="zh-CN" altLang="en-US" sz="3200" b="0" dirty="0">
                <a:latin typeface="黑体" pitchFamily="49" charset="-122"/>
                <a:ea typeface="黑体" pitchFamily="49" charset="-122"/>
              </a:rPr>
              <a:t>．缓存系统应支持在不同点中使用不同的缓存策略；</a:t>
            </a:r>
          </a:p>
          <a:p>
            <a:pPr algn="l"/>
            <a:r>
              <a:rPr lang="en-US" altLang="zh-CN" sz="3200" b="0" dirty="0">
                <a:latin typeface="黑体" pitchFamily="49" charset="-122"/>
                <a:ea typeface="黑体" pitchFamily="49" charset="-122"/>
              </a:rPr>
              <a:t>7</a:t>
            </a:r>
            <a:r>
              <a:rPr lang="zh-CN" altLang="en-US" sz="3200" b="0" dirty="0">
                <a:latin typeface="黑体" pitchFamily="49" charset="-122"/>
                <a:ea typeface="黑体" pitchFamily="49" charset="-122"/>
              </a:rPr>
              <a:t>．在保证数据正确的前提下应提供尽可能好的性能；</a:t>
            </a:r>
          </a:p>
          <a:p>
            <a:pPr algn="l"/>
            <a:r>
              <a:rPr lang="en-US" altLang="zh-CN" sz="3200" b="0" dirty="0">
                <a:latin typeface="黑体" pitchFamily="49" charset="-122"/>
                <a:ea typeface="黑体" pitchFamily="49" charset="-122"/>
              </a:rPr>
              <a:t>8</a:t>
            </a:r>
            <a:r>
              <a:rPr lang="zh-CN" altLang="en-US" sz="3200" b="0" dirty="0">
                <a:latin typeface="黑体" pitchFamily="49" charset="-122"/>
                <a:ea typeface="黑体" pitchFamily="49" charset="-122"/>
              </a:rPr>
              <a:t>．缓存系统应考虑</a:t>
            </a:r>
            <a:r>
              <a:rPr lang="en-US" altLang="zh-CN" sz="3200" b="0" dirty="0">
                <a:latin typeface="黑体" pitchFamily="49" charset="-122"/>
                <a:ea typeface="黑体" pitchFamily="49" charset="-122"/>
              </a:rPr>
              <a:t>DC</a:t>
            </a:r>
            <a:r>
              <a:rPr lang="zh-CN" altLang="en-US" sz="3200" b="0" dirty="0">
                <a:latin typeface="黑体" pitchFamily="49" charset="-122"/>
                <a:ea typeface="黑体" pitchFamily="49" charset="-122"/>
              </a:rPr>
              <a:t>内和跨</a:t>
            </a:r>
            <a:r>
              <a:rPr lang="en-US" altLang="zh-CN" sz="3200" b="0" dirty="0">
                <a:latin typeface="黑体" pitchFamily="49" charset="-122"/>
                <a:ea typeface="黑体" pitchFamily="49" charset="-122"/>
              </a:rPr>
              <a:t>DC</a:t>
            </a:r>
            <a:r>
              <a:rPr lang="zh-CN" altLang="en-US" sz="3200" b="0" dirty="0">
                <a:latin typeface="黑体" pitchFamily="49" charset="-122"/>
                <a:ea typeface="黑体" pitchFamily="49" charset="-122"/>
              </a:rPr>
              <a:t>两种情况的应用场景；</a:t>
            </a:r>
          </a:p>
        </p:txBody>
      </p:sp>
      <p:sp>
        <p:nvSpPr>
          <p:cNvPr id="7" name="矩形 6"/>
          <p:cNvSpPr/>
          <p:nvPr/>
        </p:nvSpPr>
        <p:spPr>
          <a:xfrm>
            <a:off x="10174349" y="1276850"/>
            <a:ext cx="2037737" cy="646331"/>
          </a:xfrm>
          <a:prstGeom prst="rect">
            <a:avLst/>
          </a:prstGeom>
          <a:noFill/>
        </p:spPr>
        <p:txBody>
          <a:bodyPr wrap="none">
            <a:spAutoFit/>
          </a:bodyPr>
          <a:lstStyle/>
          <a:p>
            <a:pPr>
              <a:defRPr/>
            </a:pP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横向扩展</a:t>
            </a:r>
          </a:p>
        </p:txBody>
      </p:sp>
      <p:sp>
        <p:nvSpPr>
          <p:cNvPr id="8" name="矩形 7"/>
          <p:cNvSpPr/>
          <p:nvPr/>
        </p:nvSpPr>
        <p:spPr>
          <a:xfrm>
            <a:off x="9598357" y="2860828"/>
            <a:ext cx="2629245" cy="1200329"/>
          </a:xfrm>
          <a:prstGeom prst="rect">
            <a:avLst/>
          </a:prstGeom>
          <a:noFill/>
        </p:spPr>
        <p:txBody>
          <a:bodyPr wrap="none">
            <a:spAutoFit/>
          </a:bodyPr>
          <a:lstStyle/>
          <a:p>
            <a:pPr>
              <a:defRPr/>
            </a:pP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持久化支持</a:t>
            </a:r>
            <a:r>
              <a:rPr lang="en-US" altLang="zh-CN"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a:t>
            </a:r>
          </a:p>
          <a:p>
            <a:pPr>
              <a:defRPr/>
            </a:pP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复制策略</a:t>
            </a:r>
          </a:p>
        </p:txBody>
      </p:sp>
      <p:sp>
        <p:nvSpPr>
          <p:cNvPr id="9" name="矩形 8"/>
          <p:cNvSpPr/>
          <p:nvPr/>
        </p:nvSpPr>
        <p:spPr>
          <a:xfrm>
            <a:off x="8014379" y="4444806"/>
            <a:ext cx="4764446" cy="646331"/>
          </a:xfrm>
          <a:prstGeom prst="rect">
            <a:avLst/>
          </a:prstGeom>
          <a:noFill/>
        </p:spPr>
        <p:txBody>
          <a:bodyPr wrap="none">
            <a:spAutoFit/>
          </a:bodyPr>
          <a:lstStyle/>
          <a:p>
            <a:pPr>
              <a:defRPr/>
            </a:pP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持久化策略</a:t>
            </a:r>
            <a:r>
              <a:rPr lang="en-US" altLang="zh-CN"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 </a:t>
            </a: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同步</a:t>
            </a:r>
            <a:r>
              <a:rPr lang="en-US" altLang="zh-CN"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a:t>
            </a: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异步</a:t>
            </a:r>
          </a:p>
        </p:txBody>
      </p:sp>
      <p:sp>
        <p:nvSpPr>
          <p:cNvPr id="10" name="矩形 9"/>
          <p:cNvSpPr/>
          <p:nvPr/>
        </p:nvSpPr>
        <p:spPr>
          <a:xfrm>
            <a:off x="9598357" y="5452792"/>
            <a:ext cx="2501005" cy="646331"/>
          </a:xfrm>
          <a:prstGeom prst="rect">
            <a:avLst/>
          </a:prstGeom>
          <a:noFill/>
        </p:spPr>
        <p:txBody>
          <a:bodyPr wrap="none">
            <a:spAutoFit/>
          </a:bodyPr>
          <a:lstStyle/>
          <a:p>
            <a:pPr>
              <a:defRPr/>
            </a:pP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一致性考虑</a:t>
            </a:r>
          </a:p>
        </p:txBody>
      </p:sp>
      <p:sp>
        <p:nvSpPr>
          <p:cNvPr id="11" name="矩形 10"/>
          <p:cNvSpPr/>
          <p:nvPr/>
        </p:nvSpPr>
        <p:spPr>
          <a:xfrm>
            <a:off x="7366388" y="6388779"/>
            <a:ext cx="5221301" cy="646331"/>
          </a:xfrm>
          <a:prstGeom prst="rect">
            <a:avLst/>
          </a:prstGeom>
          <a:noFill/>
        </p:spPr>
        <p:txBody>
          <a:bodyPr wrap="none">
            <a:spAutoFit/>
          </a:bodyPr>
          <a:lstStyle/>
          <a:p>
            <a:pPr>
              <a:defRPr/>
            </a:pP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缓存点独立性</a:t>
            </a:r>
            <a:r>
              <a:rPr lang="en-US" altLang="zh-CN"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/LRU,FIFO</a:t>
            </a:r>
            <a:endPar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12" name="矩形 11"/>
          <p:cNvSpPr/>
          <p:nvPr/>
        </p:nvSpPr>
        <p:spPr>
          <a:xfrm>
            <a:off x="9958352" y="7481464"/>
            <a:ext cx="2037737" cy="646331"/>
          </a:xfrm>
          <a:prstGeom prst="rect">
            <a:avLst/>
          </a:prstGeom>
          <a:noFill/>
        </p:spPr>
        <p:txBody>
          <a:bodyPr wrap="none">
            <a:spAutoFit/>
          </a:bodyPr>
          <a:lstStyle/>
          <a:p>
            <a:pPr>
              <a:defRPr/>
            </a:pP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容灾支持</a:t>
            </a:r>
          </a:p>
        </p:txBody>
      </p:sp>
      <p:sp>
        <p:nvSpPr>
          <p:cNvPr id="13" name="矩形 12"/>
          <p:cNvSpPr/>
          <p:nvPr/>
        </p:nvSpPr>
        <p:spPr>
          <a:xfrm>
            <a:off x="9094364" y="6888571"/>
            <a:ext cx="3578224" cy="646331"/>
          </a:xfrm>
          <a:prstGeom prst="rect">
            <a:avLst/>
          </a:prstGeom>
          <a:noFill/>
        </p:spPr>
        <p:txBody>
          <a:bodyPr wrap="none">
            <a:spAutoFit/>
          </a:bodyPr>
          <a:lstStyle/>
          <a:p>
            <a:pPr>
              <a:defRPr/>
            </a:pPr>
            <a:r>
              <a:rPr lang="en-US" altLang="zh-CN" dirty="0" err="1">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Tps</a:t>
            </a:r>
            <a:r>
              <a:rPr lang="en-US" altLang="zh-CN"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a:t>
            </a: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吞吐量</a:t>
            </a:r>
            <a:r>
              <a:rPr lang="en-US" altLang="zh-CN"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a:t>
            </a: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并发</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793088"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zh-CN" altLang="en-US" sz="4800" dirty="0" smtClean="0"/>
              <a:t>卸载</a:t>
            </a:r>
            <a:r>
              <a:rPr lang="en-US" altLang="zh-CN" sz="4800" dirty="0" err="1" smtClean="0"/>
              <a:t>redis</a:t>
            </a:r>
            <a:r>
              <a:rPr lang="zh-CN" altLang="en-US" sz="4800" dirty="0" smtClean="0"/>
              <a:t>节点流程</a:t>
            </a:r>
            <a:endParaRPr lang="zh-CN" altLang="en-US" sz="4800" dirty="0"/>
          </a:p>
        </p:txBody>
      </p:sp>
      <p:sp>
        <p:nvSpPr>
          <p:cNvPr id="6" name="TextBox 5"/>
          <p:cNvSpPr txBox="1"/>
          <p:nvPr/>
        </p:nvSpPr>
        <p:spPr>
          <a:xfrm>
            <a:off x="741760" y="1488350"/>
            <a:ext cx="11233248" cy="6555641"/>
          </a:xfrm>
          <a:prstGeom prst="rect">
            <a:avLst/>
          </a:prstGeom>
          <a:noFill/>
        </p:spPr>
        <p:txBody>
          <a:bodyPr wrap="square" rtlCol="0">
            <a:spAutoFit/>
          </a:bodyPr>
          <a:lstStyle/>
          <a:p>
            <a:pPr algn="l"/>
            <a:r>
              <a:rPr lang="zh-CN" altLang="en-US" dirty="0" smtClean="0"/>
              <a:t>简要说明</a:t>
            </a:r>
            <a:r>
              <a:rPr lang="en-US" altLang="zh-CN" dirty="0" smtClean="0"/>
              <a:t>: </a:t>
            </a:r>
          </a:p>
          <a:p>
            <a:pPr marL="742950" indent="-742950" algn="l">
              <a:buFont typeface="+mj-lt"/>
              <a:buAutoNum type="arabicPeriod"/>
            </a:pPr>
            <a:r>
              <a:rPr lang="en-US" altLang="zh-CN" sz="3200" dirty="0" smtClean="0"/>
              <a:t>server-</a:t>
            </a:r>
            <a:r>
              <a:rPr lang="en-US" altLang="zh-CN" sz="3200" dirty="0" err="1" smtClean="0"/>
              <a:t>config</a:t>
            </a:r>
            <a:r>
              <a:rPr lang="en-US" altLang="zh-CN" sz="3200" dirty="0" smtClean="0"/>
              <a:t> </a:t>
            </a:r>
            <a:r>
              <a:rPr lang="zh-CN" altLang="en-US" sz="3200" dirty="0" smtClean="0"/>
              <a:t>通过命令或界面触发卸载操作</a:t>
            </a:r>
            <a:r>
              <a:rPr lang="en-US" altLang="zh-CN" sz="3200" dirty="0" smtClean="0"/>
              <a:t>.</a:t>
            </a:r>
          </a:p>
          <a:p>
            <a:pPr marL="742950" indent="-742950" algn="l">
              <a:buFont typeface="+mj-lt"/>
              <a:buAutoNum type="arabicPeriod"/>
            </a:pPr>
            <a:endParaRPr lang="en-US" altLang="zh-CN" sz="3200" dirty="0" smtClean="0"/>
          </a:p>
          <a:p>
            <a:pPr marL="742950" indent="-742950" algn="l">
              <a:buFont typeface="+mj-lt"/>
              <a:buAutoNum type="arabicPeriod"/>
            </a:pPr>
            <a:r>
              <a:rPr lang="zh-CN" altLang="en-US" sz="3200" dirty="0" smtClean="0"/>
              <a:t>卸载</a:t>
            </a:r>
            <a:r>
              <a:rPr lang="en-US" altLang="zh-CN" sz="3200" dirty="0" smtClean="0"/>
              <a:t>master</a:t>
            </a:r>
            <a:r>
              <a:rPr lang="zh-CN" altLang="en-US" sz="3200" dirty="0" smtClean="0"/>
              <a:t>节点触发</a:t>
            </a:r>
            <a:r>
              <a:rPr lang="en-US" altLang="zh-CN" sz="3200" dirty="0" err="1" smtClean="0"/>
              <a:t>zk</a:t>
            </a:r>
            <a:r>
              <a:rPr lang="en-US" altLang="zh-CN" sz="3200" dirty="0" smtClean="0"/>
              <a:t> master-</a:t>
            </a:r>
            <a:r>
              <a:rPr lang="en-US" altLang="zh-CN" sz="3200" dirty="0" err="1" smtClean="0"/>
              <a:t>redis</a:t>
            </a:r>
            <a:r>
              <a:rPr lang="en-US" altLang="zh-CN" sz="3200" dirty="0" smtClean="0"/>
              <a:t>-watch </a:t>
            </a:r>
            <a:r>
              <a:rPr lang="zh-CN" altLang="en-US" sz="3200" dirty="0" smtClean="0"/>
              <a:t>监听器</a:t>
            </a:r>
            <a:r>
              <a:rPr lang="en-US" altLang="zh-CN" sz="3200" dirty="0" smtClean="0"/>
              <a:t>, </a:t>
            </a:r>
            <a:r>
              <a:rPr lang="zh-CN" altLang="en-US" sz="3200" dirty="0" smtClean="0"/>
              <a:t>选举出</a:t>
            </a:r>
            <a:r>
              <a:rPr lang="en-US" altLang="zh-CN" sz="3200" dirty="0" smtClean="0"/>
              <a:t>sequence no</a:t>
            </a:r>
            <a:r>
              <a:rPr lang="zh-CN" altLang="en-US" sz="3200" dirty="0" smtClean="0"/>
              <a:t>最小的</a:t>
            </a:r>
            <a:r>
              <a:rPr lang="en-US" altLang="zh-CN" sz="3200" dirty="0" smtClean="0"/>
              <a:t>server-proxy</a:t>
            </a:r>
            <a:r>
              <a:rPr lang="zh-CN" altLang="en-US" sz="3200" dirty="0" smtClean="0"/>
              <a:t>进行处理</a:t>
            </a:r>
            <a:r>
              <a:rPr lang="en-US" altLang="zh-CN" sz="3200" dirty="0" smtClean="0"/>
              <a:t>.</a:t>
            </a:r>
            <a:r>
              <a:rPr lang="zh-CN" altLang="en-US" sz="3200" dirty="0" smtClean="0"/>
              <a:t>将节点从</a:t>
            </a:r>
            <a:r>
              <a:rPr lang="en-US" altLang="zh-CN" sz="3200" dirty="0" err="1" smtClean="0"/>
              <a:t>redis</a:t>
            </a:r>
            <a:r>
              <a:rPr lang="zh-CN" altLang="en-US" sz="3200" dirty="0" smtClean="0"/>
              <a:t>监控列表中删除</a:t>
            </a:r>
            <a:r>
              <a:rPr lang="en-US" altLang="zh-CN" sz="3200" dirty="0" smtClean="0"/>
              <a:t>, </a:t>
            </a:r>
            <a:r>
              <a:rPr lang="zh-CN" altLang="en-US" sz="3200" dirty="0" smtClean="0"/>
              <a:t>并判断</a:t>
            </a:r>
            <a:r>
              <a:rPr lang="en-US" altLang="zh-CN" sz="3200" dirty="0" smtClean="0"/>
              <a:t>group</a:t>
            </a:r>
            <a:r>
              <a:rPr lang="zh-CN" altLang="en-US" sz="3200" dirty="0" smtClean="0"/>
              <a:t>中是否存在可用的</a:t>
            </a:r>
            <a:r>
              <a:rPr lang="en-US" altLang="zh-CN" sz="3200" dirty="0" smtClean="0"/>
              <a:t>slave</a:t>
            </a:r>
            <a:r>
              <a:rPr lang="zh-CN" altLang="en-US" sz="3200" dirty="0" smtClean="0"/>
              <a:t>节点</a:t>
            </a:r>
            <a:endParaRPr lang="en-US" altLang="zh-CN" sz="3200" dirty="0" smtClean="0"/>
          </a:p>
          <a:p>
            <a:pPr marL="1085850" lvl="1" indent="-742950" algn="l">
              <a:buFont typeface="+mj-lt"/>
              <a:buAutoNum type="arabicPeriod"/>
            </a:pPr>
            <a:r>
              <a:rPr lang="zh-CN" altLang="en-US" sz="3200" dirty="0" smtClean="0"/>
              <a:t>存在</a:t>
            </a:r>
            <a:r>
              <a:rPr lang="en-US" altLang="zh-CN" sz="3200" dirty="0" smtClean="0"/>
              <a:t>, </a:t>
            </a:r>
            <a:r>
              <a:rPr lang="zh-CN" altLang="en-US" sz="3200" dirty="0" smtClean="0"/>
              <a:t>将</a:t>
            </a:r>
            <a:r>
              <a:rPr lang="en-US" altLang="zh-CN" sz="3200" dirty="0" smtClean="0"/>
              <a:t>slave</a:t>
            </a:r>
            <a:r>
              <a:rPr lang="zh-CN" altLang="en-US" sz="3200" dirty="0" smtClean="0"/>
              <a:t>节点提升为</a:t>
            </a:r>
            <a:r>
              <a:rPr lang="en-US" altLang="zh-CN" sz="3200" dirty="0" smtClean="0"/>
              <a:t>master</a:t>
            </a:r>
            <a:r>
              <a:rPr lang="zh-CN" altLang="en-US" sz="3200" dirty="0" smtClean="0"/>
              <a:t>节点</a:t>
            </a:r>
            <a:r>
              <a:rPr lang="en-US" altLang="zh-CN" sz="3200" dirty="0" smtClean="0"/>
              <a:t>, </a:t>
            </a:r>
            <a:r>
              <a:rPr lang="zh-CN" altLang="en-US" sz="3200" dirty="0" smtClean="0"/>
              <a:t>其他</a:t>
            </a:r>
            <a:r>
              <a:rPr lang="en-US" altLang="zh-CN" sz="3200" dirty="0" smtClean="0"/>
              <a:t>slave</a:t>
            </a:r>
            <a:r>
              <a:rPr lang="zh-CN" altLang="en-US" sz="3200" dirty="0" smtClean="0"/>
              <a:t>节点</a:t>
            </a:r>
            <a:r>
              <a:rPr lang="en-US" altLang="zh-CN" sz="3200" dirty="0" err="1" smtClean="0"/>
              <a:t>slaveOf</a:t>
            </a:r>
            <a:r>
              <a:rPr lang="zh-CN" altLang="en-US" sz="3200" dirty="0" smtClean="0"/>
              <a:t>到此节点上</a:t>
            </a:r>
            <a:endParaRPr lang="en-US" altLang="zh-CN" sz="3200" dirty="0" smtClean="0"/>
          </a:p>
          <a:p>
            <a:pPr marL="1085850" lvl="1" indent="-742950" algn="l">
              <a:buFont typeface="+mj-lt"/>
              <a:buAutoNum type="arabicPeriod"/>
            </a:pPr>
            <a:r>
              <a:rPr lang="zh-CN" altLang="en-US" sz="3200" dirty="0" smtClean="0"/>
              <a:t>不</a:t>
            </a:r>
            <a:r>
              <a:rPr lang="zh-CN" altLang="en-US" sz="3200" dirty="0" smtClean="0"/>
              <a:t>存在</a:t>
            </a:r>
            <a:r>
              <a:rPr lang="en-US" altLang="zh-CN" sz="3200" dirty="0" smtClean="0"/>
              <a:t>, </a:t>
            </a:r>
            <a:r>
              <a:rPr lang="zh-CN" altLang="en-US" sz="3200" dirty="0" smtClean="0"/>
              <a:t>执行</a:t>
            </a:r>
            <a:r>
              <a:rPr lang="en-US" altLang="zh-CN" sz="3200" dirty="0" err="1" smtClean="0"/>
              <a:t>sharding</a:t>
            </a:r>
            <a:r>
              <a:rPr lang="en-US" altLang="zh-CN" sz="3200" dirty="0" smtClean="0"/>
              <a:t>/</a:t>
            </a:r>
            <a:r>
              <a:rPr lang="en-US" altLang="zh-CN" sz="3200" dirty="0" err="1" smtClean="0"/>
              <a:t>resharding</a:t>
            </a:r>
            <a:r>
              <a:rPr lang="zh-CN" altLang="en-US" sz="3200" dirty="0" smtClean="0"/>
              <a:t>操作</a:t>
            </a:r>
            <a:endParaRPr lang="en-US" altLang="zh-CN" sz="3200" dirty="0" smtClean="0"/>
          </a:p>
          <a:p>
            <a:pPr marL="742950" indent="-742950" algn="l">
              <a:buFont typeface="+mj-lt"/>
              <a:buAutoNum type="arabicPeriod"/>
            </a:pPr>
            <a:endParaRPr lang="en-US" altLang="zh-CN" sz="3200" dirty="0" smtClean="0"/>
          </a:p>
          <a:p>
            <a:pPr marL="742950" indent="-742950" algn="l">
              <a:buFont typeface="+mj-lt"/>
              <a:buAutoNum type="arabicPeriod"/>
            </a:pPr>
            <a:r>
              <a:rPr lang="zh-CN" altLang="en-US" sz="3200" dirty="0" smtClean="0"/>
              <a:t>卸载</a:t>
            </a:r>
            <a:r>
              <a:rPr lang="en-US" altLang="zh-CN" sz="3200" dirty="0" smtClean="0"/>
              <a:t>slave</a:t>
            </a:r>
            <a:r>
              <a:rPr lang="zh-CN" altLang="en-US" sz="3200" dirty="0" smtClean="0"/>
              <a:t>节点触发</a:t>
            </a:r>
            <a:r>
              <a:rPr lang="en-US" altLang="zh-CN" sz="3200" dirty="0" err="1" smtClean="0"/>
              <a:t>zk</a:t>
            </a:r>
            <a:r>
              <a:rPr lang="en-US" altLang="zh-CN" sz="3200" dirty="0" smtClean="0"/>
              <a:t> slave-</a:t>
            </a:r>
            <a:r>
              <a:rPr lang="en-US" altLang="zh-CN" sz="3200" dirty="0" err="1" smtClean="0"/>
              <a:t>redis</a:t>
            </a:r>
            <a:r>
              <a:rPr lang="en-US" altLang="zh-CN" sz="3200" dirty="0" smtClean="0"/>
              <a:t>-watch</a:t>
            </a:r>
            <a:r>
              <a:rPr lang="zh-CN" altLang="en-US" sz="3200" dirty="0" smtClean="0"/>
              <a:t>监听器</a:t>
            </a:r>
            <a:r>
              <a:rPr lang="en-US" altLang="zh-CN" sz="3200" dirty="0" smtClean="0"/>
              <a:t>, </a:t>
            </a:r>
            <a:r>
              <a:rPr lang="zh-CN" altLang="en-US" sz="3200" dirty="0" smtClean="0"/>
              <a:t>将卸载节点从</a:t>
            </a:r>
            <a:r>
              <a:rPr lang="en-US" altLang="zh-CN" sz="3200" dirty="0" err="1" smtClean="0"/>
              <a:t>redis</a:t>
            </a:r>
            <a:r>
              <a:rPr lang="zh-CN" altLang="en-US" sz="3200" dirty="0" smtClean="0"/>
              <a:t>监控列表中删除</a:t>
            </a:r>
            <a:endParaRPr lang="en-US" altLang="zh-CN" sz="3200" dirty="0" smtClean="0"/>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649072"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en-US" altLang="zh-CN" sz="4800" dirty="0" err="1" smtClean="0"/>
              <a:t>redis</a:t>
            </a:r>
            <a:r>
              <a:rPr lang="zh-CN" altLang="en-US" sz="4800" dirty="0" smtClean="0"/>
              <a:t>节点宕机</a:t>
            </a:r>
            <a:r>
              <a:rPr lang="zh-CN" altLang="en-US" sz="4800" dirty="0" smtClean="0"/>
              <a:t>流程</a:t>
            </a:r>
            <a:endParaRPr lang="zh-CN" altLang="en-US" sz="4800" dirty="0"/>
          </a:p>
        </p:txBody>
      </p:sp>
      <p:pic>
        <p:nvPicPr>
          <p:cNvPr id="5123" name="Picture 3" descr="L:\github\cache-system-design\流程图\redis节点宕机.png"/>
          <p:cNvPicPr>
            <a:picLocks noChangeAspect="1" noChangeArrowheads="1"/>
          </p:cNvPicPr>
          <p:nvPr/>
        </p:nvPicPr>
        <p:blipFill>
          <a:blip r:embed="rId3"/>
          <a:srcRect/>
          <a:stretch>
            <a:fillRect/>
          </a:stretch>
        </p:blipFill>
        <p:spPr bwMode="auto">
          <a:xfrm>
            <a:off x="597744" y="946512"/>
            <a:ext cx="11449272" cy="7992888"/>
          </a:xfrm>
          <a:prstGeom prst="rect">
            <a:avLst/>
          </a:prstGeom>
          <a:noFill/>
        </p:spPr>
      </p:pic>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793088"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en-US" altLang="zh-CN" sz="4800" dirty="0" err="1" smtClean="0"/>
              <a:t>redis</a:t>
            </a:r>
            <a:r>
              <a:rPr lang="zh-CN" altLang="en-US" sz="4800" dirty="0" smtClean="0"/>
              <a:t>节点宕机流程</a:t>
            </a:r>
            <a:endParaRPr lang="zh-CN" altLang="en-US" sz="4800" dirty="0"/>
          </a:p>
        </p:txBody>
      </p:sp>
      <p:sp>
        <p:nvSpPr>
          <p:cNvPr id="6" name="TextBox 5"/>
          <p:cNvSpPr txBox="1"/>
          <p:nvPr/>
        </p:nvSpPr>
        <p:spPr>
          <a:xfrm>
            <a:off x="741760" y="1132384"/>
            <a:ext cx="11233248" cy="7540526"/>
          </a:xfrm>
          <a:prstGeom prst="rect">
            <a:avLst/>
          </a:prstGeom>
          <a:noFill/>
        </p:spPr>
        <p:txBody>
          <a:bodyPr wrap="square" rtlCol="0">
            <a:spAutoFit/>
          </a:bodyPr>
          <a:lstStyle/>
          <a:p>
            <a:pPr algn="l"/>
            <a:r>
              <a:rPr lang="zh-CN" altLang="en-US" dirty="0" smtClean="0"/>
              <a:t>简要说明</a:t>
            </a:r>
            <a:r>
              <a:rPr lang="en-US" altLang="zh-CN" dirty="0" smtClean="0"/>
              <a:t>: </a:t>
            </a:r>
          </a:p>
          <a:p>
            <a:pPr marL="742950" indent="-742950" algn="l">
              <a:buFont typeface="+mj-lt"/>
              <a:buAutoNum type="arabicPeriod"/>
            </a:pPr>
            <a:r>
              <a:rPr lang="en-US" altLang="zh-CN" sz="3200" dirty="0" err="1" smtClean="0"/>
              <a:t>z</a:t>
            </a:r>
            <a:r>
              <a:rPr lang="en-US" altLang="zh-CN" sz="3200" dirty="0" err="1" smtClean="0"/>
              <a:t>k</a:t>
            </a:r>
            <a:r>
              <a:rPr lang="en-US" altLang="zh-CN" sz="3200" dirty="0" smtClean="0"/>
              <a:t> </a:t>
            </a:r>
            <a:r>
              <a:rPr lang="zh-CN" altLang="en-US" sz="3200" dirty="0" smtClean="0"/>
              <a:t>中将宕机节点从</a:t>
            </a:r>
            <a:r>
              <a:rPr lang="en-US" altLang="zh-CN" sz="3200" dirty="0" smtClean="0"/>
              <a:t>master</a:t>
            </a:r>
            <a:r>
              <a:rPr lang="zh-CN" altLang="en-US" sz="3200" dirty="0" smtClean="0"/>
              <a:t>或</a:t>
            </a:r>
            <a:r>
              <a:rPr lang="en-US" altLang="zh-CN" sz="3200" dirty="0" smtClean="0"/>
              <a:t>slave</a:t>
            </a:r>
            <a:r>
              <a:rPr lang="zh-CN" altLang="en-US" sz="3200" dirty="0" smtClean="0"/>
              <a:t>移到</a:t>
            </a:r>
            <a:r>
              <a:rPr lang="en-US" altLang="zh-CN" sz="3200" dirty="0" smtClean="0"/>
              <a:t>/cache/${namespace}/group/${</a:t>
            </a:r>
            <a:r>
              <a:rPr lang="en-US" altLang="zh-CN" sz="3200" dirty="0" err="1" smtClean="0"/>
              <a:t>groupIndex</a:t>
            </a:r>
            <a:r>
              <a:rPr lang="en-US" altLang="zh-CN" sz="3200" dirty="0" smtClean="0"/>
              <a:t>}/down </a:t>
            </a:r>
            <a:r>
              <a:rPr lang="zh-CN" altLang="en-US" sz="3200" dirty="0" smtClean="0"/>
              <a:t>路径下</a:t>
            </a:r>
            <a:endParaRPr lang="en-US" altLang="zh-CN" sz="3200" dirty="0" smtClean="0"/>
          </a:p>
          <a:p>
            <a:pPr marL="742950" indent="-742950" algn="l">
              <a:buFont typeface="+mj-lt"/>
              <a:buAutoNum type="arabicPeriod"/>
            </a:pPr>
            <a:endParaRPr lang="en-US" altLang="zh-CN" sz="3200" dirty="0" smtClean="0"/>
          </a:p>
          <a:p>
            <a:pPr marL="742950" indent="-742950" algn="l">
              <a:buFont typeface="+mj-lt"/>
              <a:buAutoNum type="arabicPeriod"/>
            </a:pPr>
            <a:r>
              <a:rPr lang="en-US" altLang="zh-CN" sz="3200" dirty="0" smtClean="0"/>
              <a:t>master</a:t>
            </a:r>
            <a:r>
              <a:rPr lang="zh-CN" altLang="en-US" sz="3200" dirty="0" smtClean="0"/>
              <a:t>节点宕机触发</a:t>
            </a:r>
            <a:r>
              <a:rPr lang="en-US" altLang="zh-CN" sz="3200" dirty="0" err="1" smtClean="0"/>
              <a:t>zk</a:t>
            </a:r>
            <a:r>
              <a:rPr lang="en-US" altLang="zh-CN" sz="3200" dirty="0" smtClean="0"/>
              <a:t> master-</a:t>
            </a:r>
            <a:r>
              <a:rPr lang="en-US" altLang="zh-CN" sz="3200" dirty="0" err="1" smtClean="0"/>
              <a:t>redis</a:t>
            </a:r>
            <a:r>
              <a:rPr lang="en-US" altLang="zh-CN" sz="3200" dirty="0" smtClean="0"/>
              <a:t>-watch </a:t>
            </a:r>
            <a:r>
              <a:rPr lang="zh-CN" altLang="en-US" sz="3200" dirty="0" smtClean="0"/>
              <a:t>监听器</a:t>
            </a:r>
            <a:r>
              <a:rPr lang="en-US" altLang="zh-CN" sz="3200" dirty="0" smtClean="0"/>
              <a:t>, </a:t>
            </a:r>
            <a:r>
              <a:rPr lang="zh-CN" altLang="en-US" sz="3200" dirty="0" smtClean="0"/>
              <a:t>选举出</a:t>
            </a:r>
            <a:r>
              <a:rPr lang="en-US" altLang="zh-CN" sz="3200" dirty="0" smtClean="0"/>
              <a:t>sequence no</a:t>
            </a:r>
            <a:r>
              <a:rPr lang="zh-CN" altLang="en-US" sz="3200" dirty="0" smtClean="0"/>
              <a:t>最小的</a:t>
            </a:r>
            <a:r>
              <a:rPr lang="en-US" altLang="zh-CN" sz="3200" dirty="0" smtClean="0"/>
              <a:t>server-proxy</a:t>
            </a:r>
            <a:r>
              <a:rPr lang="zh-CN" altLang="en-US" sz="3200" dirty="0" smtClean="0"/>
              <a:t>进行处理</a:t>
            </a:r>
            <a:r>
              <a:rPr lang="en-US" altLang="zh-CN" sz="3200" dirty="0" smtClean="0"/>
              <a:t>.</a:t>
            </a:r>
            <a:r>
              <a:rPr lang="zh-CN" altLang="en-US" sz="3200" dirty="0" smtClean="0"/>
              <a:t>将节点从</a:t>
            </a:r>
            <a:r>
              <a:rPr lang="en-US" altLang="zh-CN" sz="3200" dirty="0" err="1" smtClean="0"/>
              <a:t>redis</a:t>
            </a:r>
            <a:r>
              <a:rPr lang="zh-CN" altLang="en-US" sz="3200" dirty="0" smtClean="0"/>
              <a:t>监控列表中从</a:t>
            </a:r>
            <a:r>
              <a:rPr lang="en-US" altLang="zh-CN" sz="3200" dirty="0" smtClean="0"/>
              <a:t>master</a:t>
            </a:r>
            <a:r>
              <a:rPr lang="zh-CN" altLang="en-US" sz="3200" dirty="0" smtClean="0"/>
              <a:t>转到</a:t>
            </a:r>
            <a:r>
              <a:rPr lang="en-US" altLang="zh-CN" sz="3200" dirty="0" smtClean="0"/>
              <a:t>down</a:t>
            </a:r>
            <a:r>
              <a:rPr lang="zh-CN" altLang="en-US" sz="3200" dirty="0" smtClean="0"/>
              <a:t>下</a:t>
            </a:r>
            <a:r>
              <a:rPr lang="en-US" altLang="zh-CN" sz="3200" dirty="0" smtClean="0"/>
              <a:t>, </a:t>
            </a:r>
            <a:r>
              <a:rPr lang="zh-CN" altLang="en-US" sz="3200" dirty="0" smtClean="0"/>
              <a:t>并判断</a:t>
            </a:r>
            <a:r>
              <a:rPr lang="en-US" altLang="zh-CN" sz="3200" dirty="0" smtClean="0"/>
              <a:t>group</a:t>
            </a:r>
            <a:r>
              <a:rPr lang="zh-CN" altLang="en-US" sz="3200" dirty="0" smtClean="0"/>
              <a:t>中是否存在可用的</a:t>
            </a:r>
            <a:r>
              <a:rPr lang="en-US" altLang="zh-CN" sz="3200" dirty="0" smtClean="0"/>
              <a:t>slave</a:t>
            </a:r>
            <a:r>
              <a:rPr lang="zh-CN" altLang="en-US" sz="3200" dirty="0" smtClean="0"/>
              <a:t>节点</a:t>
            </a:r>
            <a:endParaRPr lang="en-US" altLang="zh-CN" sz="3200" dirty="0" smtClean="0"/>
          </a:p>
          <a:p>
            <a:pPr marL="1085850" lvl="1" indent="-742950" algn="l">
              <a:buFont typeface="+mj-lt"/>
              <a:buAutoNum type="arabicPeriod"/>
            </a:pPr>
            <a:r>
              <a:rPr lang="zh-CN" altLang="en-US" sz="3200" dirty="0" smtClean="0"/>
              <a:t>存在</a:t>
            </a:r>
            <a:r>
              <a:rPr lang="en-US" altLang="zh-CN" sz="3200" dirty="0" smtClean="0"/>
              <a:t>, </a:t>
            </a:r>
            <a:r>
              <a:rPr lang="zh-CN" altLang="en-US" sz="3200" dirty="0" smtClean="0"/>
              <a:t>将</a:t>
            </a:r>
            <a:r>
              <a:rPr lang="en-US" altLang="zh-CN" sz="3200" dirty="0" smtClean="0"/>
              <a:t>slave</a:t>
            </a:r>
            <a:r>
              <a:rPr lang="zh-CN" altLang="en-US" sz="3200" dirty="0" smtClean="0"/>
              <a:t>节点提升为</a:t>
            </a:r>
            <a:r>
              <a:rPr lang="en-US" altLang="zh-CN" sz="3200" dirty="0" smtClean="0"/>
              <a:t>master</a:t>
            </a:r>
            <a:r>
              <a:rPr lang="zh-CN" altLang="en-US" sz="3200" dirty="0" smtClean="0"/>
              <a:t>节点</a:t>
            </a:r>
            <a:r>
              <a:rPr lang="en-US" altLang="zh-CN" sz="3200" dirty="0" smtClean="0"/>
              <a:t>, </a:t>
            </a:r>
            <a:r>
              <a:rPr lang="zh-CN" altLang="en-US" sz="3200" dirty="0" smtClean="0"/>
              <a:t>其他</a:t>
            </a:r>
            <a:r>
              <a:rPr lang="en-US" altLang="zh-CN" sz="3200" dirty="0" smtClean="0"/>
              <a:t>slave</a:t>
            </a:r>
            <a:r>
              <a:rPr lang="zh-CN" altLang="en-US" sz="3200" dirty="0" smtClean="0"/>
              <a:t>节点</a:t>
            </a:r>
            <a:r>
              <a:rPr lang="en-US" altLang="zh-CN" sz="3200" dirty="0" err="1" smtClean="0"/>
              <a:t>slaveOf</a:t>
            </a:r>
            <a:r>
              <a:rPr lang="zh-CN" altLang="en-US" sz="3200" dirty="0" smtClean="0"/>
              <a:t>到此节点上</a:t>
            </a:r>
            <a:endParaRPr lang="en-US" altLang="zh-CN" sz="3200" dirty="0" smtClean="0"/>
          </a:p>
          <a:p>
            <a:pPr marL="1085850" lvl="1" indent="-742950" algn="l">
              <a:buFont typeface="+mj-lt"/>
              <a:buAutoNum type="arabicPeriod"/>
            </a:pPr>
            <a:r>
              <a:rPr lang="zh-CN" altLang="en-US" sz="3200" dirty="0" smtClean="0"/>
              <a:t>不</a:t>
            </a:r>
            <a:r>
              <a:rPr lang="zh-CN" altLang="en-US" sz="3200" dirty="0" smtClean="0"/>
              <a:t>存在</a:t>
            </a:r>
            <a:r>
              <a:rPr lang="en-US" altLang="zh-CN" sz="3200" dirty="0" smtClean="0"/>
              <a:t>, </a:t>
            </a:r>
            <a:r>
              <a:rPr lang="zh-CN" altLang="en-US" sz="3200" dirty="0" smtClean="0"/>
              <a:t>执行</a:t>
            </a:r>
            <a:r>
              <a:rPr lang="en-US" altLang="zh-CN" sz="3200" dirty="0" err="1" smtClean="0"/>
              <a:t>sharding</a:t>
            </a:r>
            <a:r>
              <a:rPr lang="en-US" altLang="zh-CN" sz="3200" dirty="0" smtClean="0"/>
              <a:t>/</a:t>
            </a:r>
            <a:r>
              <a:rPr lang="en-US" altLang="zh-CN" sz="3200" dirty="0" err="1" smtClean="0"/>
              <a:t>resharding</a:t>
            </a:r>
            <a:r>
              <a:rPr lang="zh-CN" altLang="en-US" sz="3200" dirty="0" smtClean="0"/>
              <a:t>操作</a:t>
            </a:r>
            <a:endParaRPr lang="en-US" altLang="zh-CN" sz="3200" dirty="0" smtClean="0"/>
          </a:p>
          <a:p>
            <a:pPr marL="742950" indent="-742950" algn="l">
              <a:buFont typeface="+mj-lt"/>
              <a:buAutoNum type="arabicPeriod"/>
            </a:pPr>
            <a:endParaRPr lang="en-US" altLang="zh-CN" sz="3200" dirty="0" smtClean="0"/>
          </a:p>
          <a:p>
            <a:pPr marL="742950" indent="-742950" algn="l">
              <a:buFont typeface="+mj-lt"/>
              <a:buAutoNum type="arabicPeriod"/>
            </a:pPr>
            <a:r>
              <a:rPr lang="en-US" altLang="zh-CN" sz="3200" dirty="0" smtClean="0"/>
              <a:t>slave</a:t>
            </a:r>
            <a:r>
              <a:rPr lang="zh-CN" altLang="en-US" sz="3200" dirty="0" smtClean="0"/>
              <a:t>节点宕机触发</a:t>
            </a:r>
            <a:r>
              <a:rPr lang="en-US" altLang="zh-CN" sz="3200" dirty="0" err="1" smtClean="0"/>
              <a:t>zk</a:t>
            </a:r>
            <a:r>
              <a:rPr lang="en-US" altLang="zh-CN" sz="3200" dirty="0" smtClean="0"/>
              <a:t> slave-</a:t>
            </a:r>
            <a:r>
              <a:rPr lang="en-US" altLang="zh-CN" sz="3200" dirty="0" err="1" smtClean="0"/>
              <a:t>redis</a:t>
            </a:r>
            <a:r>
              <a:rPr lang="en-US" altLang="zh-CN" sz="3200" dirty="0" smtClean="0"/>
              <a:t>-watch</a:t>
            </a:r>
            <a:r>
              <a:rPr lang="zh-CN" altLang="en-US" sz="3200" dirty="0" smtClean="0"/>
              <a:t>监听器</a:t>
            </a:r>
            <a:r>
              <a:rPr lang="en-US" altLang="zh-CN" sz="3200" dirty="0" smtClean="0"/>
              <a:t>, </a:t>
            </a:r>
            <a:r>
              <a:rPr lang="zh-CN" altLang="en-US" sz="3200" dirty="0" smtClean="0"/>
              <a:t>将卸载节点从</a:t>
            </a:r>
            <a:r>
              <a:rPr lang="en-US" altLang="zh-CN" sz="3200" dirty="0" err="1" smtClean="0"/>
              <a:t>redis</a:t>
            </a:r>
            <a:r>
              <a:rPr lang="zh-CN" altLang="en-US" sz="3200" dirty="0" smtClean="0"/>
              <a:t>监控列表中从</a:t>
            </a:r>
            <a:r>
              <a:rPr lang="en-US" altLang="zh-CN" sz="3200" dirty="0" smtClean="0"/>
              <a:t>slave</a:t>
            </a:r>
            <a:r>
              <a:rPr lang="zh-CN" altLang="en-US" sz="3200" dirty="0" smtClean="0"/>
              <a:t>转到</a:t>
            </a:r>
            <a:r>
              <a:rPr lang="en-US" altLang="zh-CN" sz="3200" dirty="0" smtClean="0"/>
              <a:t>down</a:t>
            </a:r>
            <a:r>
              <a:rPr lang="zh-CN" altLang="en-US" sz="3200" dirty="0" smtClean="0"/>
              <a:t>下</a:t>
            </a:r>
            <a:endParaRPr lang="en-US" altLang="zh-CN" sz="3200" dirty="0" smtClean="0"/>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649072"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en-US" altLang="zh-CN" sz="4800" dirty="0" err="1" smtClean="0"/>
              <a:t>redis</a:t>
            </a:r>
            <a:r>
              <a:rPr lang="zh-CN" altLang="en-US" sz="4800" dirty="0" smtClean="0"/>
              <a:t>节点恢复</a:t>
            </a:r>
            <a:r>
              <a:rPr lang="zh-CN" altLang="en-US" sz="4800" dirty="0" smtClean="0"/>
              <a:t>流程</a:t>
            </a:r>
            <a:endParaRPr lang="zh-CN" altLang="en-US" sz="4800" dirty="0"/>
          </a:p>
        </p:txBody>
      </p:sp>
      <p:pic>
        <p:nvPicPr>
          <p:cNvPr id="6146" name="Picture 2" descr="L:\github\cache-system-design\流程图\redis节点恢复.png"/>
          <p:cNvPicPr>
            <a:picLocks noChangeAspect="1" noChangeArrowheads="1"/>
          </p:cNvPicPr>
          <p:nvPr/>
        </p:nvPicPr>
        <p:blipFill>
          <a:blip r:embed="rId3"/>
          <a:srcRect/>
          <a:stretch>
            <a:fillRect/>
          </a:stretch>
        </p:blipFill>
        <p:spPr bwMode="auto">
          <a:xfrm>
            <a:off x="453728" y="1060376"/>
            <a:ext cx="11593288" cy="7632848"/>
          </a:xfrm>
          <a:prstGeom prst="rect">
            <a:avLst/>
          </a:prstGeom>
          <a:noFill/>
        </p:spPr>
      </p:pic>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793088"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en-US" altLang="zh-CN" sz="4800" dirty="0" err="1" smtClean="0"/>
              <a:t>redis</a:t>
            </a:r>
            <a:r>
              <a:rPr lang="zh-CN" altLang="en-US" sz="4800" dirty="0" smtClean="0"/>
              <a:t>节点恢复流程</a:t>
            </a:r>
            <a:endParaRPr lang="zh-CN" altLang="en-US" sz="4800" dirty="0"/>
          </a:p>
        </p:txBody>
      </p:sp>
      <p:sp>
        <p:nvSpPr>
          <p:cNvPr id="6" name="TextBox 5"/>
          <p:cNvSpPr txBox="1"/>
          <p:nvPr/>
        </p:nvSpPr>
        <p:spPr>
          <a:xfrm>
            <a:off x="741760" y="1924472"/>
            <a:ext cx="11233248" cy="4585871"/>
          </a:xfrm>
          <a:prstGeom prst="rect">
            <a:avLst/>
          </a:prstGeom>
          <a:noFill/>
        </p:spPr>
        <p:txBody>
          <a:bodyPr wrap="square" rtlCol="0">
            <a:spAutoFit/>
          </a:bodyPr>
          <a:lstStyle/>
          <a:p>
            <a:pPr algn="l"/>
            <a:r>
              <a:rPr lang="zh-CN" altLang="en-US" dirty="0" smtClean="0"/>
              <a:t>简要说明</a:t>
            </a:r>
            <a:r>
              <a:rPr lang="en-US" altLang="zh-CN" dirty="0" smtClean="0"/>
              <a:t>: </a:t>
            </a:r>
          </a:p>
          <a:p>
            <a:pPr marL="742950" indent="-742950" algn="l">
              <a:buFont typeface="+mj-lt"/>
              <a:buAutoNum type="arabicPeriod"/>
            </a:pPr>
            <a:r>
              <a:rPr lang="en-US" altLang="zh-CN" sz="3200" dirty="0" err="1" smtClean="0"/>
              <a:t>zk</a:t>
            </a:r>
            <a:r>
              <a:rPr lang="en-US" altLang="zh-CN" sz="3200" dirty="0" smtClean="0"/>
              <a:t> </a:t>
            </a:r>
            <a:r>
              <a:rPr lang="zh-CN" altLang="en-US" sz="3200" dirty="0" smtClean="0"/>
              <a:t>中将恢复节点从</a:t>
            </a:r>
            <a:r>
              <a:rPr lang="en-US" altLang="zh-CN" sz="3200" dirty="0" smtClean="0"/>
              <a:t>/cache/${namespace}/group/${</a:t>
            </a:r>
            <a:r>
              <a:rPr lang="en-US" altLang="zh-CN" sz="3200" dirty="0" err="1" smtClean="0"/>
              <a:t>groupIndex</a:t>
            </a:r>
            <a:r>
              <a:rPr lang="en-US" altLang="zh-CN" sz="3200" dirty="0" smtClean="0"/>
              <a:t>}/down </a:t>
            </a:r>
            <a:r>
              <a:rPr lang="zh-CN" altLang="en-US" sz="3200" dirty="0" smtClean="0"/>
              <a:t>移到</a:t>
            </a:r>
            <a:r>
              <a:rPr lang="en-US" altLang="zh-CN" sz="3200" dirty="0" smtClean="0"/>
              <a:t>/cache/${namespace}/group/${</a:t>
            </a:r>
            <a:r>
              <a:rPr lang="en-US" altLang="zh-CN" sz="3200" dirty="0" err="1" smtClean="0"/>
              <a:t>groupIndex</a:t>
            </a:r>
            <a:r>
              <a:rPr lang="en-US" altLang="zh-CN" sz="3200" dirty="0" smtClean="0"/>
              <a:t>}/slave </a:t>
            </a:r>
            <a:r>
              <a:rPr lang="zh-CN" altLang="en-US" sz="3200" dirty="0" smtClean="0"/>
              <a:t>路径下</a:t>
            </a:r>
            <a:endParaRPr lang="en-US" altLang="zh-CN" sz="3200" dirty="0" smtClean="0"/>
          </a:p>
          <a:p>
            <a:pPr marL="742950" indent="-742950" algn="l">
              <a:buFont typeface="+mj-lt"/>
              <a:buAutoNum type="arabicPeriod"/>
            </a:pPr>
            <a:endParaRPr lang="en-US" altLang="zh-CN" sz="3200" dirty="0" smtClean="0"/>
          </a:p>
          <a:p>
            <a:pPr marL="742950" indent="-742950" algn="l">
              <a:buFont typeface="+mj-lt"/>
              <a:buAutoNum type="arabicPeriod"/>
            </a:pPr>
            <a:r>
              <a:rPr lang="zh-CN" altLang="en-US" sz="3200" dirty="0" smtClean="0"/>
              <a:t>触发</a:t>
            </a:r>
            <a:r>
              <a:rPr lang="en-US" altLang="zh-CN" sz="3200" dirty="0" err="1" smtClean="0"/>
              <a:t>zk</a:t>
            </a:r>
            <a:r>
              <a:rPr lang="en-US" altLang="zh-CN" sz="3200" dirty="0" smtClean="0"/>
              <a:t> slave-</a:t>
            </a:r>
            <a:r>
              <a:rPr lang="en-US" altLang="zh-CN" sz="3200" dirty="0" err="1" smtClean="0"/>
              <a:t>redis</a:t>
            </a:r>
            <a:r>
              <a:rPr lang="en-US" altLang="zh-CN" sz="3200" dirty="0" smtClean="0"/>
              <a:t>-watch</a:t>
            </a:r>
            <a:r>
              <a:rPr lang="zh-CN" altLang="en-US" sz="3200" dirty="0" smtClean="0"/>
              <a:t>监听器</a:t>
            </a:r>
            <a:r>
              <a:rPr lang="en-US" altLang="zh-CN" sz="3200" dirty="0" smtClean="0"/>
              <a:t>,</a:t>
            </a:r>
            <a:r>
              <a:rPr lang="zh-CN" altLang="en-US" sz="3200" dirty="0" smtClean="0"/>
              <a:t>将</a:t>
            </a:r>
            <a:r>
              <a:rPr lang="zh-CN" altLang="en-US" sz="3200" dirty="0" smtClean="0"/>
              <a:t>节点在</a:t>
            </a:r>
            <a:r>
              <a:rPr lang="en-US" altLang="zh-CN" sz="3200" dirty="0" err="1" smtClean="0"/>
              <a:t>redis</a:t>
            </a:r>
            <a:r>
              <a:rPr lang="zh-CN" altLang="en-US" sz="3200" dirty="0" smtClean="0"/>
              <a:t>监控列表中</a:t>
            </a:r>
            <a:r>
              <a:rPr lang="zh-CN" altLang="en-US" sz="3200" dirty="0" smtClean="0"/>
              <a:t>从</a:t>
            </a:r>
            <a:r>
              <a:rPr lang="en-US" altLang="zh-CN" sz="3200" dirty="0" smtClean="0"/>
              <a:t>down</a:t>
            </a:r>
            <a:r>
              <a:rPr lang="zh-CN" altLang="en-US" sz="3200" dirty="0" smtClean="0"/>
              <a:t>转到</a:t>
            </a:r>
            <a:r>
              <a:rPr lang="en-US" altLang="zh-CN" sz="3200" dirty="0" smtClean="0"/>
              <a:t>slave</a:t>
            </a:r>
            <a:r>
              <a:rPr lang="zh-CN" altLang="en-US" sz="3200" dirty="0" smtClean="0"/>
              <a:t>下</a:t>
            </a:r>
            <a:r>
              <a:rPr lang="en-US" altLang="zh-CN" sz="3200" dirty="0" smtClean="0"/>
              <a:t>, </a:t>
            </a:r>
            <a:r>
              <a:rPr lang="zh-CN" altLang="en-US" sz="3200" dirty="0" smtClean="0"/>
              <a:t>并通过</a:t>
            </a:r>
            <a:r>
              <a:rPr lang="en-US" altLang="zh-CN" sz="3200" dirty="0" err="1" smtClean="0"/>
              <a:t>redis</a:t>
            </a:r>
            <a:r>
              <a:rPr lang="en-US" altLang="zh-CN" sz="3200" dirty="0" smtClean="0"/>
              <a:t> </a:t>
            </a:r>
            <a:r>
              <a:rPr lang="en-US" altLang="zh-CN" sz="3200" dirty="0" err="1" smtClean="0"/>
              <a:t>slaveOf</a:t>
            </a:r>
            <a:r>
              <a:rPr lang="zh-CN" altLang="en-US" sz="3200" dirty="0" smtClean="0"/>
              <a:t>命令转换为</a:t>
            </a:r>
            <a:r>
              <a:rPr lang="en-US" altLang="zh-CN" sz="3200" dirty="0" smtClean="0"/>
              <a:t>master</a:t>
            </a:r>
            <a:r>
              <a:rPr lang="zh-CN" altLang="en-US" sz="3200" dirty="0" smtClean="0"/>
              <a:t>节点的从节点</a:t>
            </a:r>
            <a:endParaRPr lang="en-US" altLang="zh-CN" sz="3200" dirty="0" smtClean="0"/>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12241360"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en-US" altLang="zh-CN" sz="4800" dirty="0" err="1" smtClean="0"/>
              <a:t>datasource</a:t>
            </a:r>
            <a:r>
              <a:rPr lang="zh-CN" altLang="en-US" sz="4800" dirty="0" smtClean="0"/>
              <a:t>挂载</a:t>
            </a:r>
            <a:r>
              <a:rPr lang="en-US" altLang="zh-CN" sz="4800" dirty="0" smtClean="0"/>
              <a:t>/</a:t>
            </a:r>
            <a:r>
              <a:rPr lang="zh-CN" altLang="en-US" sz="4800" dirty="0" smtClean="0"/>
              <a:t>卸载</a:t>
            </a:r>
            <a:r>
              <a:rPr lang="en-US" altLang="zh-CN" sz="4800" dirty="0" smtClean="0"/>
              <a:t>/</a:t>
            </a:r>
            <a:r>
              <a:rPr lang="zh-CN" altLang="en-US" sz="4800" dirty="0" smtClean="0"/>
              <a:t>宕机</a:t>
            </a:r>
            <a:r>
              <a:rPr lang="en-US" altLang="zh-CN" sz="4800" dirty="0" smtClean="0"/>
              <a:t>/</a:t>
            </a:r>
            <a:r>
              <a:rPr lang="zh-CN" altLang="en-US" sz="4800" dirty="0" smtClean="0"/>
              <a:t>恢复流程</a:t>
            </a:r>
            <a:endParaRPr lang="zh-CN" altLang="en-US" sz="4800" dirty="0"/>
          </a:p>
        </p:txBody>
      </p:sp>
      <p:sp>
        <p:nvSpPr>
          <p:cNvPr id="6" name="TextBox 5"/>
          <p:cNvSpPr txBox="1"/>
          <p:nvPr/>
        </p:nvSpPr>
        <p:spPr>
          <a:xfrm>
            <a:off x="669752" y="1348408"/>
            <a:ext cx="11233248" cy="6186309"/>
          </a:xfrm>
          <a:prstGeom prst="rect">
            <a:avLst/>
          </a:prstGeom>
          <a:noFill/>
        </p:spPr>
        <p:txBody>
          <a:bodyPr wrap="square" rtlCol="0">
            <a:spAutoFit/>
          </a:bodyPr>
          <a:lstStyle/>
          <a:p>
            <a:pPr algn="l"/>
            <a:r>
              <a:rPr lang="zh-CN" altLang="en-US" dirty="0" smtClean="0"/>
              <a:t>简要说明</a:t>
            </a:r>
            <a:r>
              <a:rPr lang="en-US" altLang="zh-CN" dirty="0" smtClean="0"/>
              <a:t>: </a:t>
            </a:r>
          </a:p>
          <a:p>
            <a:pPr marL="742950" indent="-742950" algn="l">
              <a:buFont typeface="+mj-lt"/>
              <a:buAutoNum type="arabicPeriod"/>
            </a:pPr>
            <a:r>
              <a:rPr lang="zh-CN" altLang="en-US" dirty="0" smtClean="0"/>
              <a:t>类似于缓存节点的相应操作</a:t>
            </a:r>
            <a:r>
              <a:rPr lang="en-US" altLang="zh-CN" dirty="0" smtClean="0"/>
              <a:t>, </a:t>
            </a:r>
            <a:r>
              <a:rPr lang="zh-CN" altLang="en-US" dirty="0" smtClean="0"/>
              <a:t>这里不再赘述</a:t>
            </a:r>
            <a:endParaRPr lang="en-US" altLang="zh-CN" dirty="0" smtClean="0"/>
          </a:p>
          <a:p>
            <a:pPr marL="742950" indent="-742950" algn="l">
              <a:buFont typeface="+mj-lt"/>
              <a:buAutoNum type="arabicPeriod"/>
            </a:pPr>
            <a:endParaRPr lang="en-US" altLang="zh-CN" dirty="0" smtClean="0"/>
          </a:p>
          <a:p>
            <a:pPr marL="742950" indent="-742950" algn="l">
              <a:buFont typeface="+mj-lt"/>
              <a:buAutoNum type="arabicPeriod"/>
            </a:pPr>
            <a:r>
              <a:rPr lang="en-US" altLang="zh-CN" dirty="0" err="1" smtClean="0"/>
              <a:t>datasource</a:t>
            </a:r>
            <a:r>
              <a:rPr lang="zh-CN" altLang="en-US" dirty="0" smtClean="0"/>
              <a:t>集群只进行主从</a:t>
            </a:r>
            <a:r>
              <a:rPr lang="en-US" altLang="zh-CN" dirty="0" smtClean="0"/>
              <a:t>replica</a:t>
            </a:r>
            <a:r>
              <a:rPr lang="zh-CN" altLang="en-US" dirty="0" smtClean="0"/>
              <a:t>操作</a:t>
            </a:r>
            <a:r>
              <a:rPr lang="en-US" altLang="zh-CN" dirty="0" smtClean="0"/>
              <a:t>, </a:t>
            </a:r>
            <a:r>
              <a:rPr lang="zh-CN" altLang="en-US" dirty="0" smtClean="0"/>
              <a:t>不进行</a:t>
            </a:r>
            <a:r>
              <a:rPr lang="en-US" altLang="zh-CN" dirty="0" err="1" smtClean="0"/>
              <a:t>sharding</a:t>
            </a:r>
            <a:r>
              <a:rPr lang="zh-CN" altLang="en-US" dirty="0" smtClean="0"/>
              <a:t>操作</a:t>
            </a:r>
            <a:endParaRPr lang="en-US" altLang="zh-CN" dirty="0" smtClean="0"/>
          </a:p>
          <a:p>
            <a:pPr marL="742950" indent="-742950" algn="l">
              <a:buFont typeface="+mj-lt"/>
              <a:buAutoNum type="arabicPeriod"/>
            </a:pPr>
            <a:endParaRPr lang="en-US" altLang="zh-CN" dirty="0" smtClean="0"/>
          </a:p>
          <a:p>
            <a:pPr marL="742950" indent="-742950" algn="l">
              <a:buFont typeface="+mj-lt"/>
              <a:buAutoNum type="arabicPeriod"/>
            </a:pPr>
            <a:r>
              <a:rPr lang="zh-CN" altLang="en-US" dirty="0" smtClean="0"/>
              <a:t>不同类型的数据源基本提供有</a:t>
            </a:r>
            <a:r>
              <a:rPr lang="en-US" altLang="zh-CN" dirty="0" smtClean="0"/>
              <a:t>replica</a:t>
            </a:r>
            <a:r>
              <a:rPr lang="zh-CN" altLang="en-US" dirty="0" smtClean="0"/>
              <a:t>功能</a:t>
            </a:r>
            <a:r>
              <a:rPr lang="en-US" altLang="zh-CN" dirty="0" smtClean="0"/>
              <a:t>, </a:t>
            </a:r>
            <a:r>
              <a:rPr lang="zh-CN" altLang="en-US" dirty="0" smtClean="0"/>
              <a:t>不需代码重新实现</a:t>
            </a:r>
            <a:endParaRPr lang="en-US" altLang="zh-CN" dirty="0" smtClean="0"/>
          </a:p>
          <a:p>
            <a:pPr marL="742950" indent="-742950" algn="l">
              <a:buFont typeface="+mj-lt"/>
              <a:buAutoNum type="arabicPeriod"/>
            </a:pPr>
            <a:endParaRPr lang="en-US" altLang="zh-CN" dirty="0" smtClean="0"/>
          </a:p>
          <a:p>
            <a:pPr marL="742950" indent="-742950" algn="l">
              <a:buFont typeface="+mj-lt"/>
              <a:buAutoNum type="arabicPeriod"/>
            </a:pPr>
            <a:r>
              <a:rPr lang="en-US" altLang="zh-CN" dirty="0" smtClean="0"/>
              <a:t>replica</a:t>
            </a:r>
            <a:r>
              <a:rPr lang="zh-CN" altLang="en-US" dirty="0" smtClean="0"/>
              <a:t>策略可依据</a:t>
            </a:r>
            <a:r>
              <a:rPr lang="en-US" altLang="zh-CN" dirty="0" smtClean="0"/>
              <a:t>CAP,BASE</a:t>
            </a:r>
            <a:r>
              <a:rPr lang="zh-CN" altLang="en-US" dirty="0" smtClean="0"/>
              <a:t>等理论的侧重进行选择</a:t>
            </a:r>
            <a:endParaRPr lang="en-US" altLang="zh-CN" dirty="0" smtClean="0"/>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649072"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zh-CN" altLang="en-US" sz="4800" dirty="0" smtClean="0"/>
              <a:t>数据操作流程</a:t>
            </a:r>
            <a:endParaRPr lang="zh-CN" altLang="en-US" sz="4800" dirty="0"/>
          </a:p>
        </p:txBody>
      </p:sp>
      <p:pic>
        <p:nvPicPr>
          <p:cNvPr id="7171" name="Picture 3" descr="L:\github\cache-system-design\流程图\数据操作流程.png"/>
          <p:cNvPicPr>
            <a:picLocks noChangeAspect="1" noChangeArrowheads="1"/>
          </p:cNvPicPr>
          <p:nvPr/>
        </p:nvPicPr>
        <p:blipFill>
          <a:blip r:embed="rId3"/>
          <a:srcRect/>
          <a:stretch>
            <a:fillRect/>
          </a:stretch>
        </p:blipFill>
        <p:spPr bwMode="auto">
          <a:xfrm>
            <a:off x="683142" y="945388"/>
            <a:ext cx="11593288" cy="7848872"/>
          </a:xfrm>
          <a:prstGeom prst="rect">
            <a:avLst/>
          </a:prstGeom>
          <a:noFill/>
        </p:spPr>
      </p:pic>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793088"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zh-CN" altLang="en-US" sz="4800" dirty="0" smtClean="0"/>
              <a:t>数据操作流程</a:t>
            </a:r>
            <a:endParaRPr lang="zh-CN" altLang="en-US" sz="4800" dirty="0"/>
          </a:p>
        </p:txBody>
      </p:sp>
      <p:sp>
        <p:nvSpPr>
          <p:cNvPr id="6" name="TextBox 5"/>
          <p:cNvSpPr txBox="1"/>
          <p:nvPr/>
        </p:nvSpPr>
        <p:spPr>
          <a:xfrm>
            <a:off x="756274" y="1191002"/>
            <a:ext cx="11233248" cy="7109639"/>
          </a:xfrm>
          <a:prstGeom prst="rect">
            <a:avLst/>
          </a:prstGeom>
          <a:noFill/>
        </p:spPr>
        <p:txBody>
          <a:bodyPr wrap="square" rtlCol="0">
            <a:spAutoFit/>
          </a:bodyPr>
          <a:lstStyle/>
          <a:p>
            <a:pPr algn="l"/>
            <a:r>
              <a:rPr lang="zh-CN" altLang="en-US" dirty="0" smtClean="0"/>
              <a:t>简要说明</a:t>
            </a:r>
            <a:r>
              <a:rPr lang="en-US" altLang="zh-CN" dirty="0" smtClean="0"/>
              <a:t>: </a:t>
            </a:r>
          </a:p>
          <a:p>
            <a:pPr marL="742950" indent="-742950" algn="l">
              <a:buFont typeface="+mj-lt"/>
              <a:buAutoNum type="arabicPeriod"/>
            </a:pPr>
            <a:r>
              <a:rPr lang="zh-CN" altLang="en-US" sz="2800" dirty="0" smtClean="0"/>
              <a:t>如果</a:t>
            </a:r>
            <a:r>
              <a:rPr lang="en-US" altLang="zh-CN" sz="2800" dirty="0" smtClean="0"/>
              <a:t>client</a:t>
            </a:r>
            <a:r>
              <a:rPr lang="zh-CN" altLang="en-US" sz="2800" dirty="0" smtClean="0"/>
              <a:t>为</a:t>
            </a:r>
            <a:r>
              <a:rPr lang="en-US" altLang="zh-CN" sz="2800" dirty="0" smtClean="0"/>
              <a:t>HA</a:t>
            </a:r>
            <a:r>
              <a:rPr lang="zh-CN" altLang="en-US" sz="2800" dirty="0" smtClean="0"/>
              <a:t>连接</a:t>
            </a:r>
            <a:r>
              <a:rPr lang="en-US" altLang="zh-CN" sz="2800" dirty="0" smtClean="0"/>
              <a:t>, </a:t>
            </a:r>
            <a:r>
              <a:rPr lang="zh-CN" altLang="en-US" sz="2800" dirty="0" smtClean="0"/>
              <a:t>依据路由策略选择</a:t>
            </a:r>
            <a:r>
              <a:rPr lang="en-US" altLang="zh-CN" sz="2800" dirty="0" smtClean="0"/>
              <a:t>server-proxy</a:t>
            </a:r>
            <a:r>
              <a:rPr lang="zh-CN" altLang="en-US" sz="2800" dirty="0" smtClean="0"/>
              <a:t>连接并发送操作请求</a:t>
            </a:r>
            <a:r>
              <a:rPr lang="en-US" altLang="zh-CN" sz="2800" dirty="0" smtClean="0"/>
              <a:t>, </a:t>
            </a:r>
            <a:r>
              <a:rPr lang="zh-CN" altLang="en-US" sz="2800" dirty="0" smtClean="0"/>
              <a:t>否则直接给</a:t>
            </a:r>
            <a:r>
              <a:rPr lang="en-US" altLang="zh-CN" sz="2800" dirty="0" smtClean="0"/>
              <a:t>server-proxy</a:t>
            </a:r>
            <a:r>
              <a:rPr lang="zh-CN" altLang="en-US" sz="2800" dirty="0" smtClean="0"/>
              <a:t>发送操作请求</a:t>
            </a:r>
            <a:endParaRPr lang="en-US" altLang="zh-CN" sz="2800" dirty="0" smtClean="0"/>
          </a:p>
          <a:p>
            <a:pPr marL="742950" indent="-742950" algn="l">
              <a:buFont typeface="+mj-lt"/>
              <a:buAutoNum type="arabicPeriod"/>
            </a:pPr>
            <a:endParaRPr lang="en-US" altLang="zh-CN" sz="2800" dirty="0" smtClean="0"/>
          </a:p>
          <a:p>
            <a:pPr marL="742950" indent="-742950" algn="l">
              <a:buFont typeface="+mj-lt"/>
              <a:buAutoNum type="arabicPeriod"/>
            </a:pPr>
            <a:r>
              <a:rPr lang="en-US" altLang="zh-CN" sz="2800" dirty="0" smtClean="0"/>
              <a:t>server-proxy</a:t>
            </a:r>
            <a:r>
              <a:rPr lang="zh-CN" altLang="en-US" sz="2800" dirty="0" smtClean="0"/>
              <a:t>收到请求后</a:t>
            </a:r>
            <a:r>
              <a:rPr lang="en-US" altLang="zh-CN" sz="2800" dirty="0" smtClean="0"/>
              <a:t>, </a:t>
            </a:r>
            <a:r>
              <a:rPr lang="zh-CN" altLang="en-US" sz="2800" dirty="0" smtClean="0"/>
              <a:t>判断自身状态</a:t>
            </a:r>
            <a:r>
              <a:rPr lang="en-US" altLang="zh-CN" sz="2800" dirty="0" smtClean="0"/>
              <a:t>. </a:t>
            </a:r>
            <a:r>
              <a:rPr lang="zh-CN" altLang="en-US" sz="2800" dirty="0" smtClean="0"/>
              <a:t>状态为</a:t>
            </a:r>
            <a:r>
              <a:rPr lang="en-US" altLang="zh-CN" sz="2800" dirty="0" smtClean="0"/>
              <a:t>:</a:t>
            </a:r>
          </a:p>
          <a:p>
            <a:pPr marL="1428750" lvl="2" indent="-742950" algn="l">
              <a:buFont typeface="+mj-lt"/>
              <a:buAutoNum type="arabicPeriod"/>
            </a:pPr>
            <a:r>
              <a:rPr lang="en-US" altLang="zh-CN" sz="2800" dirty="0" smtClean="0"/>
              <a:t>INIT</a:t>
            </a:r>
            <a:r>
              <a:rPr lang="zh-CN" altLang="en-US" sz="2800" dirty="0" smtClean="0"/>
              <a:t>或</a:t>
            </a:r>
            <a:r>
              <a:rPr lang="en-US" altLang="zh-CN" sz="2800" dirty="0" smtClean="0"/>
              <a:t>PRE-MIGRATING: </a:t>
            </a:r>
            <a:r>
              <a:rPr lang="zh-CN" altLang="en-US" sz="2800" dirty="0" smtClean="0"/>
              <a:t>表明还未准备好</a:t>
            </a:r>
            <a:r>
              <a:rPr lang="en-US" altLang="zh-CN" sz="2800" dirty="0" smtClean="0"/>
              <a:t>, </a:t>
            </a:r>
            <a:r>
              <a:rPr lang="zh-CN" altLang="en-US" sz="2800" dirty="0" smtClean="0"/>
              <a:t>不接受数据操作</a:t>
            </a:r>
            <a:endParaRPr lang="en-US" altLang="zh-CN" sz="2800" dirty="0" smtClean="0"/>
          </a:p>
          <a:p>
            <a:pPr marL="1428750" lvl="2" indent="-742950" algn="l">
              <a:buFont typeface="+mj-lt"/>
              <a:buAutoNum type="arabicPeriod"/>
            </a:pPr>
            <a:r>
              <a:rPr lang="en-US" altLang="zh-CN" sz="2800" dirty="0" smtClean="0"/>
              <a:t>MIGRATING</a:t>
            </a:r>
            <a:r>
              <a:rPr lang="zh-CN" altLang="en-US" sz="2800" dirty="0" smtClean="0"/>
              <a:t>或</a:t>
            </a:r>
            <a:r>
              <a:rPr lang="en-US" altLang="zh-CN" sz="2800" dirty="0" smtClean="0"/>
              <a:t>STARTED: </a:t>
            </a:r>
            <a:r>
              <a:rPr lang="zh-CN" altLang="en-US" sz="2800" dirty="0" smtClean="0"/>
              <a:t>对</a:t>
            </a:r>
            <a:r>
              <a:rPr lang="en-US" altLang="zh-CN" sz="2800" dirty="0" smtClean="0"/>
              <a:t>key</a:t>
            </a:r>
            <a:r>
              <a:rPr lang="zh-CN" altLang="en-US" sz="2800" dirty="0" smtClean="0"/>
              <a:t>进行</a:t>
            </a:r>
            <a:r>
              <a:rPr lang="en-US" altLang="zh-CN" sz="2800" dirty="0" smtClean="0"/>
              <a:t>hash</a:t>
            </a:r>
            <a:r>
              <a:rPr lang="zh-CN" altLang="en-US" sz="2800" dirty="0" smtClean="0"/>
              <a:t>取余</a:t>
            </a:r>
            <a:r>
              <a:rPr lang="en-US" altLang="zh-CN" sz="2800" dirty="0" smtClean="0"/>
              <a:t>,</a:t>
            </a:r>
            <a:r>
              <a:rPr lang="zh-CN" altLang="en-US" sz="2800" dirty="0" smtClean="0"/>
              <a:t>得到</a:t>
            </a:r>
            <a:r>
              <a:rPr lang="en-US" altLang="zh-CN" sz="2800" dirty="0" smtClean="0"/>
              <a:t>slot</a:t>
            </a:r>
            <a:r>
              <a:rPr lang="zh-CN" altLang="en-US" sz="2800" dirty="0" smtClean="0"/>
              <a:t>点</a:t>
            </a:r>
            <a:r>
              <a:rPr lang="en-US" altLang="zh-CN" sz="2800" dirty="0" smtClean="0"/>
              <a:t>, </a:t>
            </a:r>
            <a:r>
              <a:rPr lang="zh-CN" altLang="en-US" sz="2800" dirty="0" smtClean="0"/>
              <a:t>并根据</a:t>
            </a:r>
            <a:r>
              <a:rPr lang="en-US" altLang="zh-CN" sz="2800" dirty="0" smtClean="0"/>
              <a:t>slot</a:t>
            </a:r>
            <a:r>
              <a:rPr lang="zh-CN" altLang="en-US" sz="2800" dirty="0" smtClean="0"/>
              <a:t>点得到对应的</a:t>
            </a:r>
            <a:r>
              <a:rPr lang="en-US" altLang="zh-CN" sz="2800" dirty="0" smtClean="0"/>
              <a:t>master </a:t>
            </a:r>
            <a:r>
              <a:rPr lang="en-US" altLang="zh-CN" sz="2800" dirty="0" err="1" smtClean="0"/>
              <a:t>redis</a:t>
            </a:r>
            <a:r>
              <a:rPr lang="zh-CN" altLang="en-US" sz="2800" dirty="0" smtClean="0"/>
              <a:t>节点</a:t>
            </a:r>
            <a:r>
              <a:rPr lang="en-US" altLang="zh-CN" sz="2800" dirty="0" smtClean="0"/>
              <a:t>.</a:t>
            </a:r>
            <a:r>
              <a:rPr lang="zh-CN" altLang="en-US" sz="2800" dirty="0" smtClean="0"/>
              <a:t>判断</a:t>
            </a:r>
            <a:r>
              <a:rPr lang="en-US" altLang="zh-CN" sz="2800" dirty="0" smtClean="0"/>
              <a:t>server-proxy</a:t>
            </a:r>
            <a:r>
              <a:rPr lang="zh-CN" altLang="en-US" sz="2800" dirty="0" smtClean="0"/>
              <a:t>状态</a:t>
            </a:r>
            <a:r>
              <a:rPr lang="en-US" altLang="zh-CN" sz="2800" dirty="0" smtClean="0"/>
              <a:t>:</a:t>
            </a:r>
          </a:p>
          <a:p>
            <a:pPr marL="2114550" lvl="4" indent="-742950" algn="l">
              <a:buFont typeface="+mj-lt"/>
              <a:buAutoNum type="arabicPeriod"/>
            </a:pPr>
            <a:r>
              <a:rPr lang="en-US" altLang="zh-CN" sz="2800" dirty="0" smtClean="0"/>
              <a:t>STARTED: </a:t>
            </a:r>
            <a:r>
              <a:rPr lang="zh-CN" altLang="en-US" sz="2800" dirty="0" smtClean="0"/>
              <a:t>直接缓存及相应的数据持久化操作</a:t>
            </a:r>
            <a:endParaRPr lang="en-US" altLang="zh-CN" sz="2800" dirty="0" smtClean="0"/>
          </a:p>
          <a:p>
            <a:pPr marL="2114550" lvl="4" indent="-742950" algn="l">
              <a:buFont typeface="+mj-lt"/>
              <a:buAutoNum type="arabicPeriod"/>
            </a:pPr>
            <a:r>
              <a:rPr lang="en-US" altLang="zh-CN" sz="2800" dirty="0" smtClean="0"/>
              <a:t>MIGRATING: </a:t>
            </a:r>
            <a:r>
              <a:rPr lang="zh-CN" altLang="en-US" sz="2800" dirty="0" smtClean="0"/>
              <a:t>判断</a:t>
            </a:r>
            <a:r>
              <a:rPr lang="en-US" altLang="zh-CN" sz="2800" dirty="0" smtClean="0"/>
              <a:t>slot</a:t>
            </a:r>
            <a:r>
              <a:rPr lang="zh-CN" altLang="en-US" sz="2800" dirty="0" smtClean="0"/>
              <a:t>点状态</a:t>
            </a:r>
            <a:r>
              <a:rPr lang="en-US" altLang="zh-CN" sz="2800" dirty="0" smtClean="0"/>
              <a:t>:</a:t>
            </a:r>
          </a:p>
          <a:p>
            <a:pPr marL="3028950" lvl="5" indent="-742950">
              <a:buFont typeface="+mj-lt"/>
              <a:buAutoNum type="arabicPeriod"/>
            </a:pPr>
            <a:r>
              <a:rPr lang="en-US" altLang="zh-CN" sz="2800" dirty="0" smtClean="0"/>
              <a:t>ONLINE: </a:t>
            </a:r>
            <a:r>
              <a:rPr lang="zh-CN" altLang="en-US" sz="2800" dirty="0" smtClean="0"/>
              <a:t>直接</a:t>
            </a:r>
            <a:r>
              <a:rPr lang="zh-CN" altLang="en-US" sz="2800" dirty="0" smtClean="0"/>
              <a:t>缓存及相应的数据持久化</a:t>
            </a:r>
            <a:r>
              <a:rPr lang="zh-CN" altLang="en-US" sz="2800" dirty="0" smtClean="0"/>
              <a:t>操作</a:t>
            </a:r>
            <a:endParaRPr lang="en-US" altLang="zh-CN" sz="2800" dirty="0" smtClean="0"/>
          </a:p>
          <a:p>
            <a:pPr marL="3028950" lvl="5" indent="-742950">
              <a:buFont typeface="+mj-lt"/>
              <a:buAutoNum type="arabicPeriod"/>
            </a:pPr>
            <a:r>
              <a:rPr lang="en-US" altLang="zh-CN" sz="2800" dirty="0" smtClean="0"/>
              <a:t>OFFLINE: </a:t>
            </a:r>
            <a:r>
              <a:rPr lang="zh-CN" altLang="en-US" sz="2800" dirty="0" smtClean="0"/>
              <a:t>根据配置文件中的</a:t>
            </a:r>
            <a:r>
              <a:rPr lang="en-US" altLang="zh-CN" sz="2800" dirty="0" err="1" smtClean="0"/>
              <a:t>slot.timeout</a:t>
            </a:r>
            <a:r>
              <a:rPr lang="zh-CN" altLang="en-US" sz="2800" dirty="0" smtClean="0"/>
              <a:t>及</a:t>
            </a:r>
            <a:r>
              <a:rPr lang="en-US" altLang="zh-CN" sz="2800" dirty="0" err="1" smtClean="0"/>
              <a:t>slot.retries</a:t>
            </a:r>
            <a:r>
              <a:rPr lang="zh-CN" altLang="en-US" sz="2800" dirty="0" smtClean="0"/>
              <a:t>进行超时等待</a:t>
            </a:r>
            <a:r>
              <a:rPr lang="en-US" altLang="zh-CN" sz="2800" dirty="0" smtClean="0"/>
              <a:t>, </a:t>
            </a:r>
            <a:r>
              <a:rPr lang="zh-CN" altLang="en-US" sz="2800" dirty="0" smtClean="0"/>
              <a:t>超时时间内</a:t>
            </a:r>
            <a:r>
              <a:rPr lang="en-US" altLang="zh-CN" sz="2800" dirty="0" smtClean="0"/>
              <a:t>slot</a:t>
            </a:r>
            <a:r>
              <a:rPr lang="zh-CN" altLang="en-US" sz="2800" dirty="0" smtClean="0"/>
              <a:t>状态变为</a:t>
            </a:r>
            <a:r>
              <a:rPr lang="en-US" altLang="zh-CN" sz="2800" dirty="0" smtClean="0"/>
              <a:t>ONLINE</a:t>
            </a:r>
            <a:r>
              <a:rPr lang="zh-CN" altLang="en-US" sz="2800" dirty="0" smtClean="0"/>
              <a:t>则进行数据操作</a:t>
            </a:r>
            <a:r>
              <a:rPr lang="en-US" altLang="zh-CN" sz="2800" dirty="0" smtClean="0"/>
              <a:t>, </a:t>
            </a:r>
            <a:r>
              <a:rPr lang="zh-CN" altLang="en-US" sz="2800" dirty="0" smtClean="0"/>
              <a:t>否则报</a:t>
            </a:r>
            <a:r>
              <a:rPr lang="en-US" altLang="zh-CN" sz="2800" dirty="0" smtClean="0"/>
              <a:t>slot</a:t>
            </a:r>
            <a:r>
              <a:rPr lang="zh-CN" altLang="en-US" sz="2800" dirty="0" smtClean="0"/>
              <a:t>正进行数据迁移的错误</a:t>
            </a:r>
            <a:endParaRPr lang="en-US" altLang="zh-CN" sz="2800" dirty="0" smtClean="0"/>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793088"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en-US" altLang="zh-CN" sz="4800" dirty="0" smtClean="0"/>
              <a:t>server-</a:t>
            </a:r>
            <a:r>
              <a:rPr lang="en-US" altLang="zh-CN" sz="4800" dirty="0" err="1" smtClean="0"/>
              <a:t>config</a:t>
            </a:r>
            <a:r>
              <a:rPr lang="zh-CN" altLang="en-US" sz="4800" dirty="0" smtClean="0"/>
              <a:t>操作命令</a:t>
            </a:r>
            <a:endParaRPr lang="zh-CN" altLang="en-US" sz="4800" dirty="0"/>
          </a:p>
        </p:txBody>
      </p:sp>
      <p:graphicFrame>
        <p:nvGraphicFramePr>
          <p:cNvPr id="7" name="表格 6"/>
          <p:cNvGraphicFramePr>
            <a:graphicFrameLocks noGrp="1"/>
          </p:cNvGraphicFramePr>
          <p:nvPr/>
        </p:nvGraphicFramePr>
        <p:xfrm>
          <a:off x="381720" y="1132384"/>
          <a:ext cx="12025338" cy="7344819"/>
        </p:xfrm>
        <a:graphic>
          <a:graphicData uri="http://schemas.openxmlformats.org/drawingml/2006/table">
            <a:tbl>
              <a:tblPr firstRow="1" bandRow="1">
                <a:tableStyleId>{5C22544A-7EE6-4342-B048-85BDC9FD1C3A}</a:tableStyleId>
              </a:tblPr>
              <a:tblGrid>
                <a:gridCol w="2275791"/>
                <a:gridCol w="6048672"/>
                <a:gridCol w="3700875"/>
              </a:tblGrid>
              <a:tr h="816091">
                <a:tc>
                  <a:txBody>
                    <a:bodyPr/>
                    <a:lstStyle/>
                    <a:p>
                      <a:pPr algn="ctr"/>
                      <a:r>
                        <a:rPr lang="zh-CN" altLang="en-US" sz="3200" dirty="0" smtClean="0"/>
                        <a:t>对象</a:t>
                      </a:r>
                      <a:endParaRPr lang="zh-CN" altLang="en-US" sz="3200" dirty="0"/>
                    </a:p>
                  </a:txBody>
                  <a:tcPr anchor="ctr"/>
                </a:tc>
                <a:tc>
                  <a:txBody>
                    <a:bodyPr/>
                    <a:lstStyle/>
                    <a:p>
                      <a:pPr algn="ctr"/>
                      <a:r>
                        <a:rPr lang="zh-CN" altLang="en-US" sz="3200" dirty="0" smtClean="0"/>
                        <a:t>命令</a:t>
                      </a:r>
                      <a:endParaRPr lang="zh-CN" altLang="en-US" sz="3200" dirty="0"/>
                    </a:p>
                  </a:txBody>
                  <a:tcPr anchor="ctr"/>
                </a:tc>
                <a:tc>
                  <a:txBody>
                    <a:bodyPr/>
                    <a:lstStyle/>
                    <a:p>
                      <a:pPr algn="ctr"/>
                      <a:r>
                        <a:rPr lang="zh-CN" altLang="en-US" sz="3200" dirty="0" smtClean="0"/>
                        <a:t>说明</a:t>
                      </a:r>
                      <a:endParaRPr lang="zh-CN" altLang="en-US" sz="3200" dirty="0"/>
                    </a:p>
                  </a:txBody>
                  <a:tcPr anchor="ctr"/>
                </a:tc>
              </a:tr>
              <a:tr h="816091">
                <a:tc rowSpan="5">
                  <a:txBody>
                    <a:bodyPr/>
                    <a:lstStyle/>
                    <a:p>
                      <a:pPr algn="ctr"/>
                      <a:r>
                        <a:rPr lang="en-US" altLang="zh-CN" dirty="0" err="1" smtClean="0">
                          <a:solidFill>
                            <a:srgbClr val="000000"/>
                          </a:solidFill>
                        </a:rPr>
                        <a:t>redis</a:t>
                      </a:r>
                      <a:r>
                        <a:rPr lang="en-US" altLang="zh-CN" dirty="0" smtClean="0">
                          <a:solidFill>
                            <a:srgbClr val="000000"/>
                          </a:solidFill>
                        </a:rPr>
                        <a:t> cluster</a:t>
                      </a:r>
                      <a:endParaRPr lang="zh-CN" altLang="en-US" dirty="0">
                        <a:solidFill>
                          <a:srgbClr val="000000"/>
                        </a:solidFill>
                      </a:endParaRPr>
                    </a:p>
                  </a:txBody>
                  <a:tcPr anchor="ctr"/>
                </a:tc>
                <a:tc>
                  <a:txBody>
                    <a:bodyPr/>
                    <a:lstStyle/>
                    <a:p>
                      <a:pPr algn="ctr"/>
                      <a:r>
                        <a:rPr lang="en-US" altLang="zh-CN" dirty="0" smtClean="0">
                          <a:solidFill>
                            <a:srgbClr val="000000"/>
                          </a:solidFill>
                        </a:rPr>
                        <a:t>server-</a:t>
                      </a:r>
                      <a:r>
                        <a:rPr lang="en-US" altLang="zh-CN" dirty="0" err="1" smtClean="0">
                          <a:solidFill>
                            <a:srgbClr val="000000"/>
                          </a:solidFill>
                        </a:rPr>
                        <a:t>config</a:t>
                      </a:r>
                      <a:r>
                        <a:rPr lang="en-US" altLang="zh-CN" dirty="0" smtClean="0">
                          <a:solidFill>
                            <a:srgbClr val="000000"/>
                          </a:solidFill>
                        </a:rPr>
                        <a:t> server list</a:t>
                      </a:r>
                      <a:endParaRPr lang="zh-CN" altLang="en-US" dirty="0">
                        <a:solidFill>
                          <a:srgbClr val="000000"/>
                        </a:solidFill>
                      </a:endParaRPr>
                    </a:p>
                  </a:txBody>
                  <a:tcPr anchor="ctr"/>
                </a:tc>
                <a:tc>
                  <a:txBody>
                    <a:bodyPr/>
                    <a:lstStyle/>
                    <a:p>
                      <a:pPr algn="ctr"/>
                      <a:r>
                        <a:rPr lang="zh-CN" altLang="en-US" dirty="0" smtClean="0">
                          <a:solidFill>
                            <a:srgbClr val="000000"/>
                          </a:solidFill>
                        </a:rPr>
                        <a:t>列表</a:t>
                      </a:r>
                      <a:r>
                        <a:rPr lang="en-US" altLang="zh-CN" dirty="0" err="1" smtClean="0">
                          <a:solidFill>
                            <a:srgbClr val="000000"/>
                          </a:solidFill>
                        </a:rPr>
                        <a:t>redis</a:t>
                      </a:r>
                      <a:r>
                        <a:rPr lang="en-US" altLang="zh-CN" dirty="0" smtClean="0">
                          <a:solidFill>
                            <a:srgbClr val="000000"/>
                          </a:solidFill>
                        </a:rPr>
                        <a:t>-cluster</a:t>
                      </a:r>
                      <a:r>
                        <a:rPr lang="zh-CN" altLang="en-US" dirty="0" smtClean="0">
                          <a:solidFill>
                            <a:srgbClr val="000000"/>
                          </a:solidFill>
                        </a:rPr>
                        <a:t>信息</a:t>
                      </a:r>
                      <a:endParaRPr lang="zh-CN" altLang="en-US" dirty="0">
                        <a:solidFill>
                          <a:srgbClr val="000000"/>
                        </a:solidFill>
                      </a:endParaRPr>
                    </a:p>
                  </a:txBody>
                  <a:tcPr anchor="ctr"/>
                </a:tc>
              </a:tr>
              <a:tr h="816091">
                <a:tc vMerge="1">
                  <a:txBody>
                    <a:bodyPr/>
                    <a:lstStyle/>
                    <a:p>
                      <a:pPr algn="ctr"/>
                      <a:endParaRPr lang="zh-CN" altLang="en-US" dirty="0">
                        <a:solidFill>
                          <a:srgbClr val="000000"/>
                        </a:solidFill>
                      </a:endParaRPr>
                    </a:p>
                  </a:txBody>
                  <a:tcPr anchor="ctr"/>
                </a:tc>
                <a:tc>
                  <a:txBody>
                    <a:bodyPr/>
                    <a:lstStyle/>
                    <a:p>
                      <a:pPr algn="ctr"/>
                      <a:r>
                        <a:rPr lang="en-US" altLang="zh-CN" dirty="0" smtClean="0">
                          <a:solidFill>
                            <a:srgbClr val="000000"/>
                          </a:solidFill>
                        </a:rPr>
                        <a:t>server-</a:t>
                      </a:r>
                      <a:r>
                        <a:rPr lang="en-US" altLang="zh-CN" dirty="0" err="1" smtClean="0">
                          <a:solidFill>
                            <a:srgbClr val="000000"/>
                          </a:solidFill>
                        </a:rPr>
                        <a:t>config</a:t>
                      </a:r>
                      <a:r>
                        <a:rPr lang="en-US" altLang="zh-CN" dirty="0" smtClean="0">
                          <a:solidFill>
                            <a:srgbClr val="000000"/>
                          </a:solidFill>
                        </a:rPr>
                        <a:t> server add-group &lt;</a:t>
                      </a:r>
                      <a:r>
                        <a:rPr lang="en-US" altLang="zh-CN" dirty="0" err="1" smtClean="0">
                          <a:solidFill>
                            <a:srgbClr val="000000"/>
                          </a:solidFill>
                        </a:rPr>
                        <a:t>group_id</a:t>
                      </a:r>
                      <a:r>
                        <a:rPr lang="en-US" altLang="zh-CN" dirty="0" smtClean="0">
                          <a:solidFill>
                            <a:srgbClr val="000000"/>
                          </a:solidFill>
                        </a:rPr>
                        <a:t>&gt; </a:t>
                      </a:r>
                      <a:endParaRPr lang="zh-CN" altLang="en-US" dirty="0">
                        <a:solidFill>
                          <a:srgbClr val="000000"/>
                        </a:solidFill>
                      </a:endParaRPr>
                    </a:p>
                  </a:txBody>
                  <a:tcPr anchor="ctr"/>
                </a:tc>
                <a:tc>
                  <a:txBody>
                    <a:bodyPr/>
                    <a:lstStyle/>
                    <a:p>
                      <a:pPr algn="ctr"/>
                      <a:r>
                        <a:rPr lang="zh-CN" altLang="en-US" dirty="0" smtClean="0">
                          <a:solidFill>
                            <a:srgbClr val="000000"/>
                          </a:solidFill>
                        </a:rPr>
                        <a:t>添加组</a:t>
                      </a:r>
                      <a:endParaRPr lang="zh-CN" altLang="en-US" dirty="0">
                        <a:solidFill>
                          <a:srgbClr val="000000"/>
                        </a:solidFill>
                      </a:endParaRPr>
                    </a:p>
                  </a:txBody>
                  <a:tcPr anchor="ctr"/>
                </a:tc>
              </a:tr>
              <a:tr h="816091">
                <a:tc vMerge="1">
                  <a:txBody>
                    <a:bodyPr/>
                    <a:lstStyle/>
                    <a:p>
                      <a:pPr algn="ctr"/>
                      <a:endParaRPr lang="zh-CN" altLang="en-US" dirty="0">
                        <a:solidFill>
                          <a:srgbClr val="00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000000"/>
                          </a:solidFill>
                        </a:rPr>
                        <a:t>server-</a:t>
                      </a:r>
                      <a:r>
                        <a:rPr lang="en-US" altLang="zh-CN" dirty="0" err="1" smtClean="0">
                          <a:solidFill>
                            <a:srgbClr val="000000"/>
                          </a:solidFill>
                        </a:rPr>
                        <a:t>config</a:t>
                      </a:r>
                      <a:r>
                        <a:rPr lang="en-US" altLang="zh-CN" dirty="0" smtClean="0">
                          <a:solidFill>
                            <a:srgbClr val="000000"/>
                          </a:solidFill>
                        </a:rPr>
                        <a:t> server remove-group &lt;</a:t>
                      </a:r>
                      <a:r>
                        <a:rPr lang="en-US" altLang="zh-CN" dirty="0" err="1" smtClean="0">
                          <a:solidFill>
                            <a:srgbClr val="000000"/>
                          </a:solidFill>
                        </a:rPr>
                        <a:t>group_id</a:t>
                      </a:r>
                      <a:r>
                        <a:rPr lang="en-US" altLang="zh-CN" dirty="0" smtClean="0">
                          <a:solidFill>
                            <a:srgbClr val="000000"/>
                          </a:solidFill>
                        </a:rPr>
                        <a:t>&gt; </a:t>
                      </a:r>
                      <a:endParaRPr lang="zh-CN" altLang="en-US" dirty="0" smtClean="0">
                        <a:solidFill>
                          <a:srgbClr val="000000"/>
                        </a:solidFill>
                      </a:endParaRPr>
                    </a:p>
                  </a:txBody>
                  <a:tcPr anchor="ctr"/>
                </a:tc>
                <a:tc>
                  <a:txBody>
                    <a:bodyPr/>
                    <a:lstStyle/>
                    <a:p>
                      <a:pPr algn="ctr"/>
                      <a:r>
                        <a:rPr lang="zh-CN" altLang="en-US" dirty="0" smtClean="0">
                          <a:solidFill>
                            <a:srgbClr val="000000"/>
                          </a:solidFill>
                        </a:rPr>
                        <a:t>删除组</a:t>
                      </a:r>
                      <a:endParaRPr lang="zh-CN" altLang="en-US" dirty="0">
                        <a:solidFill>
                          <a:srgbClr val="000000"/>
                        </a:solidFill>
                      </a:endParaRPr>
                    </a:p>
                  </a:txBody>
                  <a:tcPr anchor="ctr"/>
                </a:tc>
              </a:tr>
              <a:tr h="816091">
                <a:tc vMerge="1">
                  <a:txBody>
                    <a:bodyPr/>
                    <a:lstStyle/>
                    <a:p>
                      <a:pPr algn="ctr"/>
                      <a:endParaRPr lang="zh-CN" altLang="en-US" dirty="0">
                        <a:solidFill>
                          <a:srgbClr val="000000"/>
                        </a:solidFill>
                      </a:endParaRPr>
                    </a:p>
                  </a:txBody>
                  <a:tcPr anchor="ctr"/>
                </a:tc>
                <a:tc>
                  <a:txBody>
                    <a:bodyPr/>
                    <a:lstStyle/>
                    <a:p>
                      <a:pPr algn="ctr"/>
                      <a:r>
                        <a:rPr lang="en-US" altLang="zh-CN" dirty="0" smtClean="0">
                          <a:solidFill>
                            <a:srgbClr val="000000"/>
                          </a:solidFill>
                        </a:rPr>
                        <a:t>server-</a:t>
                      </a:r>
                      <a:r>
                        <a:rPr lang="en-US" altLang="zh-CN" dirty="0" err="1" smtClean="0">
                          <a:solidFill>
                            <a:srgbClr val="000000"/>
                          </a:solidFill>
                        </a:rPr>
                        <a:t>config</a:t>
                      </a:r>
                      <a:r>
                        <a:rPr lang="en-US" altLang="zh-CN" dirty="0" smtClean="0">
                          <a:solidFill>
                            <a:srgbClr val="000000"/>
                          </a:solidFill>
                        </a:rPr>
                        <a:t> server add &lt;</a:t>
                      </a:r>
                      <a:r>
                        <a:rPr lang="en-US" altLang="zh-CN" dirty="0" err="1" smtClean="0">
                          <a:solidFill>
                            <a:srgbClr val="000000"/>
                          </a:solidFill>
                        </a:rPr>
                        <a:t>group_id</a:t>
                      </a:r>
                      <a:r>
                        <a:rPr lang="en-US" altLang="zh-CN" dirty="0" smtClean="0">
                          <a:solidFill>
                            <a:srgbClr val="000000"/>
                          </a:solidFill>
                        </a:rPr>
                        <a:t>&gt; &lt;</a:t>
                      </a:r>
                      <a:r>
                        <a:rPr lang="en-US" altLang="zh-CN" dirty="0" err="1" smtClean="0">
                          <a:solidFill>
                            <a:srgbClr val="000000"/>
                          </a:solidFill>
                        </a:rPr>
                        <a:t>redis_addr</a:t>
                      </a:r>
                      <a:r>
                        <a:rPr lang="en-US" altLang="zh-CN" dirty="0" smtClean="0">
                          <a:solidFill>
                            <a:srgbClr val="000000"/>
                          </a:solidFill>
                        </a:rPr>
                        <a:t>&gt; &lt;</a:t>
                      </a:r>
                      <a:r>
                        <a:rPr lang="en-US" altLang="zh-CN" dirty="0" err="1" smtClean="0">
                          <a:solidFill>
                            <a:srgbClr val="000000"/>
                          </a:solidFill>
                        </a:rPr>
                        <a:t>master|slave</a:t>
                      </a:r>
                      <a:r>
                        <a:rPr lang="en-US" altLang="zh-CN" dirty="0" smtClean="0">
                          <a:solidFill>
                            <a:srgbClr val="000000"/>
                          </a:solidFill>
                        </a:rPr>
                        <a:t>&gt;</a:t>
                      </a:r>
                      <a:endParaRPr lang="zh-CN" altLang="en-US" dirty="0">
                        <a:solidFill>
                          <a:srgbClr val="000000"/>
                        </a:solidFill>
                      </a:endParaRPr>
                    </a:p>
                  </a:txBody>
                  <a:tcPr anchor="ctr"/>
                </a:tc>
                <a:tc>
                  <a:txBody>
                    <a:bodyPr/>
                    <a:lstStyle/>
                    <a:p>
                      <a:pPr algn="ctr"/>
                      <a:r>
                        <a:rPr lang="zh-CN" altLang="en-US" dirty="0" smtClean="0">
                          <a:solidFill>
                            <a:srgbClr val="000000"/>
                          </a:solidFill>
                        </a:rPr>
                        <a:t>添加组节点</a:t>
                      </a:r>
                      <a:r>
                        <a:rPr lang="en-US" altLang="zh-CN" dirty="0" smtClean="0">
                          <a:solidFill>
                            <a:srgbClr val="000000"/>
                          </a:solidFill>
                        </a:rPr>
                        <a:t>(master</a:t>
                      </a:r>
                      <a:r>
                        <a:rPr lang="zh-CN" altLang="en-US" dirty="0" smtClean="0">
                          <a:solidFill>
                            <a:srgbClr val="000000"/>
                          </a:solidFill>
                        </a:rPr>
                        <a:t>或</a:t>
                      </a:r>
                      <a:r>
                        <a:rPr lang="en-US" altLang="zh-CN" dirty="0" smtClean="0">
                          <a:solidFill>
                            <a:srgbClr val="000000"/>
                          </a:solidFill>
                        </a:rPr>
                        <a:t>slave</a:t>
                      </a:r>
                      <a:r>
                        <a:rPr lang="zh-CN" altLang="en-US" dirty="0" smtClean="0">
                          <a:solidFill>
                            <a:srgbClr val="000000"/>
                          </a:solidFill>
                        </a:rPr>
                        <a:t>节点</a:t>
                      </a:r>
                      <a:r>
                        <a:rPr lang="en-US" altLang="zh-CN" dirty="0" smtClean="0">
                          <a:solidFill>
                            <a:srgbClr val="000000"/>
                          </a:solidFill>
                        </a:rPr>
                        <a:t>)</a:t>
                      </a:r>
                      <a:endParaRPr lang="zh-CN" altLang="en-US" dirty="0">
                        <a:solidFill>
                          <a:srgbClr val="000000"/>
                        </a:solidFill>
                      </a:endParaRPr>
                    </a:p>
                  </a:txBody>
                  <a:tcPr anchor="ctr"/>
                </a:tc>
              </a:tr>
              <a:tr h="816091">
                <a:tc vMerge="1">
                  <a:txBody>
                    <a:bodyPr/>
                    <a:lstStyle/>
                    <a:p>
                      <a:pPr algn="ctr"/>
                      <a:endParaRPr lang="zh-CN" altLang="en-US" dirty="0">
                        <a:solidFill>
                          <a:srgbClr val="000000"/>
                        </a:solidFill>
                      </a:endParaRPr>
                    </a:p>
                  </a:txBody>
                  <a:tcPr anchor="ctr"/>
                </a:tc>
                <a:tc>
                  <a:txBody>
                    <a:bodyPr/>
                    <a:lstStyle/>
                    <a:p>
                      <a:pPr algn="ctr"/>
                      <a:r>
                        <a:rPr lang="en-US" altLang="zh-CN" dirty="0" smtClean="0">
                          <a:solidFill>
                            <a:srgbClr val="000000"/>
                          </a:solidFill>
                        </a:rPr>
                        <a:t>server-</a:t>
                      </a:r>
                      <a:r>
                        <a:rPr lang="en-US" altLang="zh-CN" dirty="0" err="1" smtClean="0">
                          <a:solidFill>
                            <a:srgbClr val="000000"/>
                          </a:solidFill>
                        </a:rPr>
                        <a:t>config</a:t>
                      </a:r>
                      <a:r>
                        <a:rPr lang="en-US" altLang="zh-CN" dirty="0" smtClean="0">
                          <a:solidFill>
                            <a:srgbClr val="000000"/>
                          </a:solidFill>
                        </a:rPr>
                        <a:t> server remove</a:t>
                      </a:r>
                      <a:r>
                        <a:rPr lang="en-US" altLang="zh-CN" baseline="0" dirty="0" smtClean="0">
                          <a:solidFill>
                            <a:srgbClr val="000000"/>
                          </a:solidFill>
                        </a:rPr>
                        <a:t> </a:t>
                      </a:r>
                      <a:r>
                        <a:rPr lang="en-US" altLang="zh-CN" dirty="0" smtClean="0">
                          <a:solidFill>
                            <a:srgbClr val="000000"/>
                          </a:solidFill>
                        </a:rPr>
                        <a:t>&lt;</a:t>
                      </a:r>
                      <a:r>
                        <a:rPr lang="en-US" altLang="zh-CN" dirty="0" err="1" smtClean="0">
                          <a:solidFill>
                            <a:srgbClr val="000000"/>
                          </a:solidFill>
                        </a:rPr>
                        <a:t>group_id</a:t>
                      </a:r>
                      <a:r>
                        <a:rPr lang="en-US" altLang="zh-CN" dirty="0" smtClean="0">
                          <a:solidFill>
                            <a:srgbClr val="000000"/>
                          </a:solidFill>
                        </a:rPr>
                        <a:t>&gt; &lt;</a:t>
                      </a:r>
                      <a:r>
                        <a:rPr lang="en-US" altLang="zh-CN" dirty="0" err="1" smtClean="0">
                          <a:solidFill>
                            <a:srgbClr val="000000"/>
                          </a:solidFill>
                        </a:rPr>
                        <a:t>redis_addr</a:t>
                      </a:r>
                      <a:r>
                        <a:rPr lang="en-US" altLang="zh-CN" dirty="0" smtClean="0">
                          <a:solidFill>
                            <a:srgbClr val="000000"/>
                          </a:solidFill>
                        </a:rPr>
                        <a:t>&gt; </a:t>
                      </a:r>
                      <a:endParaRPr lang="zh-CN" altLang="en-US" dirty="0">
                        <a:solidFill>
                          <a:srgbClr val="000000"/>
                        </a:solidFill>
                      </a:endParaRPr>
                    </a:p>
                  </a:txBody>
                  <a:tcPr anchor="ctr"/>
                </a:tc>
                <a:tc>
                  <a:txBody>
                    <a:bodyPr/>
                    <a:lstStyle/>
                    <a:p>
                      <a:pPr algn="ctr"/>
                      <a:r>
                        <a:rPr lang="zh-CN" altLang="en-US" dirty="0" smtClean="0">
                          <a:solidFill>
                            <a:srgbClr val="000000"/>
                          </a:solidFill>
                        </a:rPr>
                        <a:t>删除组节点</a:t>
                      </a:r>
                      <a:endParaRPr lang="zh-CN" altLang="en-US" dirty="0">
                        <a:solidFill>
                          <a:srgbClr val="000000"/>
                        </a:solidFill>
                      </a:endParaRPr>
                    </a:p>
                  </a:txBody>
                  <a:tcPr anchor="ctr"/>
                </a:tc>
              </a:tr>
              <a:tr h="816091">
                <a:tc rowSpan="3">
                  <a:txBody>
                    <a:bodyPr/>
                    <a:lstStyle/>
                    <a:p>
                      <a:pPr algn="ctr"/>
                      <a:r>
                        <a:rPr lang="en-US" altLang="zh-CN" dirty="0" err="1" smtClean="0">
                          <a:solidFill>
                            <a:srgbClr val="000000"/>
                          </a:solidFill>
                        </a:rPr>
                        <a:t>datasource</a:t>
                      </a:r>
                      <a:r>
                        <a:rPr lang="en-US" altLang="zh-CN" baseline="0" dirty="0" smtClean="0">
                          <a:solidFill>
                            <a:srgbClr val="000000"/>
                          </a:solidFill>
                        </a:rPr>
                        <a:t> cluster</a:t>
                      </a:r>
                      <a:endParaRPr lang="zh-CN" altLang="en-US" dirty="0">
                        <a:solidFill>
                          <a:srgbClr val="000000"/>
                        </a:solidFill>
                      </a:endParaRPr>
                    </a:p>
                  </a:txBody>
                  <a:tcPr anchor="ctr"/>
                </a:tc>
                <a:tc>
                  <a:txBody>
                    <a:bodyPr/>
                    <a:lstStyle/>
                    <a:p>
                      <a:pPr algn="ctr"/>
                      <a:r>
                        <a:rPr lang="en-US" altLang="zh-CN" dirty="0" smtClean="0">
                          <a:solidFill>
                            <a:srgbClr val="000000"/>
                          </a:solidFill>
                        </a:rPr>
                        <a:t>server-</a:t>
                      </a:r>
                      <a:r>
                        <a:rPr lang="en-US" altLang="zh-CN" dirty="0" err="1" smtClean="0">
                          <a:solidFill>
                            <a:srgbClr val="000000"/>
                          </a:solidFill>
                        </a:rPr>
                        <a:t>config</a:t>
                      </a:r>
                      <a:r>
                        <a:rPr lang="en-US" altLang="zh-CN" dirty="0" smtClean="0">
                          <a:solidFill>
                            <a:srgbClr val="000000"/>
                          </a:solidFill>
                        </a:rPr>
                        <a:t> </a:t>
                      </a:r>
                      <a:r>
                        <a:rPr lang="en-US" altLang="zh-CN" dirty="0" err="1" smtClean="0">
                          <a:solidFill>
                            <a:srgbClr val="000000"/>
                          </a:solidFill>
                        </a:rPr>
                        <a:t>datasource</a:t>
                      </a:r>
                      <a:r>
                        <a:rPr lang="en-US" altLang="zh-CN" dirty="0" smtClean="0">
                          <a:solidFill>
                            <a:srgbClr val="000000"/>
                          </a:solidFill>
                        </a:rPr>
                        <a:t> list</a:t>
                      </a:r>
                      <a:endParaRPr lang="zh-CN" altLang="en-US" dirty="0">
                        <a:solidFill>
                          <a:srgbClr val="00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000000"/>
                          </a:solidFill>
                        </a:rPr>
                        <a:t>列表</a:t>
                      </a:r>
                      <a:r>
                        <a:rPr lang="en-US" altLang="zh-CN" dirty="0" err="1" smtClean="0">
                          <a:solidFill>
                            <a:srgbClr val="000000"/>
                          </a:solidFill>
                        </a:rPr>
                        <a:t>datasource</a:t>
                      </a:r>
                      <a:r>
                        <a:rPr lang="en-US" altLang="zh-CN" dirty="0" smtClean="0">
                          <a:solidFill>
                            <a:srgbClr val="000000"/>
                          </a:solidFill>
                        </a:rPr>
                        <a:t>-cluster</a:t>
                      </a:r>
                      <a:r>
                        <a:rPr lang="zh-CN" altLang="en-US" dirty="0" smtClean="0">
                          <a:solidFill>
                            <a:srgbClr val="000000"/>
                          </a:solidFill>
                        </a:rPr>
                        <a:t>信息</a:t>
                      </a:r>
                    </a:p>
                  </a:txBody>
                  <a:tcPr anchor="ctr"/>
                </a:tc>
              </a:tr>
              <a:tr h="816091">
                <a:tc vMerge="1">
                  <a:txBody>
                    <a:bodyPr/>
                    <a:lstStyle/>
                    <a:p>
                      <a:pPr algn="ctr"/>
                      <a:endParaRPr lang="zh-CN" altLang="en-US" dirty="0">
                        <a:solidFill>
                          <a:srgbClr val="000000"/>
                        </a:solidFill>
                      </a:endParaRPr>
                    </a:p>
                  </a:txBody>
                  <a:tcPr anchor="ctr"/>
                </a:tc>
                <a:tc>
                  <a:txBody>
                    <a:bodyPr/>
                    <a:lstStyle/>
                    <a:p>
                      <a:pPr algn="ctr"/>
                      <a:r>
                        <a:rPr lang="en-US" altLang="zh-CN" dirty="0" smtClean="0">
                          <a:solidFill>
                            <a:srgbClr val="000000"/>
                          </a:solidFill>
                        </a:rPr>
                        <a:t>server-</a:t>
                      </a:r>
                      <a:r>
                        <a:rPr lang="en-US" altLang="zh-CN" dirty="0" err="1" smtClean="0">
                          <a:solidFill>
                            <a:srgbClr val="000000"/>
                          </a:solidFill>
                        </a:rPr>
                        <a:t>config</a:t>
                      </a:r>
                      <a:r>
                        <a:rPr lang="en-US" altLang="zh-CN" dirty="0" smtClean="0">
                          <a:solidFill>
                            <a:srgbClr val="000000"/>
                          </a:solidFill>
                        </a:rPr>
                        <a:t> </a:t>
                      </a:r>
                      <a:r>
                        <a:rPr lang="en-US" altLang="zh-CN" dirty="0" err="1" smtClean="0">
                          <a:solidFill>
                            <a:srgbClr val="000000"/>
                          </a:solidFill>
                        </a:rPr>
                        <a:t>datasource</a:t>
                      </a:r>
                      <a:r>
                        <a:rPr lang="en-US" altLang="zh-CN" dirty="0" smtClean="0">
                          <a:solidFill>
                            <a:srgbClr val="000000"/>
                          </a:solidFill>
                        </a:rPr>
                        <a:t> add &lt;type&gt; &lt;</a:t>
                      </a:r>
                      <a:r>
                        <a:rPr lang="en-US" altLang="zh-CN" dirty="0" err="1" smtClean="0">
                          <a:solidFill>
                            <a:srgbClr val="000000"/>
                          </a:solidFill>
                        </a:rPr>
                        <a:t>connect_url</a:t>
                      </a:r>
                      <a:r>
                        <a:rPr lang="en-US" altLang="zh-CN" dirty="0" smtClean="0">
                          <a:solidFill>
                            <a:srgbClr val="000000"/>
                          </a:solidFill>
                        </a:rPr>
                        <a:t>&gt; &lt;role&gt;</a:t>
                      </a:r>
                      <a:endParaRPr lang="zh-CN" altLang="en-US" dirty="0">
                        <a:solidFill>
                          <a:srgbClr val="000000"/>
                        </a:solidFill>
                      </a:endParaRPr>
                    </a:p>
                  </a:txBody>
                  <a:tcPr anchor="ctr"/>
                </a:tc>
                <a:tc>
                  <a:txBody>
                    <a:bodyPr/>
                    <a:lstStyle/>
                    <a:p>
                      <a:pPr algn="ctr"/>
                      <a:r>
                        <a:rPr lang="zh-CN" altLang="en-US" dirty="0" smtClean="0">
                          <a:solidFill>
                            <a:srgbClr val="000000"/>
                          </a:solidFill>
                        </a:rPr>
                        <a:t>添加</a:t>
                      </a:r>
                      <a:r>
                        <a:rPr lang="en-US" altLang="zh-CN" dirty="0" err="1" smtClean="0">
                          <a:solidFill>
                            <a:srgbClr val="000000"/>
                          </a:solidFill>
                        </a:rPr>
                        <a:t>datasource</a:t>
                      </a:r>
                      <a:r>
                        <a:rPr lang="zh-CN" altLang="en-US" dirty="0" smtClean="0">
                          <a:solidFill>
                            <a:srgbClr val="000000"/>
                          </a:solidFill>
                        </a:rPr>
                        <a:t>节点</a:t>
                      </a:r>
                      <a:r>
                        <a:rPr lang="en-US" altLang="zh-CN" dirty="0" smtClean="0">
                          <a:solidFill>
                            <a:srgbClr val="000000"/>
                          </a:solidFill>
                        </a:rPr>
                        <a:t>(master</a:t>
                      </a:r>
                      <a:r>
                        <a:rPr lang="zh-CN" altLang="en-US" dirty="0" smtClean="0">
                          <a:solidFill>
                            <a:srgbClr val="000000"/>
                          </a:solidFill>
                        </a:rPr>
                        <a:t>或</a:t>
                      </a:r>
                      <a:r>
                        <a:rPr lang="en-US" altLang="zh-CN" dirty="0" smtClean="0">
                          <a:solidFill>
                            <a:srgbClr val="000000"/>
                          </a:solidFill>
                        </a:rPr>
                        <a:t>slave</a:t>
                      </a:r>
                      <a:r>
                        <a:rPr lang="zh-CN" altLang="en-US" dirty="0" smtClean="0">
                          <a:solidFill>
                            <a:srgbClr val="000000"/>
                          </a:solidFill>
                        </a:rPr>
                        <a:t>节点</a:t>
                      </a:r>
                      <a:r>
                        <a:rPr lang="en-US" altLang="zh-CN" dirty="0" smtClean="0">
                          <a:solidFill>
                            <a:srgbClr val="000000"/>
                          </a:solidFill>
                        </a:rPr>
                        <a:t>)</a:t>
                      </a:r>
                      <a:endParaRPr lang="zh-CN" altLang="en-US" dirty="0">
                        <a:solidFill>
                          <a:srgbClr val="000000"/>
                        </a:solidFill>
                      </a:endParaRPr>
                    </a:p>
                  </a:txBody>
                  <a:tcPr anchor="ctr"/>
                </a:tc>
              </a:tr>
              <a:tr h="816091">
                <a:tc vMerge="1">
                  <a:txBody>
                    <a:bodyPr/>
                    <a:lstStyle/>
                    <a:p>
                      <a:pPr algn="ctr"/>
                      <a:endParaRPr lang="zh-CN" altLang="en-US" dirty="0">
                        <a:solidFill>
                          <a:srgbClr val="000000"/>
                        </a:solidFill>
                      </a:endParaRPr>
                    </a:p>
                  </a:txBody>
                  <a:tcPr anchor="ctr"/>
                </a:tc>
                <a:tc>
                  <a:txBody>
                    <a:bodyPr/>
                    <a:lstStyle/>
                    <a:p>
                      <a:pPr algn="ctr"/>
                      <a:r>
                        <a:rPr lang="en-US" altLang="zh-CN" dirty="0" smtClean="0">
                          <a:solidFill>
                            <a:srgbClr val="000000"/>
                          </a:solidFill>
                        </a:rPr>
                        <a:t>server-</a:t>
                      </a:r>
                      <a:r>
                        <a:rPr lang="en-US" altLang="zh-CN" dirty="0" err="1" smtClean="0">
                          <a:solidFill>
                            <a:srgbClr val="000000"/>
                          </a:solidFill>
                        </a:rPr>
                        <a:t>config</a:t>
                      </a:r>
                      <a:r>
                        <a:rPr lang="en-US" altLang="zh-CN" dirty="0" smtClean="0">
                          <a:solidFill>
                            <a:srgbClr val="000000"/>
                          </a:solidFill>
                        </a:rPr>
                        <a:t> </a:t>
                      </a:r>
                      <a:r>
                        <a:rPr lang="en-US" altLang="zh-CN" dirty="0" err="1" smtClean="0">
                          <a:solidFill>
                            <a:srgbClr val="000000"/>
                          </a:solidFill>
                        </a:rPr>
                        <a:t>datasource</a:t>
                      </a:r>
                      <a:r>
                        <a:rPr lang="en-US" altLang="zh-CN" baseline="0" dirty="0" smtClean="0">
                          <a:solidFill>
                            <a:srgbClr val="000000"/>
                          </a:solidFill>
                        </a:rPr>
                        <a:t> remove </a:t>
                      </a:r>
                      <a:r>
                        <a:rPr lang="en-US" altLang="zh-CN" dirty="0" smtClean="0">
                          <a:solidFill>
                            <a:srgbClr val="000000"/>
                          </a:solidFill>
                        </a:rPr>
                        <a:t>&lt;</a:t>
                      </a:r>
                      <a:r>
                        <a:rPr lang="en-US" altLang="zh-CN" dirty="0" err="1" smtClean="0">
                          <a:solidFill>
                            <a:srgbClr val="000000"/>
                          </a:solidFill>
                        </a:rPr>
                        <a:t>connect_url</a:t>
                      </a:r>
                      <a:r>
                        <a:rPr lang="en-US" altLang="zh-CN" dirty="0" smtClean="0">
                          <a:solidFill>
                            <a:srgbClr val="000000"/>
                          </a:solidFill>
                        </a:rPr>
                        <a:t>&gt; </a:t>
                      </a:r>
                      <a:endParaRPr lang="zh-CN" altLang="en-US" dirty="0">
                        <a:solidFill>
                          <a:srgbClr val="000000"/>
                        </a:solidFill>
                      </a:endParaRPr>
                    </a:p>
                  </a:txBody>
                  <a:tcPr anchor="ctr"/>
                </a:tc>
                <a:tc>
                  <a:txBody>
                    <a:bodyPr/>
                    <a:lstStyle/>
                    <a:p>
                      <a:pPr algn="ctr"/>
                      <a:r>
                        <a:rPr lang="zh-CN" altLang="en-US" dirty="0" smtClean="0">
                          <a:solidFill>
                            <a:srgbClr val="000000"/>
                          </a:solidFill>
                        </a:rPr>
                        <a:t>删除</a:t>
                      </a:r>
                      <a:r>
                        <a:rPr lang="en-US" altLang="zh-CN" dirty="0" err="1" smtClean="0">
                          <a:solidFill>
                            <a:srgbClr val="000000"/>
                          </a:solidFill>
                        </a:rPr>
                        <a:t>datasource</a:t>
                      </a:r>
                      <a:r>
                        <a:rPr lang="zh-CN" altLang="en-US" dirty="0" smtClean="0">
                          <a:solidFill>
                            <a:srgbClr val="000000"/>
                          </a:solidFill>
                        </a:rPr>
                        <a:t>节点</a:t>
                      </a:r>
                      <a:endParaRPr lang="zh-CN" altLang="en-US" dirty="0">
                        <a:solidFill>
                          <a:srgbClr val="000000"/>
                        </a:solidFill>
                      </a:endParaRPr>
                    </a:p>
                  </a:txBody>
                  <a:tcPr anchor="ctr"/>
                </a:tc>
              </a:tr>
            </a:tbl>
          </a:graphicData>
        </a:graphic>
      </p:graphicFrame>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793088"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en-US" altLang="zh-CN" sz="4800" dirty="0" smtClean="0"/>
              <a:t>server-</a:t>
            </a:r>
            <a:r>
              <a:rPr lang="en-US" altLang="zh-CN" sz="4800" dirty="0" err="1" smtClean="0"/>
              <a:t>config</a:t>
            </a:r>
            <a:r>
              <a:rPr lang="zh-CN" altLang="en-US" sz="4800" dirty="0" smtClean="0"/>
              <a:t>监管示例</a:t>
            </a:r>
            <a:endParaRPr lang="zh-CN" altLang="en-US" sz="4800" dirty="0"/>
          </a:p>
        </p:txBody>
      </p:sp>
      <p:pic>
        <p:nvPicPr>
          <p:cNvPr id="8194" name="Picture 2"/>
          <p:cNvPicPr>
            <a:picLocks noChangeAspect="1" noChangeArrowheads="1"/>
          </p:cNvPicPr>
          <p:nvPr/>
        </p:nvPicPr>
        <p:blipFill>
          <a:blip r:embed="rId3"/>
          <a:srcRect/>
          <a:stretch>
            <a:fillRect/>
          </a:stretch>
        </p:blipFill>
        <p:spPr bwMode="auto">
          <a:xfrm>
            <a:off x="741760" y="1276400"/>
            <a:ext cx="10989669" cy="7128792"/>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6147"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6148"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6149" name="TextBox 5"/>
          <p:cNvSpPr txBox="1">
            <a:spLocks noChangeArrowheads="1"/>
          </p:cNvSpPr>
          <p:nvPr/>
        </p:nvSpPr>
        <p:spPr bwMode="auto">
          <a:xfrm>
            <a:off x="309712" y="31750"/>
            <a:ext cx="4751387" cy="830263"/>
          </a:xfrm>
          <a:prstGeom prst="rect">
            <a:avLst/>
          </a:prstGeom>
          <a:noFill/>
          <a:ln w="9525">
            <a:noFill/>
            <a:miter lim="800000"/>
            <a:headEnd/>
            <a:tailEnd/>
          </a:ln>
        </p:spPr>
        <p:txBody>
          <a:bodyPr>
            <a:spAutoFit/>
          </a:bodyPr>
          <a:lstStyle/>
          <a:p>
            <a:pPr algn="l"/>
            <a:r>
              <a:rPr lang="en-US" altLang="zh-CN" sz="4800" dirty="0"/>
              <a:t>Part 1- </a:t>
            </a:r>
            <a:r>
              <a:rPr lang="zh-CN" altLang="en-US" sz="4800" dirty="0"/>
              <a:t>初步分析</a:t>
            </a:r>
          </a:p>
        </p:txBody>
      </p:sp>
      <p:sp>
        <p:nvSpPr>
          <p:cNvPr id="6150" name="TextBox 6"/>
          <p:cNvSpPr txBox="1">
            <a:spLocks noChangeArrowheads="1"/>
          </p:cNvSpPr>
          <p:nvPr/>
        </p:nvSpPr>
        <p:spPr bwMode="auto">
          <a:xfrm>
            <a:off x="1030288" y="2030413"/>
            <a:ext cx="10512425" cy="5078412"/>
          </a:xfrm>
          <a:prstGeom prst="rect">
            <a:avLst/>
          </a:prstGeom>
          <a:noFill/>
          <a:ln w="9525">
            <a:noFill/>
            <a:miter lim="800000"/>
            <a:headEnd/>
            <a:tailEnd/>
          </a:ln>
        </p:spPr>
        <p:txBody>
          <a:bodyPr>
            <a:spAutoFit/>
          </a:bodyPr>
          <a:lstStyle/>
          <a:p>
            <a:pPr marL="742950" indent="-742950" algn="l">
              <a:buFontTx/>
              <a:buAutoNum type="arabicPeriod"/>
            </a:pPr>
            <a:r>
              <a:rPr lang="zh-CN" altLang="en-US" dirty="0"/>
              <a:t>分布式的缓存系统</a:t>
            </a:r>
            <a:endParaRPr lang="en-US" altLang="zh-CN" dirty="0"/>
          </a:p>
          <a:p>
            <a:pPr marL="742950" indent="-742950" algn="l">
              <a:buFontTx/>
              <a:buAutoNum type="arabicPeriod"/>
            </a:pPr>
            <a:r>
              <a:rPr lang="zh-CN" altLang="en-US" dirty="0"/>
              <a:t>缓存集群</a:t>
            </a:r>
            <a:r>
              <a:rPr lang="en-US" altLang="zh-CN" dirty="0"/>
              <a:t>, </a:t>
            </a:r>
            <a:r>
              <a:rPr lang="zh-CN" altLang="en-US" dirty="0"/>
              <a:t>支持</a:t>
            </a:r>
            <a:r>
              <a:rPr lang="en-US" altLang="zh-CN" dirty="0" err="1"/>
              <a:t>sharding</a:t>
            </a:r>
            <a:r>
              <a:rPr lang="en-US" altLang="zh-CN" dirty="0"/>
              <a:t>, replica</a:t>
            </a:r>
          </a:p>
          <a:p>
            <a:pPr marL="742950" indent="-742950" algn="l">
              <a:buFontTx/>
              <a:buAutoNum type="arabicPeriod"/>
            </a:pPr>
            <a:r>
              <a:rPr lang="zh-CN" altLang="en-US" dirty="0"/>
              <a:t>不同数据源作为持久化的存储</a:t>
            </a:r>
            <a:r>
              <a:rPr lang="en-US" altLang="zh-CN" dirty="0"/>
              <a:t>, </a:t>
            </a:r>
            <a:r>
              <a:rPr lang="zh-CN" altLang="en-US" dirty="0"/>
              <a:t>需提供统一持久化接口</a:t>
            </a:r>
            <a:endParaRPr lang="en-US" altLang="zh-CN" dirty="0"/>
          </a:p>
          <a:p>
            <a:pPr marL="742950" indent="-742950" algn="l">
              <a:buFontTx/>
              <a:buAutoNum type="arabicPeriod"/>
            </a:pPr>
            <a:r>
              <a:rPr lang="zh-CN" altLang="en-US" dirty="0" smtClean="0"/>
              <a:t>一致性策略</a:t>
            </a:r>
            <a:r>
              <a:rPr lang="en-US" altLang="zh-CN" dirty="0" smtClean="0"/>
              <a:t>(</a:t>
            </a:r>
            <a:r>
              <a:rPr lang="zh-CN" altLang="en-US" dirty="0"/>
              <a:t>缓存系统和数据源的一致性保证</a:t>
            </a:r>
            <a:r>
              <a:rPr lang="en-US" altLang="zh-CN" dirty="0"/>
              <a:t>)</a:t>
            </a:r>
          </a:p>
          <a:p>
            <a:pPr marL="742950" indent="-742950" algn="l">
              <a:buFontTx/>
              <a:buAutoNum type="arabicPeriod"/>
            </a:pPr>
            <a:r>
              <a:rPr lang="zh-CN" altLang="en-US" dirty="0"/>
              <a:t>协调器 </a:t>
            </a:r>
            <a:r>
              <a:rPr lang="en-US" altLang="zh-CN" dirty="0"/>
              <a:t>(</a:t>
            </a:r>
            <a:r>
              <a:rPr lang="zh-CN" altLang="en-US" dirty="0"/>
              <a:t>缓存点管理</a:t>
            </a:r>
            <a:r>
              <a:rPr lang="en-US" altLang="zh-CN" dirty="0"/>
              <a:t>)</a:t>
            </a:r>
          </a:p>
          <a:p>
            <a:pPr marL="742950" indent="-742950" algn="l">
              <a:buFontTx/>
              <a:buAutoNum type="arabicPeriod"/>
            </a:pPr>
            <a:r>
              <a:rPr lang="zh-CN" altLang="en-US" dirty="0"/>
              <a:t>缓存点独立性</a:t>
            </a:r>
            <a:r>
              <a:rPr lang="en-US" altLang="zh-CN" dirty="0"/>
              <a:t>(</a:t>
            </a:r>
            <a:r>
              <a:rPr lang="zh-CN" altLang="en-US" dirty="0"/>
              <a:t>不同的配置</a:t>
            </a:r>
            <a:r>
              <a:rPr lang="en-US" altLang="zh-CN" dirty="0"/>
              <a:t>,</a:t>
            </a:r>
            <a:r>
              <a:rPr lang="zh-CN" altLang="en-US" dirty="0"/>
              <a:t>缓存策略等</a:t>
            </a:r>
            <a:r>
              <a:rPr lang="en-US" altLang="zh-CN" dirty="0"/>
              <a:t>)</a:t>
            </a:r>
          </a:p>
          <a:p>
            <a:pPr marL="742950" indent="-742950" algn="l">
              <a:buFontTx/>
              <a:buAutoNum type="arabicPeriod"/>
            </a:pPr>
            <a:r>
              <a:rPr lang="zh-CN" altLang="en-US" dirty="0"/>
              <a:t>容灾考虑</a:t>
            </a:r>
            <a:r>
              <a:rPr lang="en-US" altLang="zh-CN" dirty="0"/>
              <a:t>(DC</a:t>
            </a:r>
            <a:r>
              <a:rPr lang="zh-CN" altLang="en-US" dirty="0"/>
              <a:t>内外</a:t>
            </a:r>
            <a:r>
              <a:rPr lang="en-US" altLang="zh-CN" dirty="0"/>
              <a:t>)</a:t>
            </a:r>
          </a:p>
          <a:p>
            <a:pPr marL="742950" indent="-742950" algn="l"/>
            <a:endParaRPr lang="zh-CN" altLang="en-US" b="0" dirty="0"/>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793088"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en-US" altLang="zh-CN" sz="4800" dirty="0" err="1" smtClean="0"/>
              <a:t>datasource</a:t>
            </a:r>
            <a:r>
              <a:rPr lang="zh-CN" altLang="en-US" sz="4800" dirty="0" smtClean="0"/>
              <a:t>设计</a:t>
            </a:r>
            <a:endParaRPr lang="zh-CN" altLang="en-US" sz="4800" dirty="0"/>
          </a:p>
        </p:txBody>
      </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218" name="Group 2"/>
          <p:cNvGrpSpPr>
            <a:grpSpLocks noChangeAspect="1"/>
          </p:cNvGrpSpPr>
          <p:nvPr/>
        </p:nvGrpSpPr>
        <p:grpSpPr bwMode="auto">
          <a:xfrm>
            <a:off x="0" y="0"/>
            <a:ext cx="13004800" cy="9753600"/>
            <a:chOff x="0" y="0"/>
            <a:chExt cx="1024" cy="768"/>
          </a:xfrm>
        </p:grpSpPr>
        <p:pic>
          <p:nvPicPr>
            <p:cNvPr id="9220" name="Picture 3" descr="asset"/>
            <p:cNvPicPr>
              <a:picLocks noChangeAspect="1" noChangeArrowheads="1"/>
            </p:cNvPicPr>
            <p:nvPr/>
          </p:nvPicPr>
          <p:blipFill>
            <a:blip r:embed="rId2"/>
            <a:srcRect/>
            <a:stretch>
              <a:fillRect/>
            </a:stretch>
          </p:blipFill>
          <p:spPr bwMode="auto">
            <a:xfrm>
              <a:off x="0" y="0"/>
              <a:ext cx="1024" cy="768"/>
            </a:xfrm>
            <a:prstGeom prst="rect">
              <a:avLst/>
            </a:prstGeom>
            <a:noFill/>
            <a:ln w="9525">
              <a:noFill/>
              <a:miter lim="800000"/>
              <a:headEnd/>
              <a:tailEnd/>
            </a:ln>
          </p:spPr>
        </p:pic>
        <p:pic>
          <p:nvPicPr>
            <p:cNvPr id="9221" name="Picture 4"/>
            <p:cNvPicPr>
              <a:picLocks noChangeAspect="1" noChangeArrowheads="1"/>
            </p:cNvPicPr>
            <p:nvPr/>
          </p:nvPicPr>
          <p:blipFill>
            <a:blip r:embed="rId3"/>
            <a:srcRect/>
            <a:stretch>
              <a:fillRect/>
            </a:stretch>
          </p:blipFill>
          <p:spPr bwMode="auto">
            <a:xfrm>
              <a:off x="-18" y="-14"/>
              <a:ext cx="1060" cy="801"/>
            </a:xfrm>
            <a:prstGeom prst="rect">
              <a:avLst/>
            </a:prstGeom>
            <a:noFill/>
            <a:ln w="9525">
              <a:noFill/>
              <a:miter lim="800000"/>
              <a:headEnd/>
              <a:tailEnd/>
            </a:ln>
          </p:spPr>
        </p:pic>
      </p:grpSp>
      <p:sp>
        <p:nvSpPr>
          <p:cNvPr id="9219" name="Text Box 5" descr="harmony_tile_blue"/>
          <p:cNvSpPr txBox="1">
            <a:spLocks noChangeArrowheads="1"/>
          </p:cNvSpPr>
          <p:nvPr/>
        </p:nvSpPr>
        <p:spPr bwMode="auto">
          <a:xfrm>
            <a:off x="3478213" y="3581400"/>
            <a:ext cx="5616575" cy="771525"/>
          </a:xfrm>
          <a:prstGeom prst="rect">
            <a:avLst/>
          </a:prstGeom>
          <a:noFill/>
          <a:ln w="9525">
            <a:noFill/>
            <a:miter lim="800000"/>
            <a:headEnd/>
            <a:tailEnd/>
          </a:ln>
        </p:spPr>
        <p:txBody>
          <a:bodyPr lIns="50800" tIns="50800" rIns="50800" bIns="50800">
            <a:spAutoFit/>
          </a:bodyPr>
          <a:lstStyle/>
          <a:p>
            <a:pPr marL="342900">
              <a:spcBef>
                <a:spcPct val="50000"/>
              </a:spcBef>
            </a:pPr>
            <a:r>
              <a:rPr lang="zh-CN" altLang="en-US" sz="4400" b="0">
                <a:solidFill>
                  <a:srgbClr val="FBFBFB"/>
                </a:solidFill>
                <a:latin typeface="黑体" pitchFamily="49" charset="-122"/>
                <a:ea typeface="黑体" pitchFamily="49" charset="-122"/>
              </a:rPr>
              <a:t>谢     谢</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4751387" cy="830263"/>
          </a:xfrm>
          <a:prstGeom prst="rect">
            <a:avLst/>
          </a:prstGeom>
          <a:noFill/>
          <a:ln w="9525">
            <a:noFill/>
            <a:miter lim="800000"/>
            <a:headEnd/>
            <a:tailEnd/>
          </a:ln>
        </p:spPr>
        <p:txBody>
          <a:bodyPr>
            <a:spAutoFit/>
          </a:bodyPr>
          <a:lstStyle/>
          <a:p>
            <a:pPr algn="l"/>
            <a:r>
              <a:rPr lang="en-US" altLang="zh-CN" sz="4800" dirty="0"/>
              <a:t>Part 1- </a:t>
            </a:r>
            <a:r>
              <a:rPr lang="zh-CN" altLang="en-US" sz="4800" dirty="0"/>
              <a:t>初步分析</a:t>
            </a:r>
          </a:p>
        </p:txBody>
      </p:sp>
      <p:sp>
        <p:nvSpPr>
          <p:cNvPr id="8" name="云形 7"/>
          <p:cNvSpPr/>
          <p:nvPr/>
        </p:nvSpPr>
        <p:spPr bwMode="auto">
          <a:xfrm>
            <a:off x="3189288" y="3363913"/>
            <a:ext cx="6265862" cy="2736850"/>
          </a:xfrm>
          <a:prstGeom prst="cloud">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cap="flat" cmpd="sng" algn="ctr">
            <a:noFill/>
            <a:prstDash val="solid"/>
            <a:round/>
            <a:headEnd type="none" w="med" len="med"/>
            <a:tailEnd type="none" w="med" len="med"/>
          </a:ln>
          <a:effectLst/>
        </p:spPr>
        <p:txBody>
          <a:bodyPr lIns="50800" tIns="50800" rIns="50800" bIns="50800" anchor="ctr"/>
          <a:lstStyle/>
          <a:p>
            <a:pPr>
              <a:defRPr/>
            </a:pPr>
            <a:endParaRPr lang="zh-CN" altLang="en-US" dirty="0"/>
          </a:p>
        </p:txBody>
      </p:sp>
      <p:sp>
        <p:nvSpPr>
          <p:cNvPr id="7175" name="矩形 8"/>
          <p:cNvSpPr>
            <a:spLocks noChangeArrowheads="1"/>
          </p:cNvSpPr>
          <p:nvPr/>
        </p:nvSpPr>
        <p:spPr bwMode="auto">
          <a:xfrm>
            <a:off x="2325688" y="1852613"/>
            <a:ext cx="936625" cy="863600"/>
          </a:xfrm>
          <a:prstGeom prst="rect">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w="9525" algn="ctr">
            <a:noFill/>
            <a:round/>
            <a:headEnd/>
            <a:tailEnd/>
          </a:ln>
        </p:spPr>
        <p:txBody>
          <a:bodyPr lIns="50800" tIns="50800" rIns="50800" bIns="50800" anchor="ctr"/>
          <a:lstStyle/>
          <a:p>
            <a:r>
              <a:rPr lang="en-US" altLang="zh-CN" sz="2400"/>
              <a:t>APP</a:t>
            </a:r>
            <a:endParaRPr lang="zh-CN" altLang="en-US" sz="2400"/>
          </a:p>
        </p:txBody>
      </p:sp>
      <p:sp>
        <p:nvSpPr>
          <p:cNvPr id="7176" name="矩形 9"/>
          <p:cNvSpPr>
            <a:spLocks noChangeArrowheads="1"/>
          </p:cNvSpPr>
          <p:nvPr/>
        </p:nvSpPr>
        <p:spPr bwMode="auto">
          <a:xfrm>
            <a:off x="5854700" y="1852613"/>
            <a:ext cx="935038" cy="863600"/>
          </a:xfrm>
          <a:prstGeom prst="rect">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w="9525" algn="ctr">
            <a:noFill/>
            <a:round/>
            <a:headEnd/>
            <a:tailEnd/>
          </a:ln>
        </p:spPr>
        <p:txBody>
          <a:bodyPr lIns="50800" tIns="50800" rIns="50800" bIns="50800" anchor="ctr"/>
          <a:lstStyle/>
          <a:p>
            <a:r>
              <a:rPr lang="en-US" altLang="zh-CN" sz="2400"/>
              <a:t>APP</a:t>
            </a:r>
            <a:endParaRPr lang="zh-CN" altLang="en-US" sz="2400"/>
          </a:p>
        </p:txBody>
      </p:sp>
      <p:sp>
        <p:nvSpPr>
          <p:cNvPr id="7177" name="矩形 10"/>
          <p:cNvSpPr>
            <a:spLocks noChangeArrowheads="1"/>
          </p:cNvSpPr>
          <p:nvPr/>
        </p:nvSpPr>
        <p:spPr bwMode="auto">
          <a:xfrm>
            <a:off x="8878888" y="1852613"/>
            <a:ext cx="936625" cy="863600"/>
          </a:xfrm>
          <a:prstGeom prst="rect">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w="9525" algn="ctr">
            <a:noFill/>
            <a:round/>
            <a:headEnd/>
            <a:tailEnd/>
          </a:ln>
        </p:spPr>
        <p:txBody>
          <a:bodyPr lIns="50800" tIns="50800" rIns="50800" bIns="50800" anchor="ctr"/>
          <a:lstStyle/>
          <a:p>
            <a:r>
              <a:rPr lang="en-US" altLang="zh-CN" sz="2400"/>
              <a:t>APP</a:t>
            </a:r>
            <a:endParaRPr lang="zh-CN" altLang="en-US" sz="2400"/>
          </a:p>
        </p:txBody>
      </p:sp>
      <p:cxnSp>
        <p:nvCxnSpPr>
          <p:cNvPr id="7178" name="直接箭头连接符 16"/>
          <p:cNvCxnSpPr>
            <a:cxnSpLocks noChangeShapeType="1"/>
          </p:cNvCxnSpPr>
          <p:nvPr/>
        </p:nvCxnSpPr>
        <p:spPr bwMode="auto">
          <a:xfrm>
            <a:off x="2909888" y="2751138"/>
            <a:ext cx="1071562" cy="1046162"/>
          </a:xfrm>
          <a:prstGeom prst="straightConnector1">
            <a:avLst/>
          </a:prstGeom>
          <a:noFill/>
          <a:ln w="25400" algn="ctr">
            <a:solidFill>
              <a:schemeClr val="tx1"/>
            </a:solidFill>
            <a:round/>
            <a:headEnd/>
            <a:tailEnd type="arrow" w="med" len="med"/>
          </a:ln>
        </p:spPr>
      </p:cxnSp>
      <p:cxnSp>
        <p:nvCxnSpPr>
          <p:cNvPr id="7179" name="直接箭头连接符 18"/>
          <p:cNvCxnSpPr>
            <a:cxnSpLocks noChangeShapeType="1"/>
            <a:stCxn id="7176" idx="2"/>
            <a:endCxn id="8" idx="3"/>
          </p:cNvCxnSpPr>
          <p:nvPr/>
        </p:nvCxnSpPr>
        <p:spPr bwMode="auto">
          <a:xfrm rot="5400000">
            <a:off x="5919787" y="3119438"/>
            <a:ext cx="804863" cy="1588"/>
          </a:xfrm>
          <a:prstGeom prst="straightConnector1">
            <a:avLst/>
          </a:prstGeom>
          <a:noFill/>
          <a:ln w="25400" algn="ctr">
            <a:solidFill>
              <a:schemeClr val="tx1"/>
            </a:solidFill>
            <a:round/>
            <a:headEnd/>
            <a:tailEnd type="arrow" w="med" len="med"/>
          </a:ln>
        </p:spPr>
      </p:cxnSp>
      <p:cxnSp>
        <p:nvCxnSpPr>
          <p:cNvPr id="7180" name="直接箭头连接符 20"/>
          <p:cNvCxnSpPr>
            <a:cxnSpLocks noChangeShapeType="1"/>
          </p:cNvCxnSpPr>
          <p:nvPr/>
        </p:nvCxnSpPr>
        <p:spPr bwMode="auto">
          <a:xfrm rot="5400000">
            <a:off x="8589963" y="2716213"/>
            <a:ext cx="865187" cy="865187"/>
          </a:xfrm>
          <a:prstGeom prst="straightConnector1">
            <a:avLst/>
          </a:prstGeom>
          <a:noFill/>
          <a:ln w="25400" algn="ctr">
            <a:solidFill>
              <a:schemeClr val="tx1"/>
            </a:solidFill>
            <a:round/>
            <a:headEnd/>
            <a:tailEnd type="arrow" w="med" len="med"/>
          </a:ln>
        </p:spPr>
      </p:cxnSp>
      <p:sp>
        <p:nvSpPr>
          <p:cNvPr id="7181" name="椭圆 23"/>
          <p:cNvSpPr>
            <a:spLocks noChangeArrowheads="1"/>
          </p:cNvSpPr>
          <p:nvPr/>
        </p:nvSpPr>
        <p:spPr bwMode="auto">
          <a:xfrm>
            <a:off x="4773613" y="3797300"/>
            <a:ext cx="1368425" cy="792163"/>
          </a:xfrm>
          <a:prstGeom prst="ellipse">
            <a:avLst/>
          </a:prstGeom>
          <a:solidFill>
            <a:srgbClr val="FFC000"/>
          </a:solidFill>
          <a:ln w="9525" algn="ctr">
            <a:noFill/>
            <a:round/>
            <a:headEnd/>
            <a:tailEnd/>
          </a:ln>
        </p:spPr>
        <p:txBody>
          <a:bodyPr lIns="50800" tIns="50800" rIns="50800" bIns="50800" anchor="ctr"/>
          <a:lstStyle/>
          <a:p>
            <a:r>
              <a:rPr lang="en-US" altLang="zh-CN" sz="2400"/>
              <a:t>cache</a:t>
            </a:r>
            <a:endParaRPr lang="zh-CN" altLang="en-US" sz="2400"/>
          </a:p>
        </p:txBody>
      </p:sp>
      <p:sp>
        <p:nvSpPr>
          <p:cNvPr id="7182" name="椭圆 24"/>
          <p:cNvSpPr>
            <a:spLocks noChangeArrowheads="1"/>
          </p:cNvSpPr>
          <p:nvPr/>
        </p:nvSpPr>
        <p:spPr bwMode="auto">
          <a:xfrm>
            <a:off x="6789738" y="3797300"/>
            <a:ext cx="1368425" cy="792163"/>
          </a:xfrm>
          <a:prstGeom prst="ellipse">
            <a:avLst/>
          </a:prstGeom>
          <a:solidFill>
            <a:srgbClr val="FFC000"/>
          </a:solidFill>
          <a:ln w="9525" algn="ctr">
            <a:noFill/>
            <a:round/>
            <a:headEnd/>
            <a:tailEnd/>
          </a:ln>
        </p:spPr>
        <p:txBody>
          <a:bodyPr lIns="50800" tIns="50800" rIns="50800" bIns="50800" anchor="ctr"/>
          <a:lstStyle/>
          <a:p>
            <a:r>
              <a:rPr lang="en-US" altLang="zh-CN" sz="2400"/>
              <a:t>cache</a:t>
            </a:r>
            <a:endParaRPr lang="zh-CN" altLang="en-US" sz="2400"/>
          </a:p>
        </p:txBody>
      </p:sp>
      <p:sp>
        <p:nvSpPr>
          <p:cNvPr id="7183" name="椭圆 26"/>
          <p:cNvSpPr>
            <a:spLocks noChangeArrowheads="1"/>
          </p:cNvSpPr>
          <p:nvPr/>
        </p:nvSpPr>
        <p:spPr bwMode="auto">
          <a:xfrm>
            <a:off x="4773613" y="4805363"/>
            <a:ext cx="1368425" cy="792162"/>
          </a:xfrm>
          <a:prstGeom prst="ellipse">
            <a:avLst/>
          </a:prstGeom>
          <a:solidFill>
            <a:srgbClr val="FFC000"/>
          </a:solidFill>
          <a:ln w="9525" algn="ctr">
            <a:noFill/>
            <a:round/>
            <a:headEnd/>
            <a:tailEnd/>
          </a:ln>
        </p:spPr>
        <p:txBody>
          <a:bodyPr lIns="50800" tIns="50800" rIns="50800" bIns="50800" anchor="ctr"/>
          <a:lstStyle/>
          <a:p>
            <a:r>
              <a:rPr lang="en-US" altLang="zh-CN" sz="2400"/>
              <a:t>cache</a:t>
            </a:r>
            <a:endParaRPr lang="zh-CN" altLang="en-US" sz="2400"/>
          </a:p>
        </p:txBody>
      </p:sp>
      <p:sp>
        <p:nvSpPr>
          <p:cNvPr id="7184" name="椭圆 28"/>
          <p:cNvSpPr>
            <a:spLocks noChangeArrowheads="1"/>
          </p:cNvSpPr>
          <p:nvPr/>
        </p:nvSpPr>
        <p:spPr bwMode="auto">
          <a:xfrm>
            <a:off x="6718300" y="4732338"/>
            <a:ext cx="1368425" cy="792162"/>
          </a:xfrm>
          <a:prstGeom prst="ellipse">
            <a:avLst/>
          </a:prstGeom>
          <a:solidFill>
            <a:srgbClr val="FFC000"/>
          </a:solidFill>
          <a:ln w="9525" algn="ctr">
            <a:noFill/>
            <a:round/>
            <a:headEnd/>
            <a:tailEnd/>
          </a:ln>
        </p:spPr>
        <p:txBody>
          <a:bodyPr lIns="50800" tIns="50800" rIns="50800" bIns="50800" anchor="ctr"/>
          <a:lstStyle/>
          <a:p>
            <a:r>
              <a:rPr lang="en-US" altLang="zh-CN" sz="2400"/>
              <a:t>cache</a:t>
            </a:r>
            <a:endParaRPr lang="zh-CN" altLang="en-US" sz="2400"/>
          </a:p>
        </p:txBody>
      </p:sp>
      <p:sp>
        <p:nvSpPr>
          <p:cNvPr id="7185" name="矩形 34"/>
          <p:cNvSpPr>
            <a:spLocks noChangeArrowheads="1"/>
          </p:cNvSpPr>
          <p:nvPr/>
        </p:nvSpPr>
        <p:spPr bwMode="auto">
          <a:xfrm>
            <a:off x="2109788" y="6245225"/>
            <a:ext cx="8424862" cy="647700"/>
          </a:xfrm>
          <a:prstGeom prst="rect">
            <a:avLst/>
          </a:prstGeom>
          <a:solidFill>
            <a:srgbClr val="00B0F0"/>
          </a:solidFill>
          <a:ln w="9525" algn="ctr">
            <a:noFill/>
            <a:round/>
            <a:headEnd/>
            <a:tailEnd/>
          </a:ln>
        </p:spPr>
        <p:txBody>
          <a:bodyPr lIns="50800" tIns="50800" rIns="50800" bIns="50800" anchor="ctr"/>
          <a:lstStyle/>
          <a:p>
            <a:r>
              <a:rPr lang="zh-CN" altLang="en-US"/>
              <a:t>统一存储接口</a:t>
            </a:r>
          </a:p>
        </p:txBody>
      </p:sp>
      <p:sp>
        <p:nvSpPr>
          <p:cNvPr id="7186" name="圆角矩形 37"/>
          <p:cNvSpPr>
            <a:spLocks noChangeArrowheads="1"/>
          </p:cNvSpPr>
          <p:nvPr/>
        </p:nvSpPr>
        <p:spPr bwMode="auto">
          <a:xfrm>
            <a:off x="2470150" y="7108825"/>
            <a:ext cx="7777163" cy="1081088"/>
          </a:xfrm>
          <a:prstGeom prst="roundRect">
            <a:avLst>
              <a:gd name="adj" fmla="val 16667"/>
            </a:avLst>
          </a:prstGeom>
          <a:solidFill>
            <a:srgbClr val="92D050"/>
          </a:solidFill>
          <a:ln w="9525" algn="ctr">
            <a:noFill/>
            <a:round/>
            <a:headEnd/>
            <a:tailEnd/>
          </a:ln>
        </p:spPr>
        <p:txBody>
          <a:bodyPr lIns="50800" tIns="50800" rIns="50800" bIns="50800" anchor="ctr"/>
          <a:lstStyle/>
          <a:p>
            <a:endParaRPr lang="zh-CN" altLang="en-US"/>
          </a:p>
        </p:txBody>
      </p:sp>
      <p:sp>
        <p:nvSpPr>
          <p:cNvPr id="7187" name="圆角矩形 38"/>
          <p:cNvSpPr>
            <a:spLocks noChangeArrowheads="1"/>
          </p:cNvSpPr>
          <p:nvPr/>
        </p:nvSpPr>
        <p:spPr bwMode="auto">
          <a:xfrm>
            <a:off x="2757488" y="7397750"/>
            <a:ext cx="1296987" cy="574675"/>
          </a:xfrm>
          <a:prstGeom prst="roundRect">
            <a:avLst>
              <a:gd name="adj" fmla="val 16667"/>
            </a:avLst>
          </a:prstGeom>
          <a:blipFill dpi="0" rotWithShape="0">
            <a:blip r:embed="rId2"/>
            <a:srcRect/>
            <a:tile tx="0" ty="0" sx="100000" sy="100000" flip="none" algn="tl"/>
          </a:blipFill>
          <a:ln w="9525" algn="ctr">
            <a:noFill/>
            <a:round/>
            <a:headEnd/>
            <a:tailEnd/>
          </a:ln>
        </p:spPr>
        <p:txBody>
          <a:bodyPr lIns="50800" tIns="50800" rIns="50800" bIns="50800" anchor="ctr"/>
          <a:lstStyle/>
          <a:p>
            <a:r>
              <a:rPr lang="en-US" altLang="zh-CN"/>
              <a:t>SQL</a:t>
            </a:r>
            <a:endParaRPr lang="zh-CN" altLang="en-US"/>
          </a:p>
        </p:txBody>
      </p:sp>
      <p:sp>
        <p:nvSpPr>
          <p:cNvPr id="7188" name="圆角矩形 39"/>
          <p:cNvSpPr>
            <a:spLocks noChangeArrowheads="1"/>
          </p:cNvSpPr>
          <p:nvPr/>
        </p:nvSpPr>
        <p:spPr bwMode="auto">
          <a:xfrm>
            <a:off x="4270375" y="7397750"/>
            <a:ext cx="1944688" cy="574675"/>
          </a:xfrm>
          <a:prstGeom prst="roundRect">
            <a:avLst>
              <a:gd name="adj" fmla="val 16667"/>
            </a:avLst>
          </a:prstGeom>
          <a:blipFill dpi="0" rotWithShape="0">
            <a:blip r:embed="rId2"/>
            <a:srcRect/>
            <a:tile tx="0" ty="0" sx="100000" sy="100000" flip="none" algn="tl"/>
          </a:blipFill>
          <a:ln w="9525" algn="ctr">
            <a:noFill/>
            <a:round/>
            <a:headEnd/>
            <a:tailEnd/>
          </a:ln>
        </p:spPr>
        <p:txBody>
          <a:bodyPr lIns="50800" tIns="50800" rIns="50800" bIns="50800" anchor="ctr"/>
          <a:lstStyle/>
          <a:p>
            <a:r>
              <a:rPr lang="en-US" altLang="zh-CN"/>
              <a:t>NoSQL</a:t>
            </a:r>
            <a:endParaRPr lang="zh-CN" altLang="en-US"/>
          </a:p>
        </p:txBody>
      </p:sp>
      <p:sp>
        <p:nvSpPr>
          <p:cNvPr id="7189" name="圆角矩形 40"/>
          <p:cNvSpPr>
            <a:spLocks noChangeArrowheads="1"/>
          </p:cNvSpPr>
          <p:nvPr/>
        </p:nvSpPr>
        <p:spPr bwMode="auto">
          <a:xfrm>
            <a:off x="6430963" y="7397750"/>
            <a:ext cx="1584325" cy="574675"/>
          </a:xfrm>
          <a:prstGeom prst="roundRect">
            <a:avLst>
              <a:gd name="adj" fmla="val 16667"/>
            </a:avLst>
          </a:prstGeom>
          <a:blipFill dpi="0" rotWithShape="0">
            <a:blip r:embed="rId2"/>
            <a:srcRect/>
            <a:tile tx="0" ty="0" sx="100000" sy="100000" flip="none" algn="tl"/>
          </a:blipFill>
          <a:ln w="9525" algn="ctr">
            <a:noFill/>
            <a:round/>
            <a:headEnd/>
            <a:tailEnd/>
          </a:ln>
        </p:spPr>
        <p:txBody>
          <a:bodyPr lIns="50800" tIns="50800" rIns="50800" bIns="50800" anchor="ctr"/>
          <a:lstStyle/>
          <a:p>
            <a:r>
              <a:rPr lang="en-US" altLang="zh-CN"/>
              <a:t>File</a:t>
            </a:r>
            <a:endParaRPr lang="zh-CN" altLang="en-US"/>
          </a:p>
        </p:txBody>
      </p:sp>
      <p:sp>
        <p:nvSpPr>
          <p:cNvPr id="7190" name="圆角矩形 41"/>
          <p:cNvSpPr>
            <a:spLocks noChangeArrowheads="1"/>
          </p:cNvSpPr>
          <p:nvPr/>
        </p:nvSpPr>
        <p:spPr bwMode="auto">
          <a:xfrm>
            <a:off x="8231188" y="7397750"/>
            <a:ext cx="1584325" cy="574675"/>
          </a:xfrm>
          <a:prstGeom prst="roundRect">
            <a:avLst>
              <a:gd name="adj" fmla="val 16667"/>
            </a:avLst>
          </a:prstGeom>
          <a:blipFill dpi="0" rotWithShape="0">
            <a:blip r:embed="rId2"/>
            <a:srcRect/>
            <a:tile tx="0" ty="0" sx="100000" sy="100000" flip="none" algn="tl"/>
          </a:blipFill>
          <a:ln w="9525" algn="ctr">
            <a:noFill/>
            <a:round/>
            <a:headEnd/>
            <a:tailEnd/>
          </a:ln>
        </p:spPr>
        <p:txBody>
          <a:bodyPr lIns="50800" tIns="50800" rIns="50800" bIns="50800" anchor="ctr"/>
          <a:lstStyle/>
          <a:p>
            <a:r>
              <a:rPr lang="en-US" altLang="zh-CN"/>
              <a:t>FFS</a:t>
            </a:r>
            <a:endParaRPr lang="zh-CN" altLang="en-US"/>
          </a:p>
        </p:txBody>
      </p:sp>
      <p:sp>
        <p:nvSpPr>
          <p:cNvPr id="7191" name="右弧形箭头 42"/>
          <p:cNvSpPr>
            <a:spLocks noChangeArrowheads="1"/>
          </p:cNvSpPr>
          <p:nvPr/>
        </p:nvSpPr>
        <p:spPr bwMode="auto">
          <a:xfrm>
            <a:off x="10606088" y="5326063"/>
            <a:ext cx="1152525" cy="2447925"/>
          </a:xfrm>
          <a:prstGeom prst="curvedLeftArrow">
            <a:avLst>
              <a:gd name="adj1" fmla="val 24996"/>
              <a:gd name="adj2" fmla="val 49972"/>
              <a:gd name="adj3" fmla="val 25000"/>
            </a:avLst>
          </a:prstGeom>
          <a:blipFill dpi="0" rotWithShape="0">
            <a:blip r:embed="rId2"/>
            <a:srcRect/>
            <a:tile tx="0" ty="0" sx="100000" sy="100000" flip="none" algn="tl"/>
          </a:blipFill>
          <a:ln w="9525" algn="ctr">
            <a:noFill/>
            <a:round/>
            <a:headEnd/>
            <a:tailEnd/>
          </a:ln>
        </p:spPr>
        <p:txBody>
          <a:bodyPr lIns="50800" tIns="50800" rIns="50800" bIns="50800" anchor="ctr"/>
          <a:lstStyle/>
          <a:p>
            <a:r>
              <a:rPr lang="zh-CN" altLang="en-US" dirty="0" smtClean="0"/>
              <a:t>持久化</a:t>
            </a:r>
            <a:endParaRPr lang="zh-CN" altLang="en-US" dirty="0"/>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669674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 </a:t>
            </a:r>
            <a:r>
              <a:rPr lang="zh-CN" altLang="en-US" sz="4800" dirty="0" smtClean="0"/>
              <a:t>分布式缓存选型</a:t>
            </a:r>
            <a:endParaRPr lang="zh-CN" altLang="en-US" sz="4800" dirty="0"/>
          </a:p>
        </p:txBody>
      </p:sp>
      <p:graphicFrame>
        <p:nvGraphicFramePr>
          <p:cNvPr id="24" name="表格 23"/>
          <p:cNvGraphicFramePr>
            <a:graphicFrameLocks noGrp="1"/>
          </p:cNvGraphicFramePr>
          <p:nvPr/>
        </p:nvGraphicFramePr>
        <p:xfrm>
          <a:off x="957784" y="1276400"/>
          <a:ext cx="10081124" cy="7196684"/>
        </p:xfrm>
        <a:graphic>
          <a:graphicData uri="http://schemas.openxmlformats.org/drawingml/2006/table">
            <a:tbl>
              <a:tblPr firstRow="1" bandRow="1">
                <a:tableStyleId>{5C22544A-7EE6-4342-B048-85BDC9FD1C3A}</a:tableStyleId>
              </a:tblPr>
              <a:tblGrid>
                <a:gridCol w="2520281"/>
                <a:gridCol w="2520281"/>
                <a:gridCol w="2520278"/>
                <a:gridCol w="2520284"/>
              </a:tblGrid>
              <a:tr h="819092">
                <a:tc>
                  <a:txBody>
                    <a:bodyPr/>
                    <a:lstStyle/>
                    <a:p>
                      <a:pPr marL="0" algn="ctr" defTabSz="914400" rtl="0" eaLnBrk="1" latinLnBrk="0" hangingPunct="1"/>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0" algn="ctr" defTabSz="914400" rtl="0" eaLnBrk="1" latinLnBrk="0" hangingPunct="1"/>
                      <a:r>
                        <a:rPr lang="zh-CN" altLang="en-US" sz="1800" b="1" kern="1200" dirty="0" smtClean="0">
                          <a:solidFill>
                            <a:schemeClr val="lt1"/>
                          </a:solidFill>
                          <a:latin typeface="+mn-lt"/>
                          <a:ea typeface="+mn-ea"/>
                          <a:cs typeface="+mn-cs"/>
                        </a:rPr>
                        <a:t>自实现</a:t>
                      </a:r>
                    </a:p>
                  </a:txBody>
                  <a:tcPr anchor="ctr">
                    <a:solidFill>
                      <a:schemeClr val="tx1">
                        <a:lumMod val="40000"/>
                        <a:lumOff val="60000"/>
                      </a:schemeClr>
                    </a:solidFill>
                  </a:tcPr>
                </a:tc>
                <a:tc>
                  <a:txBody>
                    <a:bodyPr/>
                    <a:lstStyle/>
                    <a:p>
                      <a:pPr marL="0" algn="ctr" defTabSz="914400" rtl="0" eaLnBrk="1" latinLnBrk="0" hangingPunct="1"/>
                      <a:r>
                        <a:rPr lang="en-US" altLang="zh-CN" sz="1800" b="1" kern="1200" dirty="0" err="1" smtClean="0">
                          <a:solidFill>
                            <a:schemeClr val="lt1"/>
                          </a:solidFill>
                          <a:latin typeface="+mn-lt"/>
                          <a:ea typeface="+mn-ea"/>
                          <a:cs typeface="+mn-cs"/>
                        </a:rPr>
                        <a:t>memcached</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0" algn="ctr" defTabSz="914400" rtl="0" eaLnBrk="1" latinLnBrk="0" hangingPunct="1"/>
                      <a:r>
                        <a:rPr lang="en-US" altLang="zh-CN" sz="1800" b="1" kern="1200" dirty="0" err="1" smtClean="0">
                          <a:solidFill>
                            <a:schemeClr val="lt1"/>
                          </a:solidFill>
                          <a:latin typeface="+mn-lt"/>
                          <a:ea typeface="+mn-ea"/>
                          <a:cs typeface="+mn-cs"/>
                        </a:rPr>
                        <a:t>redis</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r>
              <a:tr h="819092">
                <a:tc>
                  <a:txBody>
                    <a:bodyPr/>
                    <a:lstStyle/>
                    <a:p>
                      <a:pPr marL="0" algn="ctr" defTabSz="914400" rtl="0" eaLnBrk="1" latinLnBrk="0" hangingPunct="1"/>
                      <a:r>
                        <a:rPr lang="zh-CN" altLang="en-US" sz="1800" b="1" kern="1200" dirty="0" smtClean="0">
                          <a:solidFill>
                            <a:schemeClr val="lt1"/>
                          </a:solidFill>
                          <a:latin typeface="+mn-lt"/>
                          <a:ea typeface="+mn-ea"/>
                          <a:cs typeface="+mn-cs"/>
                        </a:rPr>
                        <a:t>支持的数据结构</a:t>
                      </a:r>
                    </a:p>
                  </a:txBody>
                  <a:tcPr anchor="ctr">
                    <a:solidFill>
                      <a:schemeClr val="tx1">
                        <a:lumMod val="40000"/>
                        <a:lumOff val="60000"/>
                      </a:schemeClr>
                    </a:solidFill>
                  </a:tcPr>
                </a:tc>
                <a:tc rowSpan="7">
                  <a:txBody>
                    <a:bodyPr/>
                    <a:lstStyle/>
                    <a:p>
                      <a:pPr marL="0" algn="ctr" defTabSz="914400" rtl="0" eaLnBrk="1" latinLnBrk="0" hangingPunct="1"/>
                      <a:r>
                        <a:rPr lang="zh-CN" altLang="en-US" sz="1800" b="1" kern="1200" dirty="0" smtClean="0">
                          <a:solidFill>
                            <a:schemeClr val="lt1"/>
                          </a:solidFill>
                          <a:latin typeface="+mn-lt"/>
                          <a:ea typeface="+mn-ea"/>
                          <a:cs typeface="+mn-cs"/>
                        </a:rPr>
                        <a:t>所有都需要自己实现</a:t>
                      </a:r>
                      <a:r>
                        <a:rPr lang="en-US" altLang="zh-CN" sz="1800" b="1" kern="1200" dirty="0" smtClean="0">
                          <a:solidFill>
                            <a:schemeClr val="lt1"/>
                          </a:solidFill>
                          <a:latin typeface="+mn-lt"/>
                          <a:ea typeface="+mn-ea"/>
                          <a:cs typeface="+mn-cs"/>
                        </a:rPr>
                        <a:t>,</a:t>
                      </a:r>
                      <a:r>
                        <a:rPr lang="zh-CN" altLang="en-US" sz="1800" b="1" kern="1200" dirty="0" smtClean="0">
                          <a:solidFill>
                            <a:schemeClr val="lt1"/>
                          </a:solidFill>
                          <a:latin typeface="+mn-lt"/>
                          <a:ea typeface="+mn-ea"/>
                          <a:cs typeface="+mn-cs"/>
                        </a:rPr>
                        <a:t>成本太高</a:t>
                      </a:r>
                      <a:r>
                        <a:rPr lang="en-US" altLang="zh-CN" sz="1800" b="1" kern="1200" dirty="0" smtClean="0">
                          <a:solidFill>
                            <a:schemeClr val="lt1"/>
                          </a:solidFill>
                          <a:latin typeface="+mn-lt"/>
                          <a:ea typeface="+mn-ea"/>
                          <a:cs typeface="+mn-cs"/>
                        </a:rPr>
                        <a:t>, </a:t>
                      </a:r>
                      <a:r>
                        <a:rPr lang="zh-CN" altLang="en-US" sz="1800" b="1" kern="1200" dirty="0" smtClean="0">
                          <a:solidFill>
                            <a:schemeClr val="lt1"/>
                          </a:solidFill>
                          <a:latin typeface="+mn-lt"/>
                          <a:ea typeface="+mn-ea"/>
                          <a:cs typeface="+mn-cs"/>
                        </a:rPr>
                        <a:t>代价太大</a:t>
                      </a:r>
                    </a:p>
                  </a:txBody>
                  <a:tcPr anchor="ct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string</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String, list, </a:t>
                      </a:r>
                      <a:r>
                        <a:rPr lang="en-US" altLang="zh-CN" sz="1800" b="1" kern="1200" dirty="0" err="1" smtClean="0">
                          <a:solidFill>
                            <a:schemeClr val="lt1"/>
                          </a:solidFill>
                          <a:latin typeface="+mn-lt"/>
                          <a:ea typeface="+mn-ea"/>
                          <a:cs typeface="+mn-cs"/>
                        </a:rPr>
                        <a:t>set,hash</a:t>
                      </a:r>
                      <a:r>
                        <a:rPr lang="en-US" altLang="zh-CN" sz="1800" b="1" kern="1200" dirty="0" smtClean="0">
                          <a:solidFill>
                            <a:schemeClr val="lt1"/>
                          </a:solidFill>
                          <a:latin typeface="+mn-lt"/>
                          <a:ea typeface="+mn-ea"/>
                          <a:cs typeface="+mn-cs"/>
                        </a:rPr>
                        <a:t>, </a:t>
                      </a:r>
                      <a:r>
                        <a:rPr lang="en-US" altLang="zh-CN" sz="1800" b="1" kern="1200" dirty="0" err="1" smtClean="0">
                          <a:solidFill>
                            <a:schemeClr val="lt1"/>
                          </a:solidFill>
                          <a:latin typeface="+mn-lt"/>
                          <a:ea typeface="+mn-ea"/>
                          <a:cs typeface="+mn-cs"/>
                        </a:rPr>
                        <a:t>zset</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r>
              <a:tr h="819092">
                <a:tc>
                  <a:txBody>
                    <a:bodyPr/>
                    <a:lstStyle/>
                    <a:p>
                      <a:pPr marL="0" algn="ctr" defTabSz="914400" rtl="0" eaLnBrk="1" latinLnBrk="0" hangingPunct="1"/>
                      <a:r>
                        <a:rPr lang="zh-CN" altLang="en-US" sz="1800" b="1" kern="1200" dirty="0" smtClean="0">
                          <a:solidFill>
                            <a:schemeClr val="lt1"/>
                          </a:solidFill>
                          <a:latin typeface="+mn-lt"/>
                          <a:ea typeface="+mn-ea"/>
                          <a:cs typeface="+mn-cs"/>
                        </a:rPr>
                        <a:t>持久化支持</a:t>
                      </a:r>
                    </a:p>
                  </a:txBody>
                  <a:tcPr anchor="ctr">
                    <a:solidFill>
                      <a:schemeClr val="tx1">
                        <a:lumMod val="40000"/>
                        <a:lumOff val="60000"/>
                      </a:schemeClr>
                    </a:solidFill>
                  </a:tcPr>
                </a:tc>
                <a:tc vMerge="1">
                  <a:txBody>
                    <a:bodyPr/>
                    <a:lstStyle/>
                    <a:p>
                      <a:pPr marL="0" algn="ctr" defTabSz="914400" rtl="0" eaLnBrk="1" latinLnBrk="0" hangingPunct="1"/>
                      <a:endParaRPr lang="zh-CN" altLang="en-US" sz="1800" b="1" kern="1200" dirty="0" smtClean="0">
                        <a:solidFill>
                          <a:schemeClr val="lt1"/>
                        </a:solidFill>
                        <a:latin typeface="+mn-lt"/>
                        <a:ea typeface="+mn-ea"/>
                        <a:cs typeface="+mn-cs"/>
                      </a:endParaRPr>
                    </a:p>
                  </a:txBody>
                  <a:tcP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NO</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snapshot/</a:t>
                      </a:r>
                      <a:r>
                        <a:rPr lang="en-US" altLang="zh-CN" sz="1800" b="1" kern="1200" dirty="0" err="1" smtClean="0">
                          <a:solidFill>
                            <a:schemeClr val="lt1"/>
                          </a:solidFill>
                          <a:latin typeface="+mn-lt"/>
                          <a:ea typeface="+mn-ea"/>
                          <a:cs typeface="+mn-cs"/>
                        </a:rPr>
                        <a:t>aof</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r>
              <a:tr h="819092">
                <a:tc>
                  <a:txBody>
                    <a:bodyPr/>
                    <a:lstStyle/>
                    <a:p>
                      <a:pPr marL="0" algn="ctr" defTabSz="914400" rtl="0" eaLnBrk="1" latinLnBrk="0" hangingPunct="1"/>
                      <a:r>
                        <a:rPr lang="en-US" altLang="zh-CN" sz="1800" b="1" kern="1200" dirty="0" err="1" smtClean="0">
                          <a:solidFill>
                            <a:schemeClr val="lt1"/>
                          </a:solidFill>
                          <a:latin typeface="+mn-lt"/>
                          <a:ea typeface="+mn-ea"/>
                          <a:cs typeface="+mn-cs"/>
                        </a:rPr>
                        <a:t>sharding</a:t>
                      </a:r>
                      <a:r>
                        <a:rPr lang="en-US" altLang="zh-CN" sz="1800" b="1" kern="1200" dirty="0" smtClean="0">
                          <a:solidFill>
                            <a:schemeClr val="lt1"/>
                          </a:solidFill>
                          <a:latin typeface="+mn-lt"/>
                          <a:ea typeface="+mn-ea"/>
                          <a:cs typeface="+mn-cs"/>
                        </a:rPr>
                        <a:t> </a:t>
                      </a:r>
                      <a:r>
                        <a:rPr lang="zh-CN" altLang="en-US" sz="1800" b="1" kern="1200" dirty="0" smtClean="0">
                          <a:solidFill>
                            <a:schemeClr val="lt1"/>
                          </a:solidFill>
                          <a:latin typeface="+mn-lt"/>
                          <a:ea typeface="+mn-ea"/>
                          <a:cs typeface="+mn-cs"/>
                        </a:rPr>
                        <a:t>策略</a:t>
                      </a:r>
                    </a:p>
                  </a:txBody>
                  <a:tcPr anchor="ctr">
                    <a:solidFill>
                      <a:schemeClr val="tx1">
                        <a:lumMod val="40000"/>
                        <a:lumOff val="60000"/>
                      </a:schemeClr>
                    </a:solidFill>
                  </a:tcPr>
                </a:tc>
                <a:tc vMerge="1">
                  <a:txBody>
                    <a:bodyPr/>
                    <a:lstStyle/>
                    <a:p>
                      <a:pPr marL="0" algn="ctr" defTabSz="914400" rtl="0" eaLnBrk="1" latinLnBrk="0" hangingPunct="1"/>
                      <a:endParaRPr lang="zh-CN" altLang="en-US" sz="1800" b="1" kern="1200" dirty="0" smtClean="0">
                        <a:solidFill>
                          <a:schemeClr val="lt1"/>
                        </a:solidFill>
                        <a:latin typeface="+mn-lt"/>
                        <a:ea typeface="+mn-ea"/>
                        <a:cs typeface="+mn-cs"/>
                      </a:endParaRPr>
                    </a:p>
                  </a:txBody>
                  <a:tcP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client</a:t>
                      </a:r>
                      <a:r>
                        <a:rPr lang="zh-CN" altLang="en-US" sz="1800" b="1" kern="1200" dirty="0" smtClean="0">
                          <a:solidFill>
                            <a:schemeClr val="lt1"/>
                          </a:solidFill>
                          <a:latin typeface="+mn-lt"/>
                          <a:ea typeface="+mn-ea"/>
                          <a:cs typeface="+mn-cs"/>
                        </a:rPr>
                        <a:t>静态</a:t>
                      </a:r>
                      <a:r>
                        <a:rPr lang="en-US" altLang="zh-CN" sz="1800" b="1" kern="1200" dirty="0" err="1" smtClean="0">
                          <a:solidFill>
                            <a:schemeClr val="lt1"/>
                          </a:solidFill>
                          <a:latin typeface="+mn-lt"/>
                          <a:ea typeface="+mn-ea"/>
                          <a:cs typeface="+mn-cs"/>
                        </a:rPr>
                        <a:t>sharding</a:t>
                      </a:r>
                      <a:r>
                        <a:rPr lang="en-US" altLang="zh-CN" sz="1800" b="1" kern="1200" dirty="0" smtClean="0">
                          <a:solidFill>
                            <a:schemeClr val="lt1"/>
                          </a:solidFill>
                          <a:latin typeface="+mn-lt"/>
                          <a:ea typeface="+mn-ea"/>
                          <a:cs typeface="+mn-cs"/>
                        </a:rPr>
                        <a:t>,</a:t>
                      </a:r>
                      <a:r>
                        <a:rPr lang="en-US" altLang="zh-CN" sz="1800" b="1" kern="1200" baseline="0" dirty="0" smtClean="0">
                          <a:solidFill>
                            <a:schemeClr val="lt1"/>
                          </a:solidFill>
                          <a:latin typeface="+mn-lt"/>
                          <a:ea typeface="+mn-ea"/>
                          <a:cs typeface="+mn-cs"/>
                        </a:rPr>
                        <a:t> </a:t>
                      </a:r>
                      <a:r>
                        <a:rPr lang="zh-CN" altLang="en-US" sz="1800" b="1" kern="1200" baseline="0" dirty="0" smtClean="0">
                          <a:solidFill>
                            <a:schemeClr val="lt1"/>
                          </a:solidFill>
                          <a:latin typeface="+mn-lt"/>
                          <a:ea typeface="+mn-ea"/>
                          <a:cs typeface="+mn-cs"/>
                        </a:rPr>
                        <a:t>一致性</a:t>
                      </a:r>
                      <a:r>
                        <a:rPr lang="en-US" altLang="zh-CN" sz="1800" b="1" kern="1200" baseline="0" dirty="0" smtClean="0">
                          <a:solidFill>
                            <a:schemeClr val="lt1"/>
                          </a:solidFill>
                          <a:latin typeface="+mn-lt"/>
                          <a:ea typeface="+mn-ea"/>
                          <a:cs typeface="+mn-cs"/>
                        </a:rPr>
                        <a:t>hash</a:t>
                      </a:r>
                      <a:r>
                        <a:rPr lang="zh-CN" altLang="en-US" sz="1800" b="1" kern="1200" baseline="0" dirty="0" smtClean="0">
                          <a:solidFill>
                            <a:schemeClr val="lt1"/>
                          </a:solidFill>
                          <a:latin typeface="+mn-lt"/>
                          <a:ea typeface="+mn-ea"/>
                          <a:cs typeface="+mn-cs"/>
                        </a:rPr>
                        <a:t>分配策略</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3.0</a:t>
                      </a:r>
                      <a:r>
                        <a:rPr lang="zh-CN" altLang="en-US" sz="1800" b="1" kern="1200" dirty="0" smtClean="0">
                          <a:solidFill>
                            <a:schemeClr val="lt1"/>
                          </a:solidFill>
                          <a:latin typeface="+mn-lt"/>
                          <a:ea typeface="+mn-ea"/>
                          <a:cs typeface="+mn-cs"/>
                        </a:rPr>
                        <a:t>版本后支持</a:t>
                      </a:r>
                      <a:r>
                        <a:rPr lang="en-US" altLang="zh-CN" sz="1800" b="1" kern="1200" dirty="0" smtClean="0">
                          <a:solidFill>
                            <a:schemeClr val="lt1"/>
                          </a:solidFill>
                          <a:latin typeface="+mn-lt"/>
                          <a:ea typeface="+mn-ea"/>
                          <a:cs typeface="+mn-cs"/>
                        </a:rPr>
                        <a:t>server</a:t>
                      </a:r>
                      <a:r>
                        <a:rPr lang="zh-CN" altLang="en-US" sz="1800" b="1" kern="1200" dirty="0" smtClean="0">
                          <a:solidFill>
                            <a:schemeClr val="lt1"/>
                          </a:solidFill>
                          <a:latin typeface="+mn-lt"/>
                          <a:ea typeface="+mn-ea"/>
                          <a:cs typeface="+mn-cs"/>
                        </a:rPr>
                        <a:t>端</a:t>
                      </a:r>
                      <a:r>
                        <a:rPr lang="en-US" altLang="zh-CN" sz="1800" b="1" kern="1200" dirty="0" err="1" smtClean="0">
                          <a:solidFill>
                            <a:schemeClr val="lt1"/>
                          </a:solidFill>
                          <a:latin typeface="+mn-lt"/>
                          <a:ea typeface="+mn-ea"/>
                          <a:cs typeface="+mn-cs"/>
                        </a:rPr>
                        <a:t>sharding</a:t>
                      </a:r>
                      <a:r>
                        <a:rPr lang="en-US" altLang="zh-CN" sz="1800" b="1" kern="1200" dirty="0" smtClean="0">
                          <a:solidFill>
                            <a:schemeClr val="lt1"/>
                          </a:solidFill>
                          <a:latin typeface="+mn-lt"/>
                          <a:ea typeface="+mn-ea"/>
                          <a:cs typeface="+mn-cs"/>
                        </a:rPr>
                        <a:t>, </a:t>
                      </a:r>
                      <a:r>
                        <a:rPr lang="zh-CN" altLang="en-US" sz="1800" b="1" kern="1200" dirty="0" smtClean="0">
                          <a:solidFill>
                            <a:schemeClr val="lt1"/>
                          </a:solidFill>
                          <a:latin typeface="+mn-lt"/>
                          <a:ea typeface="+mn-ea"/>
                          <a:cs typeface="+mn-cs"/>
                        </a:rPr>
                        <a:t>但</a:t>
                      </a:r>
                      <a:r>
                        <a:rPr lang="en-US" altLang="zh-CN" sz="1800" b="1" kern="1200" dirty="0" smtClean="0">
                          <a:solidFill>
                            <a:schemeClr val="lt1"/>
                          </a:solidFill>
                          <a:latin typeface="+mn-lt"/>
                          <a:ea typeface="+mn-ea"/>
                          <a:cs typeface="+mn-cs"/>
                        </a:rPr>
                        <a:t>client </a:t>
                      </a:r>
                      <a:r>
                        <a:rPr lang="en-US" altLang="zh-CN" sz="1800" b="1" kern="1200" dirty="0" err="1" smtClean="0">
                          <a:solidFill>
                            <a:schemeClr val="lt1"/>
                          </a:solidFill>
                          <a:latin typeface="+mn-lt"/>
                          <a:ea typeface="+mn-ea"/>
                          <a:cs typeface="+mn-cs"/>
                        </a:rPr>
                        <a:t>api</a:t>
                      </a:r>
                      <a:r>
                        <a:rPr lang="zh-CN" altLang="en-US" sz="1800" b="1" kern="1200" dirty="0" smtClean="0">
                          <a:solidFill>
                            <a:schemeClr val="lt1"/>
                          </a:solidFill>
                          <a:latin typeface="+mn-lt"/>
                          <a:ea typeface="+mn-ea"/>
                          <a:cs typeface="+mn-cs"/>
                        </a:rPr>
                        <a:t>需要支持</a:t>
                      </a:r>
                      <a:r>
                        <a:rPr lang="en-US" altLang="zh-CN" sz="1800" b="1" kern="1200" dirty="0" smtClean="0">
                          <a:solidFill>
                            <a:schemeClr val="lt1"/>
                          </a:solidFill>
                          <a:latin typeface="+mn-lt"/>
                          <a:ea typeface="+mn-ea"/>
                          <a:cs typeface="+mn-cs"/>
                        </a:rPr>
                        <a:t>cluster protocol, </a:t>
                      </a:r>
                      <a:r>
                        <a:rPr lang="zh-CN" altLang="en-US" sz="1800" b="1" kern="1200" dirty="0" smtClean="0">
                          <a:solidFill>
                            <a:schemeClr val="lt1"/>
                          </a:solidFill>
                          <a:latin typeface="+mn-lt"/>
                          <a:ea typeface="+mn-ea"/>
                          <a:cs typeface="+mn-cs"/>
                        </a:rPr>
                        <a:t>意味目前</a:t>
                      </a:r>
                      <a:r>
                        <a:rPr lang="en-US" altLang="zh-CN" sz="1800" b="1" kern="1200" dirty="0" smtClean="0">
                          <a:solidFill>
                            <a:schemeClr val="lt1"/>
                          </a:solidFill>
                          <a:latin typeface="+mn-lt"/>
                          <a:ea typeface="+mn-ea"/>
                          <a:cs typeface="+mn-cs"/>
                        </a:rPr>
                        <a:t>client </a:t>
                      </a:r>
                      <a:r>
                        <a:rPr lang="en-US" altLang="zh-CN" sz="1800" b="1" kern="1200" dirty="0" err="1" smtClean="0">
                          <a:solidFill>
                            <a:schemeClr val="lt1"/>
                          </a:solidFill>
                          <a:latin typeface="+mn-lt"/>
                          <a:ea typeface="+mn-ea"/>
                          <a:cs typeface="+mn-cs"/>
                        </a:rPr>
                        <a:t>api</a:t>
                      </a:r>
                      <a:r>
                        <a:rPr lang="zh-CN" altLang="en-US" sz="1800" b="1" kern="1200" dirty="0" smtClean="0">
                          <a:solidFill>
                            <a:schemeClr val="lt1"/>
                          </a:solidFill>
                          <a:latin typeface="+mn-lt"/>
                          <a:ea typeface="+mn-ea"/>
                          <a:cs typeface="+mn-cs"/>
                        </a:rPr>
                        <a:t>均不可用</a:t>
                      </a:r>
                    </a:p>
                  </a:txBody>
                  <a:tcPr anchor="ctr">
                    <a:solidFill>
                      <a:schemeClr val="tx1">
                        <a:lumMod val="40000"/>
                        <a:lumOff val="60000"/>
                      </a:schemeClr>
                    </a:solidFill>
                  </a:tcPr>
                </a:tc>
              </a:tr>
              <a:tr h="819092">
                <a:tc>
                  <a:txBody>
                    <a:bodyPr/>
                    <a:lstStyle/>
                    <a:p>
                      <a:pPr marL="0" algn="ctr" defTabSz="914400" rtl="0" eaLnBrk="1" latinLnBrk="0" hangingPunct="1"/>
                      <a:r>
                        <a:rPr lang="zh-CN" altLang="en-US" sz="1800" b="1" kern="1200" dirty="0" smtClean="0">
                          <a:solidFill>
                            <a:schemeClr val="lt1"/>
                          </a:solidFill>
                          <a:latin typeface="+mn-lt"/>
                          <a:ea typeface="+mn-ea"/>
                          <a:cs typeface="+mn-cs"/>
                        </a:rPr>
                        <a:t>网络模型</a:t>
                      </a:r>
                    </a:p>
                  </a:txBody>
                  <a:tcPr anchor="ctr">
                    <a:solidFill>
                      <a:schemeClr val="tx1">
                        <a:lumMod val="40000"/>
                        <a:lumOff val="60000"/>
                      </a:schemeClr>
                    </a:solidFill>
                  </a:tcPr>
                </a:tc>
                <a:tc vMerge="1">
                  <a:txBody>
                    <a:bodyPr/>
                    <a:lstStyle/>
                    <a:p>
                      <a:pPr marL="0" algn="ctr" defTabSz="914400" rtl="0" eaLnBrk="1" latinLnBrk="0" hangingPunct="1"/>
                      <a:endParaRPr lang="zh-CN" altLang="en-US" sz="1800" b="1" kern="1200" dirty="0" smtClean="0">
                        <a:solidFill>
                          <a:schemeClr val="lt1"/>
                        </a:solidFill>
                        <a:latin typeface="+mn-lt"/>
                        <a:ea typeface="+mn-ea"/>
                        <a:cs typeface="+mn-cs"/>
                      </a:endParaRPr>
                    </a:p>
                  </a:txBody>
                  <a:tcPr>
                    <a:solidFill>
                      <a:schemeClr val="tx1">
                        <a:lumMod val="40000"/>
                        <a:lumOff val="60000"/>
                      </a:schemeClr>
                    </a:solidFill>
                  </a:tcPr>
                </a:tc>
                <a:tc>
                  <a:txBody>
                    <a:bodyPr/>
                    <a:lstStyle/>
                    <a:p>
                      <a:pPr marL="0" algn="ctr" defTabSz="914400" rtl="0" eaLnBrk="1" latinLnBrk="0" hangingPunct="1"/>
                      <a:r>
                        <a:rPr lang="zh-CN" altLang="en-US" sz="1800" b="1" kern="1200" dirty="0" smtClean="0">
                          <a:solidFill>
                            <a:schemeClr val="lt1"/>
                          </a:solidFill>
                          <a:latin typeface="+mn-lt"/>
                          <a:ea typeface="+mn-ea"/>
                          <a:cs typeface="+mn-cs"/>
                        </a:rPr>
                        <a:t>多线程，非阻塞</a:t>
                      </a:r>
                      <a:r>
                        <a:rPr lang="en-US" altLang="zh-CN" sz="1800" b="1" kern="1200" dirty="0" smtClean="0">
                          <a:solidFill>
                            <a:schemeClr val="lt1"/>
                          </a:solidFill>
                          <a:latin typeface="+mn-lt"/>
                          <a:ea typeface="+mn-ea"/>
                          <a:cs typeface="+mn-cs"/>
                        </a:rPr>
                        <a:t>IO</a:t>
                      </a:r>
                      <a:r>
                        <a:rPr lang="zh-CN" altLang="en-US" sz="1800" b="1" kern="1200" dirty="0" smtClean="0">
                          <a:solidFill>
                            <a:schemeClr val="lt1"/>
                          </a:solidFill>
                          <a:latin typeface="+mn-lt"/>
                          <a:ea typeface="+mn-ea"/>
                          <a:cs typeface="+mn-cs"/>
                        </a:rPr>
                        <a:t>复用</a:t>
                      </a:r>
                    </a:p>
                  </a:txBody>
                  <a:tcPr anchor="ctr">
                    <a:solidFill>
                      <a:schemeClr val="tx1">
                        <a:lumMod val="40000"/>
                        <a:lumOff val="60000"/>
                      </a:schemeClr>
                    </a:solidFill>
                  </a:tcPr>
                </a:tc>
                <a:tc>
                  <a:txBody>
                    <a:bodyPr/>
                    <a:lstStyle/>
                    <a:p>
                      <a:pPr marL="0" algn="ctr" defTabSz="914400" rtl="0" eaLnBrk="1" latinLnBrk="0" hangingPunct="1"/>
                      <a:r>
                        <a:rPr lang="zh-CN" altLang="en-US" sz="1800" b="1" kern="1200" dirty="0" smtClean="0">
                          <a:solidFill>
                            <a:schemeClr val="lt1"/>
                          </a:solidFill>
                          <a:latin typeface="+mn-lt"/>
                          <a:ea typeface="+mn-ea"/>
                          <a:cs typeface="+mn-cs"/>
                        </a:rPr>
                        <a:t>单线程</a:t>
                      </a:r>
                      <a:r>
                        <a:rPr lang="en-US" altLang="zh-CN" sz="1800" b="1" kern="1200" dirty="0" smtClean="0">
                          <a:solidFill>
                            <a:schemeClr val="lt1"/>
                          </a:solidFill>
                          <a:latin typeface="+mn-lt"/>
                          <a:ea typeface="+mn-ea"/>
                          <a:cs typeface="+mn-cs"/>
                        </a:rPr>
                        <a:t>IO</a:t>
                      </a:r>
                      <a:r>
                        <a:rPr lang="zh-CN" altLang="en-US" sz="1800" b="1" kern="1200" dirty="0" smtClean="0">
                          <a:solidFill>
                            <a:schemeClr val="lt1"/>
                          </a:solidFill>
                          <a:latin typeface="+mn-lt"/>
                          <a:ea typeface="+mn-ea"/>
                          <a:cs typeface="+mn-cs"/>
                        </a:rPr>
                        <a:t>复用</a:t>
                      </a:r>
                    </a:p>
                  </a:txBody>
                  <a:tcPr anchor="ctr">
                    <a:solidFill>
                      <a:schemeClr val="tx1">
                        <a:lumMod val="40000"/>
                        <a:lumOff val="60000"/>
                      </a:schemeClr>
                    </a:solidFill>
                  </a:tcPr>
                </a:tc>
              </a:tr>
              <a:tr h="819092">
                <a:tc>
                  <a:txBody>
                    <a:bodyPr/>
                    <a:lstStyle/>
                    <a:p>
                      <a:pPr marL="0" algn="ctr" defTabSz="914400" rtl="0" eaLnBrk="1" latinLnBrk="0" hangingPunct="1"/>
                      <a:r>
                        <a:rPr lang="zh-CN" altLang="en-US" sz="1800" b="1" kern="1200" dirty="0" smtClean="0">
                          <a:solidFill>
                            <a:schemeClr val="lt1"/>
                          </a:solidFill>
                          <a:latin typeface="+mn-lt"/>
                          <a:ea typeface="+mn-ea"/>
                          <a:cs typeface="+mn-cs"/>
                        </a:rPr>
                        <a:t>内存模型</a:t>
                      </a:r>
                    </a:p>
                  </a:txBody>
                  <a:tcPr anchor="ctr">
                    <a:solidFill>
                      <a:schemeClr val="tx1">
                        <a:lumMod val="40000"/>
                        <a:lumOff val="60000"/>
                      </a:schemeClr>
                    </a:solidFill>
                  </a:tcPr>
                </a:tc>
                <a:tc vMerge="1">
                  <a:txBody>
                    <a:bodyPr/>
                    <a:lstStyle/>
                    <a:p>
                      <a:pPr marL="0" algn="ctr" defTabSz="914400" rtl="0" eaLnBrk="1" latinLnBrk="0" hangingPunct="1"/>
                      <a:endParaRPr lang="zh-CN" altLang="en-US" sz="1800" b="1" kern="1200" dirty="0" smtClean="0">
                        <a:solidFill>
                          <a:schemeClr val="lt1"/>
                        </a:solidFill>
                        <a:latin typeface="+mn-lt"/>
                        <a:ea typeface="+mn-ea"/>
                        <a:cs typeface="+mn-cs"/>
                      </a:endParaRPr>
                    </a:p>
                  </a:txBody>
                  <a:tcPr>
                    <a:solidFill>
                      <a:schemeClr val="tx1">
                        <a:lumMod val="40000"/>
                        <a:lumOff val="60000"/>
                      </a:schemeClr>
                    </a:solidFill>
                  </a:tcPr>
                </a:tc>
                <a:tc>
                  <a:txBody>
                    <a:bodyPr/>
                    <a:lstStyle/>
                    <a:p>
                      <a:pPr marL="0" algn="ctr" defTabSz="914400" rtl="0" eaLnBrk="1" latinLnBrk="0" hangingPunct="1"/>
                      <a:r>
                        <a:rPr lang="zh-CN" altLang="en-US" sz="1800" b="1" kern="1200" dirty="0" smtClean="0">
                          <a:solidFill>
                            <a:schemeClr val="lt1"/>
                          </a:solidFill>
                          <a:latin typeface="+mn-lt"/>
                          <a:ea typeface="+mn-ea"/>
                          <a:cs typeface="+mn-cs"/>
                        </a:rPr>
                        <a:t>预分配的内存池</a:t>
                      </a:r>
                    </a:p>
                  </a:txBody>
                  <a:tcPr anchor="ctr">
                    <a:solidFill>
                      <a:schemeClr val="tx1">
                        <a:lumMod val="40000"/>
                        <a:lumOff val="60000"/>
                      </a:schemeClr>
                    </a:solidFill>
                  </a:tcPr>
                </a:tc>
                <a:tc>
                  <a:txBody>
                    <a:bodyPr/>
                    <a:lstStyle/>
                    <a:p>
                      <a:pPr marL="0" algn="ctr" defTabSz="914400" rtl="0" eaLnBrk="1" latinLnBrk="0" hangingPunct="1"/>
                      <a:r>
                        <a:rPr lang="zh-CN" altLang="en-US" sz="1800" b="1" kern="1200" dirty="0" smtClean="0">
                          <a:solidFill>
                            <a:schemeClr val="lt1"/>
                          </a:solidFill>
                          <a:latin typeface="+mn-lt"/>
                          <a:ea typeface="+mn-ea"/>
                          <a:cs typeface="+mn-cs"/>
                        </a:rPr>
                        <a:t>现场申请</a:t>
                      </a:r>
                    </a:p>
                  </a:txBody>
                  <a:tcPr anchor="ctr">
                    <a:solidFill>
                      <a:schemeClr val="tx1">
                        <a:lumMod val="40000"/>
                        <a:lumOff val="60000"/>
                      </a:schemeClr>
                    </a:solidFill>
                  </a:tcPr>
                </a:tc>
              </a:tr>
              <a:tr h="819092">
                <a:tc>
                  <a:txBody>
                    <a:bodyPr/>
                    <a:lstStyle/>
                    <a:p>
                      <a:pPr marL="0" algn="ctr" defTabSz="914400" rtl="0" eaLnBrk="1" latinLnBrk="0" hangingPunct="1"/>
                      <a:r>
                        <a:rPr lang="zh-CN" altLang="en-US" sz="1800" b="1" kern="1200" dirty="0" smtClean="0">
                          <a:solidFill>
                            <a:schemeClr val="lt1"/>
                          </a:solidFill>
                          <a:latin typeface="+mn-lt"/>
                          <a:ea typeface="+mn-ea"/>
                          <a:cs typeface="+mn-cs"/>
                        </a:rPr>
                        <a:t>成熟度及社区活跃度</a:t>
                      </a:r>
                    </a:p>
                  </a:txBody>
                  <a:tcPr anchor="ctr">
                    <a:solidFill>
                      <a:schemeClr val="tx1">
                        <a:lumMod val="40000"/>
                        <a:lumOff val="60000"/>
                      </a:schemeClr>
                    </a:solidFill>
                  </a:tcPr>
                </a:tc>
                <a:tc vMerge="1">
                  <a:txBody>
                    <a:bodyPr/>
                    <a:lstStyle/>
                    <a:p>
                      <a:pPr marL="0" algn="ctr" defTabSz="914400" rtl="0" eaLnBrk="1" latinLnBrk="0" hangingPunct="1"/>
                      <a:endParaRPr lang="zh-CN" altLang="en-US" sz="1800" b="1" kern="1200" dirty="0" smtClean="0">
                        <a:solidFill>
                          <a:schemeClr val="lt1"/>
                        </a:solidFill>
                        <a:latin typeface="+mn-lt"/>
                        <a:ea typeface="+mn-ea"/>
                        <a:cs typeface="+mn-cs"/>
                      </a:endParaRPr>
                    </a:p>
                  </a:txBody>
                  <a:tcPr>
                    <a:solidFill>
                      <a:schemeClr val="tx1">
                        <a:lumMod val="40000"/>
                        <a:lumOff val="60000"/>
                      </a:schemeClr>
                    </a:solidFill>
                  </a:tcPr>
                </a:tc>
                <a:tc>
                  <a:txBody>
                    <a:bodyPr/>
                    <a:lstStyle/>
                    <a:p>
                      <a:pPr marL="0" algn="ctr" defTabSz="914400" rtl="0" eaLnBrk="1" latinLnBrk="0" hangingPunct="1"/>
                      <a:r>
                        <a:rPr lang="zh-CN" altLang="en-US" sz="1800" b="1" kern="1200" dirty="0" smtClean="0">
                          <a:solidFill>
                            <a:schemeClr val="lt1"/>
                          </a:solidFill>
                          <a:latin typeface="+mn-lt"/>
                          <a:ea typeface="+mn-ea"/>
                          <a:cs typeface="+mn-cs"/>
                        </a:rPr>
                        <a:t>高</a:t>
                      </a:r>
                    </a:p>
                  </a:txBody>
                  <a:tcPr anchor="ctr">
                    <a:solidFill>
                      <a:schemeClr val="tx1">
                        <a:lumMod val="40000"/>
                        <a:lumOff val="60000"/>
                      </a:schemeClr>
                    </a:solidFill>
                  </a:tcPr>
                </a:tc>
                <a:tc>
                  <a:txBody>
                    <a:bodyPr/>
                    <a:lstStyle/>
                    <a:p>
                      <a:pPr marL="0" algn="ctr" defTabSz="914400" rtl="0" eaLnBrk="1" latinLnBrk="0" hangingPunct="1"/>
                      <a:r>
                        <a:rPr lang="zh-CN" altLang="en-US" sz="1800" b="1" kern="1200" dirty="0" smtClean="0">
                          <a:solidFill>
                            <a:schemeClr val="lt1"/>
                          </a:solidFill>
                          <a:latin typeface="+mn-lt"/>
                          <a:ea typeface="+mn-ea"/>
                          <a:cs typeface="+mn-cs"/>
                        </a:rPr>
                        <a:t>高</a:t>
                      </a:r>
                    </a:p>
                  </a:txBody>
                  <a:tcPr anchor="ctr">
                    <a:solidFill>
                      <a:schemeClr val="tx1">
                        <a:lumMod val="40000"/>
                        <a:lumOff val="60000"/>
                      </a:schemeClr>
                    </a:solidFill>
                  </a:tcPr>
                </a:tc>
              </a:tr>
              <a:tr h="819092">
                <a:tc>
                  <a:txBody>
                    <a:bodyPr/>
                    <a:lstStyle/>
                    <a:p>
                      <a:pPr marL="0" algn="ctr" defTabSz="914400" rtl="0" eaLnBrk="1" latinLnBrk="0" hangingPunct="1"/>
                      <a:r>
                        <a:rPr lang="zh-CN" altLang="en-US" sz="1800" b="1" kern="1200" dirty="0" smtClean="0">
                          <a:solidFill>
                            <a:schemeClr val="lt1"/>
                          </a:solidFill>
                          <a:latin typeface="+mn-lt"/>
                          <a:ea typeface="+mn-ea"/>
                          <a:cs typeface="+mn-cs"/>
                        </a:rPr>
                        <a:t>公司使用</a:t>
                      </a:r>
                    </a:p>
                  </a:txBody>
                  <a:tcPr anchor="ctr">
                    <a:solidFill>
                      <a:schemeClr val="tx1">
                        <a:lumMod val="40000"/>
                        <a:lumOff val="60000"/>
                      </a:schemeClr>
                    </a:solidFill>
                  </a:tcPr>
                </a:tc>
                <a:tc vMerge="1">
                  <a:txBody>
                    <a:bodyPr/>
                    <a:lstStyle/>
                    <a:p>
                      <a:pPr marL="0" algn="ctr" defTabSz="914400" rtl="0" eaLnBrk="1" latinLnBrk="0" hangingPunct="1"/>
                      <a:endParaRPr lang="zh-CN" altLang="en-US" sz="1800" b="1" kern="1200" dirty="0" smtClean="0">
                        <a:solidFill>
                          <a:schemeClr val="lt1"/>
                        </a:solidFill>
                        <a:latin typeface="+mn-lt"/>
                        <a:ea typeface="+mn-ea"/>
                        <a:cs typeface="+mn-cs"/>
                      </a:endParaRPr>
                    </a:p>
                  </a:txBody>
                  <a:tcP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NO</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0" algn="ctr" defTabSz="914400" rtl="0" eaLnBrk="1" latinLnBrk="0" hangingPunct="1"/>
                      <a:r>
                        <a:rPr lang="zh-CN" altLang="en-US" sz="1800" b="1" kern="1200" dirty="0" smtClean="0">
                          <a:solidFill>
                            <a:schemeClr val="lt1"/>
                          </a:solidFill>
                          <a:latin typeface="+mn-lt"/>
                          <a:ea typeface="+mn-ea"/>
                          <a:cs typeface="+mn-cs"/>
                        </a:rPr>
                        <a:t>大量使用</a:t>
                      </a:r>
                    </a:p>
                  </a:txBody>
                  <a:tcPr anchor="ctr">
                    <a:solidFill>
                      <a:schemeClr val="tx1">
                        <a:lumMod val="40000"/>
                        <a:lumOff val="60000"/>
                      </a:schemeClr>
                    </a:solidFill>
                  </a:tcPr>
                </a:tc>
              </a:tr>
            </a:tbl>
          </a:graphicData>
        </a:graphic>
      </p:graphicFrame>
      <p:sp>
        <p:nvSpPr>
          <p:cNvPr id="25" name="乘号 24"/>
          <p:cNvSpPr/>
          <p:nvPr/>
        </p:nvSpPr>
        <p:spPr bwMode="auto">
          <a:xfrm>
            <a:off x="4126136" y="3868688"/>
            <a:ext cx="864096" cy="2304256"/>
          </a:xfrm>
          <a:prstGeom prst="mathMultiply">
            <a:avLst/>
          </a:prstGeom>
          <a:solidFill>
            <a:srgbClr val="FF0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
        <p:nvSpPr>
          <p:cNvPr id="26" name="乘号 25"/>
          <p:cNvSpPr/>
          <p:nvPr/>
        </p:nvSpPr>
        <p:spPr bwMode="auto">
          <a:xfrm>
            <a:off x="7006456" y="3868688"/>
            <a:ext cx="864096" cy="2304256"/>
          </a:xfrm>
          <a:prstGeom prst="mathMultiply">
            <a:avLst/>
          </a:prstGeom>
          <a:solidFill>
            <a:srgbClr val="FF0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
        <p:nvSpPr>
          <p:cNvPr id="29" name="同心圆 28"/>
          <p:cNvSpPr/>
          <p:nvPr/>
        </p:nvSpPr>
        <p:spPr bwMode="auto">
          <a:xfrm>
            <a:off x="9238704" y="4300736"/>
            <a:ext cx="1080120" cy="1584176"/>
          </a:xfrm>
          <a:prstGeom prst="donut">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linds(horizontal)">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blinds(horizontal)">
                                      <p:cBhvr>
                                        <p:cTn id="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7344816"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 </a:t>
            </a:r>
            <a:r>
              <a:rPr lang="en-US" altLang="zh-CN" sz="4800" dirty="0" err="1" smtClean="0"/>
              <a:t>sharding</a:t>
            </a:r>
            <a:r>
              <a:rPr lang="zh-CN" altLang="en-US" sz="4800" dirty="0" smtClean="0"/>
              <a:t>方案选型</a:t>
            </a:r>
            <a:endParaRPr lang="zh-CN" altLang="en-US" sz="4800" dirty="0"/>
          </a:p>
        </p:txBody>
      </p:sp>
      <p:graphicFrame>
        <p:nvGraphicFramePr>
          <p:cNvPr id="24" name="表格 23"/>
          <p:cNvGraphicFramePr>
            <a:graphicFrameLocks noGrp="1"/>
          </p:cNvGraphicFramePr>
          <p:nvPr/>
        </p:nvGraphicFramePr>
        <p:xfrm>
          <a:off x="597741" y="988368"/>
          <a:ext cx="11593291" cy="7615193"/>
        </p:xfrm>
        <a:graphic>
          <a:graphicData uri="http://schemas.openxmlformats.org/drawingml/2006/table">
            <a:tbl>
              <a:tblPr firstRow="1" bandRow="1">
                <a:tableStyleId>{5C22544A-7EE6-4342-B048-85BDC9FD1C3A}</a:tableStyleId>
              </a:tblPr>
              <a:tblGrid>
                <a:gridCol w="1317423"/>
                <a:gridCol w="2810494"/>
                <a:gridCol w="3035393"/>
                <a:gridCol w="4429981"/>
              </a:tblGrid>
              <a:tr h="1386271">
                <a:tc>
                  <a:txBody>
                    <a:bodyPr/>
                    <a:lstStyle/>
                    <a:p>
                      <a:pPr marL="0" algn="ctr" defTabSz="914400" rtl="0" eaLnBrk="1" latinLnBrk="0" hangingPunct="1"/>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client/server</a:t>
                      </a:r>
                      <a:r>
                        <a:rPr lang="zh-CN" altLang="en-US" sz="1800" b="1" kern="1200" baseline="0" dirty="0" smtClean="0">
                          <a:solidFill>
                            <a:schemeClr val="lt1"/>
                          </a:solidFill>
                          <a:latin typeface="+mn-lt"/>
                          <a:ea typeface="+mn-ea"/>
                          <a:cs typeface="+mn-cs"/>
                        </a:rPr>
                        <a:t> </a:t>
                      </a:r>
                      <a:r>
                        <a:rPr lang="en-US" altLang="zh-CN" sz="1800" b="1" kern="1200" baseline="0" dirty="0" smtClean="0">
                          <a:solidFill>
                            <a:schemeClr val="lt1"/>
                          </a:solidFill>
                          <a:latin typeface="+mn-lt"/>
                          <a:ea typeface="+mn-ea"/>
                          <a:cs typeface="+mn-cs"/>
                        </a:rPr>
                        <a:t>static </a:t>
                      </a:r>
                      <a:r>
                        <a:rPr lang="en-US" altLang="zh-CN" sz="1800" b="1" kern="1200" dirty="0" err="1" smtClean="0">
                          <a:solidFill>
                            <a:schemeClr val="lt1"/>
                          </a:solidFill>
                          <a:latin typeface="+mn-lt"/>
                          <a:ea typeface="+mn-ea"/>
                          <a:cs typeface="+mn-cs"/>
                        </a:rPr>
                        <a:t>sharding</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server cluster </a:t>
                      </a:r>
                      <a:r>
                        <a:rPr lang="en-US" altLang="zh-CN" sz="1800" b="1" kern="1200" dirty="0" err="1" smtClean="0">
                          <a:solidFill>
                            <a:schemeClr val="lt1"/>
                          </a:solidFill>
                          <a:latin typeface="+mn-lt"/>
                          <a:ea typeface="+mn-ea"/>
                          <a:cs typeface="+mn-cs"/>
                        </a:rPr>
                        <a:t>sharding</a:t>
                      </a:r>
                      <a:r>
                        <a:rPr lang="en-US" altLang="zh-CN" sz="1800" b="1" kern="1200" dirty="0" smtClean="0">
                          <a:solidFill>
                            <a:schemeClr val="lt1"/>
                          </a:solidFill>
                          <a:latin typeface="+mn-lt"/>
                          <a:ea typeface="+mn-ea"/>
                          <a:cs typeface="+mn-cs"/>
                        </a:rPr>
                        <a:t>(P2P </a:t>
                      </a:r>
                      <a:r>
                        <a:rPr lang="zh-CN" altLang="en-US" sz="1800" b="1" kern="1200" dirty="0" smtClean="0">
                          <a:solidFill>
                            <a:schemeClr val="lt1"/>
                          </a:solidFill>
                          <a:latin typeface="+mn-lt"/>
                          <a:ea typeface="+mn-ea"/>
                          <a:cs typeface="+mn-cs"/>
                        </a:rPr>
                        <a:t>无中心</a:t>
                      </a:r>
                      <a:r>
                        <a:rPr lang="en-US" altLang="zh-CN" sz="1800" b="1" kern="1200" dirty="0" smtClean="0">
                          <a:solidFill>
                            <a:schemeClr val="lt1"/>
                          </a:solidFill>
                          <a:latin typeface="+mn-lt"/>
                          <a:ea typeface="+mn-ea"/>
                          <a:cs typeface="+mn-cs"/>
                        </a:rPr>
                        <a:t>) </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server proxy </a:t>
                      </a:r>
                      <a:r>
                        <a:rPr lang="en-US" altLang="zh-CN" sz="1800" b="1" kern="1200" dirty="0" err="1" smtClean="0">
                          <a:solidFill>
                            <a:schemeClr val="lt1"/>
                          </a:solidFill>
                          <a:latin typeface="+mn-lt"/>
                          <a:ea typeface="+mn-ea"/>
                          <a:cs typeface="+mn-cs"/>
                        </a:rPr>
                        <a:t>sharding</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r>
              <a:tr h="1157659">
                <a:tc>
                  <a:txBody>
                    <a:bodyPr/>
                    <a:lstStyle/>
                    <a:p>
                      <a:pPr marL="0" algn="ctr" defTabSz="914400" rtl="0" eaLnBrk="1" latinLnBrk="0" hangingPunct="1"/>
                      <a:r>
                        <a:rPr lang="zh-CN" altLang="en-US" sz="1800" b="1" kern="1200" dirty="0" smtClean="0">
                          <a:solidFill>
                            <a:schemeClr val="lt1"/>
                          </a:solidFill>
                          <a:latin typeface="+mn-lt"/>
                          <a:ea typeface="+mn-ea"/>
                          <a:cs typeface="+mn-cs"/>
                        </a:rPr>
                        <a:t>说明</a:t>
                      </a:r>
                    </a:p>
                  </a:txBody>
                  <a:tcPr anchor="ctr">
                    <a:solidFill>
                      <a:schemeClr val="tx1">
                        <a:lumMod val="40000"/>
                        <a:lumOff val="60000"/>
                      </a:schemeClr>
                    </a:solidFill>
                  </a:tcPr>
                </a:tc>
                <a:tc>
                  <a:txBody>
                    <a:bodyPr/>
                    <a:lstStyle/>
                    <a:p>
                      <a:pPr marL="342900" indent="-342900" algn="l" defTabSz="914400" rtl="0" eaLnBrk="1" latinLnBrk="0" hangingPunct="1">
                        <a:buNone/>
                      </a:pPr>
                      <a:r>
                        <a:rPr lang="en-US" altLang="zh-CN" sz="1800" b="1" kern="1200" dirty="0" err="1" smtClean="0">
                          <a:solidFill>
                            <a:schemeClr val="lt1"/>
                          </a:solidFill>
                          <a:latin typeface="+mn-lt"/>
                          <a:ea typeface="+mn-ea"/>
                          <a:cs typeface="+mn-cs"/>
                        </a:rPr>
                        <a:t>sharding</a:t>
                      </a:r>
                      <a:r>
                        <a:rPr lang="zh-CN" altLang="en-US" sz="1800" b="1" kern="1200" dirty="0" smtClean="0">
                          <a:solidFill>
                            <a:schemeClr val="lt1"/>
                          </a:solidFill>
                          <a:latin typeface="+mn-lt"/>
                          <a:ea typeface="+mn-ea"/>
                          <a:cs typeface="+mn-cs"/>
                        </a:rPr>
                        <a:t>策略在</a:t>
                      </a:r>
                      <a:r>
                        <a:rPr lang="en-US" altLang="zh-CN" sz="1800" b="1" kern="1200" dirty="0" smtClean="0">
                          <a:solidFill>
                            <a:schemeClr val="lt1"/>
                          </a:solidFill>
                          <a:latin typeface="+mn-lt"/>
                          <a:ea typeface="+mn-ea"/>
                          <a:cs typeface="+mn-cs"/>
                        </a:rPr>
                        <a:t>client</a:t>
                      </a:r>
                      <a:r>
                        <a:rPr lang="zh-CN" altLang="en-US" sz="1800" b="1" kern="1200" dirty="0" smtClean="0">
                          <a:solidFill>
                            <a:schemeClr val="lt1"/>
                          </a:solidFill>
                          <a:latin typeface="+mn-lt"/>
                          <a:ea typeface="+mn-ea"/>
                          <a:cs typeface="+mn-cs"/>
                        </a:rPr>
                        <a:t>端或</a:t>
                      </a:r>
                      <a:r>
                        <a:rPr lang="en-US" altLang="zh-CN" sz="1800" b="1" kern="1200" dirty="0" smtClean="0">
                          <a:solidFill>
                            <a:schemeClr val="lt1"/>
                          </a:solidFill>
                          <a:latin typeface="+mn-lt"/>
                          <a:ea typeface="+mn-ea"/>
                          <a:cs typeface="+mn-cs"/>
                        </a:rPr>
                        <a:t>server</a:t>
                      </a:r>
                      <a:r>
                        <a:rPr lang="zh-CN" altLang="en-US" sz="1800" b="1" kern="1200" dirty="0" smtClean="0">
                          <a:solidFill>
                            <a:schemeClr val="lt1"/>
                          </a:solidFill>
                          <a:latin typeface="+mn-lt"/>
                          <a:ea typeface="+mn-ea"/>
                          <a:cs typeface="+mn-cs"/>
                        </a:rPr>
                        <a:t>端静态配置</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0" algn="l" defTabSz="914400" rtl="0" eaLnBrk="1" latinLnBrk="0" hangingPunct="1"/>
                      <a:r>
                        <a:rPr lang="en-US" altLang="zh-CN" sz="1800" b="1" kern="1200" dirty="0" smtClean="0">
                          <a:solidFill>
                            <a:schemeClr val="lt1"/>
                          </a:solidFill>
                          <a:latin typeface="+mn-lt"/>
                          <a:ea typeface="+mn-ea"/>
                          <a:cs typeface="+mn-cs"/>
                        </a:rPr>
                        <a:t>server</a:t>
                      </a:r>
                      <a:r>
                        <a:rPr lang="zh-CN" altLang="en-US" sz="1800" b="1" kern="1200" dirty="0" smtClean="0">
                          <a:solidFill>
                            <a:schemeClr val="lt1"/>
                          </a:solidFill>
                          <a:latin typeface="+mn-lt"/>
                          <a:ea typeface="+mn-ea"/>
                          <a:cs typeface="+mn-cs"/>
                        </a:rPr>
                        <a:t>端实现</a:t>
                      </a:r>
                      <a:r>
                        <a:rPr lang="en-US" altLang="zh-CN" sz="1800" b="1" kern="1200" dirty="0" err="1" smtClean="0">
                          <a:solidFill>
                            <a:schemeClr val="lt1"/>
                          </a:solidFill>
                          <a:latin typeface="+mn-lt"/>
                          <a:ea typeface="+mn-ea"/>
                          <a:cs typeface="+mn-cs"/>
                        </a:rPr>
                        <a:t>sharding</a:t>
                      </a:r>
                      <a:r>
                        <a:rPr lang="en-US" altLang="zh-CN" sz="1800" b="1" kern="1200" dirty="0" smtClean="0">
                          <a:solidFill>
                            <a:schemeClr val="lt1"/>
                          </a:solidFill>
                          <a:latin typeface="+mn-lt"/>
                          <a:ea typeface="+mn-ea"/>
                          <a:cs typeface="+mn-cs"/>
                        </a:rPr>
                        <a:t>, </a:t>
                      </a:r>
                      <a:r>
                        <a:rPr lang="zh-CN" altLang="en-US" sz="1800" b="1" kern="1200" dirty="0" smtClean="0">
                          <a:solidFill>
                            <a:schemeClr val="lt1"/>
                          </a:solidFill>
                          <a:latin typeface="+mn-lt"/>
                          <a:ea typeface="+mn-ea"/>
                          <a:cs typeface="+mn-cs"/>
                        </a:rPr>
                        <a:t>且不添加代理层</a:t>
                      </a:r>
                      <a:r>
                        <a:rPr lang="en-US" altLang="zh-CN" sz="1800" b="1" kern="1200" dirty="0" smtClean="0">
                          <a:solidFill>
                            <a:schemeClr val="lt1"/>
                          </a:solidFill>
                          <a:latin typeface="+mn-lt"/>
                          <a:ea typeface="+mn-ea"/>
                          <a:cs typeface="+mn-cs"/>
                        </a:rPr>
                        <a:t>. </a:t>
                      </a:r>
                      <a:r>
                        <a:rPr lang="zh-CN" altLang="en-US" sz="1800" b="1" kern="1200" dirty="0" smtClean="0">
                          <a:solidFill>
                            <a:schemeClr val="lt1"/>
                          </a:solidFill>
                          <a:latin typeface="+mn-lt"/>
                          <a:ea typeface="+mn-ea"/>
                          <a:cs typeface="+mn-cs"/>
                        </a:rPr>
                        <a:t>存储操作和集群管理在一起</a:t>
                      </a:r>
                    </a:p>
                  </a:txBody>
                  <a:tcPr anchor="ctr">
                    <a:solidFill>
                      <a:schemeClr val="tx1">
                        <a:lumMod val="40000"/>
                        <a:lumOff val="60000"/>
                      </a:schemeClr>
                    </a:solidFill>
                  </a:tcPr>
                </a:tc>
                <a:tc>
                  <a:txBody>
                    <a:bodyPr/>
                    <a:lstStyle/>
                    <a:p>
                      <a:pPr marL="0" algn="l" defTabSz="914400" rtl="0" eaLnBrk="1" latinLnBrk="0" hangingPunct="1"/>
                      <a:r>
                        <a:rPr lang="en-US" altLang="zh-CN" sz="1800" b="1" kern="1200" dirty="0" smtClean="0">
                          <a:solidFill>
                            <a:schemeClr val="lt1"/>
                          </a:solidFill>
                          <a:latin typeface="+mn-lt"/>
                          <a:ea typeface="+mn-ea"/>
                          <a:cs typeface="+mn-cs"/>
                        </a:rPr>
                        <a:t>server</a:t>
                      </a:r>
                      <a:r>
                        <a:rPr lang="zh-CN" altLang="en-US" sz="1800" b="1" kern="1200" dirty="0" smtClean="0">
                          <a:solidFill>
                            <a:schemeClr val="lt1"/>
                          </a:solidFill>
                          <a:latin typeface="+mn-lt"/>
                          <a:ea typeface="+mn-ea"/>
                          <a:cs typeface="+mn-cs"/>
                        </a:rPr>
                        <a:t>端通过支持</a:t>
                      </a:r>
                      <a:r>
                        <a:rPr lang="en-US" altLang="zh-CN" sz="1800" b="1" kern="1200" dirty="0" err="1" smtClean="0">
                          <a:solidFill>
                            <a:schemeClr val="lt1"/>
                          </a:solidFill>
                          <a:latin typeface="+mn-lt"/>
                          <a:ea typeface="+mn-ea"/>
                          <a:cs typeface="+mn-cs"/>
                        </a:rPr>
                        <a:t>redis</a:t>
                      </a:r>
                      <a:r>
                        <a:rPr lang="en-US" altLang="zh-CN" sz="1800" b="1" kern="1200" dirty="0" smtClean="0">
                          <a:solidFill>
                            <a:schemeClr val="lt1"/>
                          </a:solidFill>
                          <a:latin typeface="+mn-lt"/>
                          <a:ea typeface="+mn-ea"/>
                          <a:cs typeface="+mn-cs"/>
                        </a:rPr>
                        <a:t> protocol</a:t>
                      </a:r>
                      <a:r>
                        <a:rPr lang="zh-CN" altLang="en-US" sz="1800" b="1" kern="1200" dirty="0" smtClean="0">
                          <a:solidFill>
                            <a:schemeClr val="lt1"/>
                          </a:solidFill>
                          <a:latin typeface="+mn-lt"/>
                          <a:ea typeface="+mn-ea"/>
                          <a:cs typeface="+mn-cs"/>
                        </a:rPr>
                        <a:t>的代理层进行</a:t>
                      </a:r>
                      <a:r>
                        <a:rPr lang="en-US" altLang="zh-CN" sz="1800" b="1" kern="1200" dirty="0" err="1" smtClean="0">
                          <a:solidFill>
                            <a:schemeClr val="lt1"/>
                          </a:solidFill>
                          <a:latin typeface="+mn-lt"/>
                          <a:ea typeface="+mn-ea"/>
                          <a:cs typeface="+mn-cs"/>
                        </a:rPr>
                        <a:t>sharding</a:t>
                      </a:r>
                      <a:r>
                        <a:rPr lang="en-US" altLang="zh-CN" sz="1800" b="1" kern="1200" dirty="0" smtClean="0">
                          <a:solidFill>
                            <a:schemeClr val="lt1"/>
                          </a:solidFill>
                          <a:latin typeface="+mn-lt"/>
                          <a:ea typeface="+mn-ea"/>
                          <a:cs typeface="+mn-cs"/>
                        </a:rPr>
                        <a:t>, </a:t>
                      </a:r>
                      <a:r>
                        <a:rPr lang="zh-CN" altLang="en-US" sz="1800" b="1" kern="1200" dirty="0" smtClean="0">
                          <a:solidFill>
                            <a:schemeClr val="lt1"/>
                          </a:solidFill>
                          <a:latin typeface="+mn-lt"/>
                          <a:ea typeface="+mn-ea"/>
                          <a:cs typeface="+mn-cs"/>
                        </a:rPr>
                        <a:t>具体对应哪个缓存单点由代理层转发实现</a:t>
                      </a:r>
                      <a:r>
                        <a:rPr lang="en-US" altLang="zh-CN" sz="1800" b="1" kern="1200" dirty="0" smtClean="0">
                          <a:solidFill>
                            <a:schemeClr val="lt1"/>
                          </a:solidFill>
                          <a:latin typeface="+mn-lt"/>
                          <a:ea typeface="+mn-ea"/>
                          <a:cs typeface="+mn-cs"/>
                        </a:rPr>
                        <a:t>.</a:t>
                      </a:r>
                      <a:r>
                        <a:rPr lang="zh-CN" altLang="en-US" sz="1800" b="1" kern="1200" dirty="0" smtClean="0">
                          <a:solidFill>
                            <a:schemeClr val="lt1"/>
                          </a:solidFill>
                          <a:latin typeface="+mn-lt"/>
                          <a:ea typeface="+mn-ea"/>
                          <a:cs typeface="+mn-cs"/>
                        </a:rPr>
                        <a:t>存储操作和集群管理分离</a:t>
                      </a:r>
                    </a:p>
                  </a:txBody>
                  <a:tcPr anchor="ctr">
                    <a:solidFill>
                      <a:schemeClr val="tx1">
                        <a:lumMod val="40000"/>
                        <a:lumOff val="60000"/>
                      </a:schemeClr>
                    </a:solidFill>
                  </a:tcPr>
                </a:tc>
              </a:tr>
              <a:tr h="1367739">
                <a:tc>
                  <a:txBody>
                    <a:bodyPr/>
                    <a:lstStyle/>
                    <a:p>
                      <a:pPr marL="0" algn="ctr" defTabSz="914400" rtl="0" eaLnBrk="1" latinLnBrk="0" hangingPunct="1"/>
                      <a:r>
                        <a:rPr lang="zh-CN" altLang="en-US" sz="1800" b="1" kern="1200" dirty="0" smtClean="0">
                          <a:solidFill>
                            <a:schemeClr val="lt1"/>
                          </a:solidFill>
                          <a:latin typeface="+mn-lt"/>
                          <a:ea typeface="+mn-ea"/>
                          <a:cs typeface="+mn-cs"/>
                        </a:rPr>
                        <a:t>优点</a:t>
                      </a:r>
                    </a:p>
                  </a:txBody>
                  <a:tcPr anchor="ctr">
                    <a:solidFill>
                      <a:schemeClr val="tx1">
                        <a:lumMod val="40000"/>
                        <a:lumOff val="60000"/>
                      </a:schemeClr>
                    </a:solidFill>
                  </a:tcPr>
                </a:tc>
                <a:tc>
                  <a:txBody>
                    <a:bodyPr/>
                    <a:lstStyle/>
                    <a:p>
                      <a:pPr marL="342900" indent="-342900" algn="l" defTabSz="914400" rtl="0" eaLnBrk="1" latinLnBrk="0" hangingPunct="1">
                        <a:buAutoNum type="arabicPeriod"/>
                      </a:pPr>
                      <a:r>
                        <a:rPr lang="zh-CN" altLang="en-US" sz="1800" b="1" kern="1200" dirty="0" smtClean="0">
                          <a:solidFill>
                            <a:schemeClr val="lt1"/>
                          </a:solidFill>
                          <a:latin typeface="+mn-lt"/>
                          <a:ea typeface="+mn-ea"/>
                          <a:cs typeface="+mn-cs"/>
                        </a:rPr>
                        <a:t>实现简单</a:t>
                      </a:r>
                      <a:endParaRPr lang="en-US" altLang="zh-CN" sz="1800" b="1" kern="1200" dirty="0" smtClean="0">
                        <a:solidFill>
                          <a:schemeClr val="lt1"/>
                        </a:solidFill>
                        <a:latin typeface="+mn-lt"/>
                        <a:ea typeface="+mn-ea"/>
                        <a:cs typeface="+mn-cs"/>
                      </a:endParaRPr>
                    </a:p>
                    <a:p>
                      <a:pPr marL="342900" indent="-342900" algn="l" defTabSz="914400" rtl="0" eaLnBrk="1" latinLnBrk="0" hangingPunct="1">
                        <a:buAutoNum type="arabicPeriod"/>
                      </a:pPr>
                      <a:r>
                        <a:rPr lang="zh-CN" altLang="en-US" sz="1800" b="1" kern="1200" dirty="0" smtClean="0">
                          <a:solidFill>
                            <a:schemeClr val="lt1"/>
                          </a:solidFill>
                          <a:latin typeface="+mn-lt"/>
                          <a:ea typeface="+mn-ea"/>
                          <a:cs typeface="+mn-cs"/>
                        </a:rPr>
                        <a:t>现有</a:t>
                      </a:r>
                      <a:r>
                        <a:rPr lang="en-US" altLang="zh-CN" sz="1800" b="1" kern="1200" dirty="0" smtClean="0">
                          <a:solidFill>
                            <a:schemeClr val="lt1"/>
                          </a:solidFill>
                          <a:latin typeface="+mn-lt"/>
                          <a:ea typeface="+mn-ea"/>
                          <a:cs typeface="+mn-cs"/>
                        </a:rPr>
                        <a:t>client </a:t>
                      </a:r>
                      <a:r>
                        <a:rPr lang="en-US" altLang="zh-CN" sz="1800" b="1" kern="1200" dirty="0" err="1" smtClean="0">
                          <a:solidFill>
                            <a:schemeClr val="lt1"/>
                          </a:solidFill>
                          <a:latin typeface="+mn-lt"/>
                          <a:ea typeface="+mn-ea"/>
                          <a:cs typeface="+mn-cs"/>
                        </a:rPr>
                        <a:t>api</a:t>
                      </a:r>
                      <a:r>
                        <a:rPr lang="zh-CN" altLang="en-US" sz="1800" b="1" kern="1200" dirty="0" smtClean="0">
                          <a:solidFill>
                            <a:schemeClr val="lt1"/>
                          </a:solidFill>
                          <a:latin typeface="+mn-lt"/>
                          <a:ea typeface="+mn-ea"/>
                          <a:cs typeface="+mn-cs"/>
                        </a:rPr>
                        <a:t>基本可保持不变</a:t>
                      </a:r>
                    </a:p>
                  </a:txBody>
                  <a:tcPr anchor="ctr">
                    <a:solidFill>
                      <a:schemeClr val="tx1">
                        <a:lumMod val="40000"/>
                        <a:lumOff val="60000"/>
                      </a:schemeClr>
                    </a:solidFill>
                  </a:tcPr>
                </a:tc>
                <a:tc>
                  <a:txBody>
                    <a:bodyPr/>
                    <a:lstStyle/>
                    <a:p>
                      <a:pPr marL="0" algn="l" defTabSz="914400" rtl="0" eaLnBrk="1" latinLnBrk="0" hangingPunct="1"/>
                      <a:r>
                        <a:rPr lang="en-US" altLang="zh-CN" sz="1800" b="1" kern="1200" dirty="0" smtClean="0">
                          <a:solidFill>
                            <a:schemeClr val="lt1"/>
                          </a:solidFill>
                          <a:latin typeface="+mn-lt"/>
                          <a:ea typeface="+mn-ea"/>
                          <a:cs typeface="+mn-cs"/>
                        </a:rPr>
                        <a:t>1.</a:t>
                      </a:r>
                      <a:r>
                        <a:rPr lang="zh-CN" altLang="en-US" sz="1800" b="1" kern="1200" dirty="0" smtClean="0">
                          <a:solidFill>
                            <a:schemeClr val="lt1"/>
                          </a:solidFill>
                          <a:latin typeface="+mn-lt"/>
                          <a:ea typeface="+mn-ea"/>
                          <a:cs typeface="+mn-cs"/>
                        </a:rPr>
                        <a:t>对</a:t>
                      </a:r>
                      <a:r>
                        <a:rPr lang="en-US" altLang="zh-CN" sz="1800" b="1" kern="1200" dirty="0" smtClean="0">
                          <a:solidFill>
                            <a:schemeClr val="lt1"/>
                          </a:solidFill>
                          <a:latin typeface="+mn-lt"/>
                          <a:ea typeface="+mn-ea"/>
                          <a:cs typeface="+mn-cs"/>
                        </a:rPr>
                        <a:t>client</a:t>
                      </a:r>
                      <a:r>
                        <a:rPr lang="zh-CN" altLang="en-US" sz="1800" b="1" kern="1200" dirty="0" smtClean="0">
                          <a:solidFill>
                            <a:schemeClr val="lt1"/>
                          </a:solidFill>
                          <a:latin typeface="+mn-lt"/>
                          <a:ea typeface="+mn-ea"/>
                          <a:cs typeface="+mn-cs"/>
                        </a:rPr>
                        <a:t>透明</a:t>
                      </a:r>
                      <a:r>
                        <a:rPr lang="en-US" altLang="zh-CN" sz="1800" b="1" kern="1200" dirty="0" smtClean="0">
                          <a:solidFill>
                            <a:schemeClr val="lt1"/>
                          </a:solidFill>
                          <a:latin typeface="+mn-lt"/>
                          <a:ea typeface="+mn-ea"/>
                          <a:cs typeface="+mn-cs"/>
                        </a:rPr>
                        <a:t>,</a:t>
                      </a:r>
                      <a:r>
                        <a:rPr lang="en-US" altLang="zh-CN" sz="1800" b="1" kern="1200" baseline="0" dirty="0" smtClean="0">
                          <a:solidFill>
                            <a:schemeClr val="lt1"/>
                          </a:solidFill>
                          <a:latin typeface="+mn-lt"/>
                          <a:ea typeface="+mn-ea"/>
                          <a:cs typeface="+mn-cs"/>
                        </a:rPr>
                        <a:t> </a:t>
                      </a:r>
                      <a:r>
                        <a:rPr lang="zh-CN" altLang="en-US" sz="1800" b="1" kern="1200" baseline="0" dirty="0" smtClean="0">
                          <a:solidFill>
                            <a:schemeClr val="lt1"/>
                          </a:solidFill>
                          <a:latin typeface="+mn-lt"/>
                          <a:ea typeface="+mn-ea"/>
                          <a:cs typeface="+mn-cs"/>
                        </a:rPr>
                        <a:t>缓存集群变化无需</a:t>
                      </a:r>
                      <a:r>
                        <a:rPr lang="en-US" altLang="zh-CN" sz="1800" b="1" kern="1200" baseline="0" dirty="0" smtClean="0">
                          <a:solidFill>
                            <a:schemeClr val="lt1"/>
                          </a:solidFill>
                          <a:latin typeface="+mn-lt"/>
                          <a:ea typeface="+mn-ea"/>
                          <a:cs typeface="+mn-cs"/>
                        </a:rPr>
                        <a:t>client</a:t>
                      </a:r>
                      <a:r>
                        <a:rPr lang="zh-CN" altLang="en-US" sz="1800" b="1" kern="1200" baseline="0" dirty="0" smtClean="0">
                          <a:solidFill>
                            <a:schemeClr val="lt1"/>
                          </a:solidFill>
                          <a:latin typeface="+mn-lt"/>
                          <a:ea typeface="+mn-ea"/>
                          <a:cs typeface="+mn-cs"/>
                        </a:rPr>
                        <a:t>修改</a:t>
                      </a:r>
                      <a:endParaRPr lang="en-US" altLang="zh-CN" sz="1800" b="1" kern="1200" baseline="0" dirty="0" smtClean="0">
                        <a:solidFill>
                          <a:schemeClr val="lt1"/>
                        </a:solidFill>
                        <a:latin typeface="+mn-lt"/>
                        <a:ea typeface="+mn-ea"/>
                        <a:cs typeface="+mn-cs"/>
                      </a:endParaRPr>
                    </a:p>
                    <a:p>
                      <a:pPr marL="0" algn="l" defTabSz="914400" rtl="0" eaLnBrk="1" latinLnBrk="0" hangingPunct="1"/>
                      <a:r>
                        <a:rPr lang="en-US" altLang="zh-CN" sz="1800" b="1" kern="1200" baseline="0" dirty="0" smtClean="0">
                          <a:solidFill>
                            <a:schemeClr val="lt1"/>
                          </a:solidFill>
                          <a:latin typeface="+mn-lt"/>
                          <a:ea typeface="+mn-ea"/>
                          <a:cs typeface="+mn-cs"/>
                        </a:rPr>
                        <a:t>2. </a:t>
                      </a:r>
                      <a:r>
                        <a:rPr lang="zh-CN" altLang="en-US" sz="1800" b="1" kern="1200" baseline="0" dirty="0" smtClean="0">
                          <a:solidFill>
                            <a:schemeClr val="lt1"/>
                          </a:solidFill>
                          <a:latin typeface="+mn-lt"/>
                          <a:ea typeface="+mn-ea"/>
                          <a:cs typeface="+mn-cs"/>
                        </a:rPr>
                        <a:t>无代理层</a:t>
                      </a:r>
                      <a:r>
                        <a:rPr lang="en-US" altLang="zh-CN" sz="1800" b="1" kern="1200" baseline="0" dirty="0" smtClean="0">
                          <a:solidFill>
                            <a:schemeClr val="lt1"/>
                          </a:solidFill>
                          <a:latin typeface="+mn-lt"/>
                          <a:ea typeface="+mn-ea"/>
                          <a:cs typeface="+mn-cs"/>
                        </a:rPr>
                        <a:t>, </a:t>
                      </a:r>
                      <a:r>
                        <a:rPr lang="zh-CN" altLang="en-US" sz="1800" b="1" kern="1200" baseline="0" dirty="0" smtClean="0">
                          <a:solidFill>
                            <a:schemeClr val="lt1"/>
                          </a:solidFill>
                          <a:latin typeface="+mn-lt"/>
                          <a:ea typeface="+mn-ea"/>
                          <a:cs typeface="+mn-cs"/>
                        </a:rPr>
                        <a:t>性能上可匹配单点</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342900" indent="-342900" algn="l" defTabSz="914400" rtl="0" eaLnBrk="1" latinLnBrk="0" hangingPunct="1">
                        <a:buAutoNum type="arabicPeriod"/>
                      </a:pPr>
                      <a:r>
                        <a:rPr lang="zh-CN" altLang="en-US" sz="1800" b="1" kern="1200" baseline="0" dirty="0" smtClean="0">
                          <a:solidFill>
                            <a:schemeClr val="lt1"/>
                          </a:solidFill>
                          <a:latin typeface="+mn-lt"/>
                          <a:ea typeface="+mn-ea"/>
                          <a:cs typeface="+mn-cs"/>
                        </a:rPr>
                        <a:t>对</a:t>
                      </a:r>
                      <a:r>
                        <a:rPr lang="en-US" altLang="zh-CN" sz="1800" b="1" kern="1200" baseline="0" dirty="0" smtClean="0">
                          <a:solidFill>
                            <a:schemeClr val="lt1"/>
                          </a:solidFill>
                          <a:latin typeface="+mn-lt"/>
                          <a:ea typeface="+mn-ea"/>
                          <a:cs typeface="+mn-cs"/>
                        </a:rPr>
                        <a:t>client</a:t>
                      </a:r>
                      <a:r>
                        <a:rPr lang="zh-CN" altLang="en-US" sz="1800" b="1" kern="1200" baseline="0" dirty="0" smtClean="0">
                          <a:solidFill>
                            <a:schemeClr val="lt1"/>
                          </a:solidFill>
                          <a:latin typeface="+mn-lt"/>
                          <a:ea typeface="+mn-ea"/>
                          <a:cs typeface="+mn-cs"/>
                        </a:rPr>
                        <a:t>透明</a:t>
                      </a:r>
                      <a:r>
                        <a:rPr lang="en-US" altLang="zh-CN" sz="1800" b="1" kern="1200" baseline="0" dirty="0" smtClean="0">
                          <a:solidFill>
                            <a:schemeClr val="lt1"/>
                          </a:solidFill>
                          <a:latin typeface="+mn-lt"/>
                          <a:ea typeface="+mn-ea"/>
                          <a:cs typeface="+mn-cs"/>
                        </a:rPr>
                        <a:t>,</a:t>
                      </a:r>
                      <a:r>
                        <a:rPr lang="zh-CN" altLang="en-US" sz="1800" b="1" kern="1200" baseline="0" dirty="0" smtClean="0">
                          <a:solidFill>
                            <a:schemeClr val="lt1"/>
                          </a:solidFill>
                          <a:latin typeface="+mn-lt"/>
                          <a:ea typeface="+mn-ea"/>
                          <a:cs typeface="+mn-cs"/>
                        </a:rPr>
                        <a:t>缓存集群变化无需</a:t>
                      </a:r>
                      <a:r>
                        <a:rPr lang="en-US" altLang="zh-CN" sz="1800" b="1" kern="1200" baseline="0" dirty="0" smtClean="0">
                          <a:solidFill>
                            <a:schemeClr val="lt1"/>
                          </a:solidFill>
                          <a:latin typeface="+mn-lt"/>
                          <a:ea typeface="+mn-ea"/>
                          <a:cs typeface="+mn-cs"/>
                        </a:rPr>
                        <a:t>client</a:t>
                      </a:r>
                      <a:r>
                        <a:rPr lang="zh-CN" altLang="en-US" sz="1800" b="1" kern="1200" baseline="0" dirty="0" smtClean="0">
                          <a:solidFill>
                            <a:schemeClr val="lt1"/>
                          </a:solidFill>
                          <a:latin typeface="+mn-lt"/>
                          <a:ea typeface="+mn-ea"/>
                          <a:cs typeface="+mn-cs"/>
                        </a:rPr>
                        <a:t>修改</a:t>
                      </a:r>
                      <a:endParaRPr lang="en-US" altLang="zh-CN" sz="1800" b="1" kern="1200" baseline="0" dirty="0" smtClean="0">
                        <a:solidFill>
                          <a:schemeClr val="lt1"/>
                        </a:solidFill>
                        <a:latin typeface="+mn-lt"/>
                        <a:ea typeface="+mn-ea"/>
                        <a:cs typeface="+mn-cs"/>
                      </a:endParaRPr>
                    </a:p>
                    <a:p>
                      <a:pPr marL="342900" indent="-342900" algn="l" defTabSz="914400" rtl="0" eaLnBrk="1" latinLnBrk="0" hangingPunct="1">
                        <a:buAutoNum type="arabicPeriod"/>
                      </a:pPr>
                      <a:r>
                        <a:rPr lang="zh-CN" altLang="en-US" sz="1800" b="1" kern="1200" baseline="0" dirty="0" smtClean="0">
                          <a:solidFill>
                            <a:schemeClr val="lt1"/>
                          </a:solidFill>
                          <a:latin typeface="+mn-lt"/>
                          <a:ea typeface="+mn-ea"/>
                          <a:cs typeface="+mn-cs"/>
                        </a:rPr>
                        <a:t>存储和集群操作分离</a:t>
                      </a:r>
                      <a:endParaRPr lang="en-US" altLang="zh-CN" sz="1800" b="1" kern="1200" baseline="0" dirty="0" smtClean="0">
                        <a:solidFill>
                          <a:schemeClr val="lt1"/>
                        </a:solidFill>
                        <a:latin typeface="+mn-lt"/>
                        <a:ea typeface="+mn-ea"/>
                        <a:cs typeface="+mn-cs"/>
                      </a:endParaRPr>
                    </a:p>
                    <a:p>
                      <a:pPr marL="342900" indent="-342900" algn="l" defTabSz="914400" rtl="0" eaLnBrk="1" latinLnBrk="0" hangingPunct="1">
                        <a:buAutoNum type="arabicPeriod"/>
                      </a:pPr>
                      <a:r>
                        <a:rPr lang="zh-CN" altLang="en-US" sz="1800" b="1" kern="1200" baseline="0" dirty="0" smtClean="0">
                          <a:solidFill>
                            <a:schemeClr val="lt1"/>
                          </a:solidFill>
                          <a:latin typeface="+mn-lt"/>
                          <a:ea typeface="+mn-ea"/>
                          <a:cs typeface="+mn-cs"/>
                        </a:rPr>
                        <a:t>代理层实现</a:t>
                      </a:r>
                      <a:r>
                        <a:rPr lang="en-US" altLang="zh-CN" sz="1800" b="1" kern="1200" baseline="0" dirty="0" smtClean="0">
                          <a:solidFill>
                            <a:schemeClr val="lt1"/>
                          </a:solidFill>
                          <a:latin typeface="+mn-lt"/>
                          <a:ea typeface="+mn-ea"/>
                          <a:cs typeface="+mn-cs"/>
                        </a:rPr>
                        <a:t>RESP</a:t>
                      </a:r>
                      <a:r>
                        <a:rPr lang="zh-CN" altLang="en-US" sz="1800" b="1" kern="1200" baseline="0" dirty="0" smtClean="0">
                          <a:solidFill>
                            <a:schemeClr val="lt1"/>
                          </a:solidFill>
                          <a:latin typeface="+mn-lt"/>
                          <a:ea typeface="+mn-ea"/>
                          <a:cs typeface="+mn-cs"/>
                        </a:rPr>
                        <a:t>协议</a:t>
                      </a:r>
                      <a:r>
                        <a:rPr lang="en-US" altLang="zh-CN" sz="1800" b="1" kern="1200" baseline="0" dirty="0" smtClean="0">
                          <a:solidFill>
                            <a:schemeClr val="lt1"/>
                          </a:solidFill>
                          <a:latin typeface="+mn-lt"/>
                          <a:ea typeface="+mn-ea"/>
                          <a:cs typeface="+mn-cs"/>
                        </a:rPr>
                        <a:t>,</a:t>
                      </a:r>
                      <a:r>
                        <a:rPr lang="zh-CN" altLang="en-US" sz="1800" b="1" kern="1200" baseline="0" dirty="0" smtClean="0">
                          <a:solidFill>
                            <a:schemeClr val="lt1"/>
                          </a:solidFill>
                          <a:latin typeface="+mn-lt"/>
                          <a:ea typeface="+mn-ea"/>
                          <a:cs typeface="+mn-cs"/>
                        </a:rPr>
                        <a:t>现有</a:t>
                      </a:r>
                      <a:r>
                        <a:rPr lang="en-US" altLang="zh-CN" sz="1800" b="1" kern="1200" baseline="0" dirty="0" smtClean="0">
                          <a:solidFill>
                            <a:schemeClr val="lt1"/>
                          </a:solidFill>
                          <a:latin typeface="+mn-lt"/>
                          <a:ea typeface="+mn-ea"/>
                          <a:cs typeface="+mn-cs"/>
                        </a:rPr>
                        <a:t>client </a:t>
                      </a:r>
                      <a:r>
                        <a:rPr lang="en-US" altLang="zh-CN" sz="1800" b="1" kern="1200" baseline="0" dirty="0" err="1" smtClean="0">
                          <a:solidFill>
                            <a:schemeClr val="lt1"/>
                          </a:solidFill>
                          <a:latin typeface="+mn-lt"/>
                          <a:ea typeface="+mn-ea"/>
                          <a:cs typeface="+mn-cs"/>
                        </a:rPr>
                        <a:t>api</a:t>
                      </a:r>
                      <a:r>
                        <a:rPr lang="zh-CN" altLang="en-US" sz="1800" b="1" kern="1200" baseline="0" dirty="0" smtClean="0">
                          <a:solidFill>
                            <a:schemeClr val="lt1"/>
                          </a:solidFill>
                          <a:latin typeface="+mn-lt"/>
                          <a:ea typeface="+mn-ea"/>
                          <a:cs typeface="+mn-cs"/>
                        </a:rPr>
                        <a:t>无需修改</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r>
              <a:tr h="3577162">
                <a:tc>
                  <a:txBody>
                    <a:bodyPr/>
                    <a:lstStyle/>
                    <a:p>
                      <a:pPr marL="0" algn="ctr" defTabSz="914400" rtl="0" eaLnBrk="1" latinLnBrk="0" hangingPunct="1"/>
                      <a:r>
                        <a:rPr lang="zh-CN" altLang="en-US" sz="1800" b="1" kern="1200" dirty="0" smtClean="0">
                          <a:solidFill>
                            <a:schemeClr val="lt1"/>
                          </a:solidFill>
                          <a:latin typeface="+mn-lt"/>
                          <a:ea typeface="+mn-ea"/>
                          <a:cs typeface="+mn-cs"/>
                        </a:rPr>
                        <a:t>缺点</a:t>
                      </a:r>
                    </a:p>
                  </a:txBody>
                  <a:tcPr anchor="ctr">
                    <a:solidFill>
                      <a:schemeClr val="tx1">
                        <a:lumMod val="40000"/>
                        <a:lumOff val="60000"/>
                      </a:schemeClr>
                    </a:solidFill>
                  </a:tcPr>
                </a:tc>
                <a:tc>
                  <a:txBody>
                    <a:bodyPr/>
                    <a:lstStyle/>
                    <a:p>
                      <a:pPr marL="342900" indent="-342900" algn="l" defTabSz="914400" rtl="0" eaLnBrk="1" latinLnBrk="0" hangingPunct="1">
                        <a:buAutoNum type="arabicPeriod"/>
                      </a:pPr>
                      <a:r>
                        <a:rPr lang="zh-CN" altLang="en-US" sz="1800" b="1" kern="1200" dirty="0" smtClean="0">
                          <a:solidFill>
                            <a:srgbClr val="FF0000"/>
                          </a:solidFill>
                          <a:latin typeface="+mn-lt"/>
                          <a:ea typeface="+mn-ea"/>
                          <a:cs typeface="+mn-cs"/>
                        </a:rPr>
                        <a:t>集群变化对运维很困难</a:t>
                      </a:r>
                      <a:r>
                        <a:rPr lang="en-US" altLang="zh-CN" sz="1800" b="1" kern="1200" dirty="0" smtClean="0">
                          <a:solidFill>
                            <a:srgbClr val="FF0000"/>
                          </a:solidFill>
                          <a:latin typeface="+mn-lt"/>
                          <a:ea typeface="+mn-ea"/>
                          <a:cs typeface="+mn-cs"/>
                        </a:rPr>
                        <a:t>,</a:t>
                      </a:r>
                      <a:r>
                        <a:rPr lang="en-US" altLang="zh-CN" sz="1800" b="1" kern="1200" baseline="0" dirty="0" smtClean="0">
                          <a:solidFill>
                            <a:srgbClr val="FF0000"/>
                          </a:solidFill>
                          <a:latin typeface="+mn-lt"/>
                          <a:ea typeface="+mn-ea"/>
                          <a:cs typeface="+mn-cs"/>
                        </a:rPr>
                        <a:t> </a:t>
                      </a:r>
                      <a:r>
                        <a:rPr lang="zh-CN" altLang="en-US" sz="1800" b="1" kern="1200" baseline="0" dirty="0" smtClean="0">
                          <a:solidFill>
                            <a:srgbClr val="FF0000"/>
                          </a:solidFill>
                          <a:latin typeface="+mn-lt"/>
                          <a:ea typeface="+mn-ea"/>
                          <a:cs typeface="+mn-cs"/>
                        </a:rPr>
                        <a:t>需要停掉</a:t>
                      </a:r>
                      <a:r>
                        <a:rPr lang="en-US" altLang="zh-CN" sz="1800" b="1" kern="1200" baseline="0" dirty="0" err="1" smtClean="0">
                          <a:solidFill>
                            <a:srgbClr val="FF0000"/>
                          </a:solidFill>
                          <a:latin typeface="+mn-lt"/>
                          <a:ea typeface="+mn-ea"/>
                          <a:cs typeface="+mn-cs"/>
                        </a:rPr>
                        <a:t>redis</a:t>
                      </a:r>
                      <a:r>
                        <a:rPr lang="en-US" altLang="zh-CN" sz="1800" b="1" kern="1200" baseline="0" dirty="0" smtClean="0">
                          <a:solidFill>
                            <a:srgbClr val="FF0000"/>
                          </a:solidFill>
                          <a:latin typeface="+mn-lt"/>
                          <a:ea typeface="+mn-ea"/>
                          <a:cs typeface="+mn-cs"/>
                        </a:rPr>
                        <a:t>-server,</a:t>
                      </a:r>
                      <a:r>
                        <a:rPr lang="zh-CN" altLang="en-US" sz="1800" b="1" kern="1200" baseline="0" dirty="0" smtClean="0">
                          <a:solidFill>
                            <a:srgbClr val="FF0000"/>
                          </a:solidFill>
                          <a:latin typeface="+mn-lt"/>
                          <a:ea typeface="+mn-ea"/>
                          <a:cs typeface="+mn-cs"/>
                        </a:rPr>
                        <a:t>手动重新</a:t>
                      </a:r>
                      <a:r>
                        <a:rPr lang="en-US" altLang="zh-CN" sz="1800" b="1" kern="1200" baseline="0" dirty="0" err="1" smtClean="0">
                          <a:solidFill>
                            <a:srgbClr val="FF0000"/>
                          </a:solidFill>
                          <a:latin typeface="+mn-lt"/>
                          <a:ea typeface="+mn-ea"/>
                          <a:cs typeface="+mn-cs"/>
                        </a:rPr>
                        <a:t>sharding</a:t>
                      </a:r>
                      <a:endParaRPr lang="en-US" altLang="zh-CN" sz="1800" b="1" kern="1200" dirty="0" smtClean="0">
                        <a:solidFill>
                          <a:srgbClr val="FF0000"/>
                        </a:solidFill>
                        <a:latin typeface="+mn-lt"/>
                        <a:ea typeface="+mn-ea"/>
                        <a:cs typeface="+mn-cs"/>
                      </a:endParaRPr>
                    </a:p>
                  </a:txBody>
                  <a:tcPr anchor="ctr">
                    <a:solidFill>
                      <a:schemeClr val="tx1">
                        <a:lumMod val="40000"/>
                        <a:lumOff val="60000"/>
                      </a:schemeClr>
                    </a:solidFill>
                  </a:tcPr>
                </a:tc>
                <a:tc>
                  <a:txBody>
                    <a:bodyPr/>
                    <a:lstStyle/>
                    <a:p>
                      <a:pPr marL="342900" indent="-342900" algn="l" defTabSz="914400" rtl="0" eaLnBrk="1" latinLnBrk="0" hangingPunct="1">
                        <a:buAutoNum type="arabicPeriod"/>
                      </a:pPr>
                      <a:r>
                        <a:rPr lang="zh-CN" altLang="en-US" sz="1800" b="1" kern="1200" dirty="0" smtClean="0">
                          <a:solidFill>
                            <a:srgbClr val="FF0000"/>
                          </a:solidFill>
                          <a:latin typeface="+mn-lt"/>
                          <a:ea typeface="+mn-ea"/>
                          <a:cs typeface="+mn-cs"/>
                        </a:rPr>
                        <a:t>存储操作和集群操作混在一起</a:t>
                      </a:r>
                      <a:r>
                        <a:rPr lang="en-US" altLang="zh-CN" sz="1800" b="1" kern="1200" dirty="0" smtClean="0">
                          <a:solidFill>
                            <a:srgbClr val="FF0000"/>
                          </a:solidFill>
                          <a:latin typeface="+mn-lt"/>
                          <a:ea typeface="+mn-ea"/>
                          <a:cs typeface="+mn-cs"/>
                        </a:rPr>
                        <a:t>,</a:t>
                      </a:r>
                      <a:r>
                        <a:rPr lang="en-US" altLang="zh-CN" sz="1800" b="1" kern="1200" baseline="0" dirty="0" smtClean="0">
                          <a:solidFill>
                            <a:srgbClr val="FF0000"/>
                          </a:solidFill>
                          <a:latin typeface="+mn-lt"/>
                          <a:ea typeface="+mn-ea"/>
                          <a:cs typeface="+mn-cs"/>
                        </a:rPr>
                        <a:t> </a:t>
                      </a:r>
                      <a:r>
                        <a:rPr lang="zh-CN" altLang="en-US" sz="1800" b="1" kern="1200" baseline="0" dirty="0" smtClean="0">
                          <a:solidFill>
                            <a:srgbClr val="FF0000"/>
                          </a:solidFill>
                          <a:latin typeface="+mn-lt"/>
                          <a:ea typeface="+mn-ea"/>
                          <a:cs typeface="+mn-cs"/>
                        </a:rPr>
                        <a:t>出问题不好定位</a:t>
                      </a:r>
                      <a:r>
                        <a:rPr lang="en-US" altLang="zh-CN" sz="1800" b="1" kern="1200" baseline="0" dirty="0" smtClean="0">
                          <a:solidFill>
                            <a:srgbClr val="FF0000"/>
                          </a:solidFill>
                          <a:latin typeface="+mn-lt"/>
                          <a:ea typeface="+mn-ea"/>
                          <a:cs typeface="+mn-cs"/>
                        </a:rPr>
                        <a:t>, </a:t>
                      </a:r>
                      <a:r>
                        <a:rPr lang="zh-CN" altLang="en-US" sz="1800" b="1" kern="1200" baseline="0" dirty="0" smtClean="0">
                          <a:solidFill>
                            <a:srgbClr val="FF0000"/>
                          </a:solidFill>
                          <a:latin typeface="+mn-lt"/>
                          <a:ea typeface="+mn-ea"/>
                          <a:cs typeface="+mn-cs"/>
                        </a:rPr>
                        <a:t>运维困难</a:t>
                      </a:r>
                      <a:endParaRPr lang="en-US" altLang="zh-CN" sz="1800" b="1" kern="1200" baseline="0" dirty="0" smtClean="0">
                        <a:solidFill>
                          <a:srgbClr val="FF0000"/>
                        </a:solidFill>
                        <a:latin typeface="+mn-lt"/>
                        <a:ea typeface="+mn-ea"/>
                        <a:cs typeface="+mn-cs"/>
                      </a:endParaRPr>
                    </a:p>
                    <a:p>
                      <a:pPr marL="342900" indent="-342900" algn="l" defTabSz="914400" rtl="0" eaLnBrk="1" latinLnBrk="0" hangingPunct="1">
                        <a:buAutoNum type="arabicPeriod"/>
                      </a:pPr>
                      <a:r>
                        <a:rPr lang="zh-CN" altLang="en-US" sz="1800" b="1" kern="1200" baseline="0" dirty="0" smtClean="0">
                          <a:solidFill>
                            <a:srgbClr val="FF0000"/>
                          </a:solidFill>
                          <a:latin typeface="+mn-lt"/>
                          <a:ea typeface="+mn-ea"/>
                          <a:cs typeface="+mn-cs"/>
                        </a:rPr>
                        <a:t>现有</a:t>
                      </a:r>
                      <a:r>
                        <a:rPr lang="en-US" altLang="zh-CN" sz="1800" b="1" kern="1200" baseline="0" dirty="0" smtClean="0">
                          <a:solidFill>
                            <a:srgbClr val="FF0000"/>
                          </a:solidFill>
                          <a:latin typeface="+mn-lt"/>
                          <a:ea typeface="+mn-ea"/>
                          <a:cs typeface="+mn-cs"/>
                        </a:rPr>
                        <a:t>client </a:t>
                      </a:r>
                      <a:r>
                        <a:rPr lang="en-US" altLang="zh-CN" sz="1800" b="1" kern="1200" baseline="0" dirty="0" err="1" smtClean="0">
                          <a:solidFill>
                            <a:srgbClr val="FF0000"/>
                          </a:solidFill>
                          <a:latin typeface="+mn-lt"/>
                          <a:ea typeface="+mn-ea"/>
                          <a:cs typeface="+mn-cs"/>
                        </a:rPr>
                        <a:t>api</a:t>
                      </a:r>
                      <a:r>
                        <a:rPr lang="zh-CN" altLang="en-US" sz="1800" b="1" kern="1200" baseline="0" dirty="0" smtClean="0">
                          <a:solidFill>
                            <a:srgbClr val="FF0000"/>
                          </a:solidFill>
                          <a:latin typeface="+mn-lt"/>
                          <a:ea typeface="+mn-ea"/>
                          <a:cs typeface="+mn-cs"/>
                        </a:rPr>
                        <a:t>均不可用</a:t>
                      </a:r>
                      <a:r>
                        <a:rPr lang="en-US" altLang="zh-CN" sz="1800" b="1" kern="1200" baseline="0" dirty="0" smtClean="0">
                          <a:solidFill>
                            <a:srgbClr val="FF0000"/>
                          </a:solidFill>
                          <a:latin typeface="+mn-lt"/>
                          <a:ea typeface="+mn-ea"/>
                          <a:cs typeface="+mn-cs"/>
                        </a:rPr>
                        <a:t>, </a:t>
                      </a:r>
                      <a:r>
                        <a:rPr lang="zh-CN" altLang="en-US" sz="1800" b="1" kern="1200" baseline="0" dirty="0" smtClean="0">
                          <a:solidFill>
                            <a:srgbClr val="FF0000"/>
                          </a:solidFill>
                          <a:latin typeface="+mn-lt"/>
                          <a:ea typeface="+mn-ea"/>
                          <a:cs typeface="+mn-cs"/>
                        </a:rPr>
                        <a:t>需开发既支持存储操作又支持集群操作的</a:t>
                      </a:r>
                      <a:r>
                        <a:rPr lang="en-US" altLang="zh-CN" sz="1800" b="1" kern="1200" baseline="0" dirty="0" err="1" smtClean="0">
                          <a:solidFill>
                            <a:srgbClr val="FF0000"/>
                          </a:solidFill>
                          <a:latin typeface="+mn-lt"/>
                          <a:ea typeface="+mn-ea"/>
                          <a:cs typeface="+mn-cs"/>
                        </a:rPr>
                        <a:t>api</a:t>
                      </a:r>
                      <a:endParaRPr lang="en-US" altLang="zh-CN" sz="1800" b="1" kern="1200" baseline="0" dirty="0" smtClean="0">
                        <a:solidFill>
                          <a:srgbClr val="FF0000"/>
                        </a:solidFill>
                        <a:latin typeface="+mn-lt"/>
                        <a:ea typeface="+mn-ea"/>
                        <a:cs typeface="+mn-cs"/>
                      </a:endParaRPr>
                    </a:p>
                    <a:p>
                      <a:pPr marL="342900" indent="-342900" algn="l" defTabSz="914400" rtl="0" eaLnBrk="1" latinLnBrk="0" hangingPunct="1">
                        <a:buAutoNum type="arabicPeriod"/>
                      </a:pPr>
                      <a:r>
                        <a:rPr lang="zh-CN" altLang="en-US" sz="1800" b="1" kern="1200" baseline="0" dirty="0" smtClean="0">
                          <a:solidFill>
                            <a:schemeClr val="lt1"/>
                          </a:solidFill>
                          <a:latin typeface="+mn-lt"/>
                          <a:ea typeface="+mn-ea"/>
                          <a:cs typeface="+mn-cs"/>
                        </a:rPr>
                        <a:t>需熟悉</a:t>
                      </a:r>
                      <a:r>
                        <a:rPr lang="en-US" altLang="zh-CN" sz="1800" b="1" kern="1200" baseline="0" dirty="0" err="1" smtClean="0">
                          <a:solidFill>
                            <a:schemeClr val="lt1"/>
                          </a:solidFill>
                          <a:latin typeface="+mn-lt"/>
                          <a:ea typeface="+mn-ea"/>
                          <a:cs typeface="+mn-cs"/>
                        </a:rPr>
                        <a:t>paxos</a:t>
                      </a:r>
                      <a:r>
                        <a:rPr lang="en-US" altLang="zh-CN" sz="1800" b="1" kern="1200" baseline="0" dirty="0" smtClean="0">
                          <a:solidFill>
                            <a:schemeClr val="lt1"/>
                          </a:solidFill>
                          <a:latin typeface="+mn-lt"/>
                          <a:ea typeface="+mn-ea"/>
                          <a:cs typeface="+mn-cs"/>
                        </a:rPr>
                        <a:t>/gossip</a:t>
                      </a:r>
                      <a:r>
                        <a:rPr lang="zh-CN" altLang="en-US" sz="1800" b="1" kern="1200" baseline="0" dirty="0" smtClean="0">
                          <a:solidFill>
                            <a:schemeClr val="lt1"/>
                          </a:solidFill>
                          <a:latin typeface="+mn-lt"/>
                          <a:ea typeface="+mn-ea"/>
                          <a:cs typeface="+mn-cs"/>
                        </a:rPr>
                        <a:t>等相关协议</a:t>
                      </a:r>
                      <a:r>
                        <a:rPr lang="en-US" altLang="zh-CN" sz="1800" b="1" kern="1200" baseline="0" dirty="0" smtClean="0">
                          <a:solidFill>
                            <a:schemeClr val="lt1"/>
                          </a:solidFill>
                          <a:latin typeface="+mn-lt"/>
                          <a:ea typeface="+mn-ea"/>
                          <a:cs typeface="+mn-cs"/>
                        </a:rPr>
                        <a:t>, </a:t>
                      </a:r>
                      <a:r>
                        <a:rPr lang="zh-CN" altLang="en-US" sz="1800" b="1" kern="1200" baseline="0" dirty="0" smtClean="0">
                          <a:solidFill>
                            <a:schemeClr val="lt1"/>
                          </a:solidFill>
                          <a:latin typeface="+mn-lt"/>
                          <a:ea typeface="+mn-ea"/>
                          <a:cs typeface="+mn-cs"/>
                        </a:rPr>
                        <a:t>实现</a:t>
                      </a:r>
                      <a:r>
                        <a:rPr lang="zh-CN" altLang="en-US" sz="1800" b="1" kern="1200" baseline="0" dirty="0" smtClean="0">
                          <a:solidFill>
                            <a:schemeClr val="lt1"/>
                          </a:solidFill>
                          <a:latin typeface="+mn-lt"/>
                          <a:ea typeface="+mn-ea"/>
                          <a:cs typeface="+mn-cs"/>
                        </a:rPr>
                        <a:t>难度高</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342900" indent="-342900" algn="l" defTabSz="914400" rtl="0" eaLnBrk="1" latinLnBrk="0" hangingPunct="1">
                        <a:buAutoNum type="arabicPeriod"/>
                      </a:pPr>
                      <a:r>
                        <a:rPr lang="zh-CN" altLang="en-US" sz="1800" b="1" kern="1200" dirty="0" smtClean="0">
                          <a:solidFill>
                            <a:schemeClr val="lt1"/>
                          </a:solidFill>
                          <a:latin typeface="+mn-lt"/>
                          <a:ea typeface="+mn-ea"/>
                          <a:cs typeface="+mn-cs"/>
                        </a:rPr>
                        <a:t>需添加代理层</a:t>
                      </a:r>
                      <a:r>
                        <a:rPr lang="en-US" altLang="zh-CN" sz="1800" b="1" kern="1200" dirty="0" smtClean="0">
                          <a:solidFill>
                            <a:schemeClr val="lt1"/>
                          </a:solidFill>
                          <a:latin typeface="+mn-lt"/>
                          <a:ea typeface="+mn-ea"/>
                          <a:cs typeface="+mn-cs"/>
                        </a:rPr>
                        <a:t>, </a:t>
                      </a:r>
                      <a:r>
                        <a:rPr lang="zh-CN" altLang="en-US" sz="1800" b="1" kern="1200" dirty="0" smtClean="0">
                          <a:solidFill>
                            <a:schemeClr val="lt1"/>
                          </a:solidFill>
                          <a:latin typeface="+mn-lt"/>
                          <a:ea typeface="+mn-ea"/>
                          <a:cs typeface="+mn-cs"/>
                        </a:rPr>
                        <a:t>对集群节点统一管理</a:t>
                      </a:r>
                      <a:r>
                        <a:rPr lang="en-US" altLang="zh-CN" sz="1800" b="1" kern="1200" dirty="0" smtClean="0">
                          <a:solidFill>
                            <a:schemeClr val="lt1"/>
                          </a:solidFill>
                          <a:latin typeface="+mn-lt"/>
                          <a:ea typeface="+mn-ea"/>
                          <a:cs typeface="+mn-cs"/>
                        </a:rPr>
                        <a:t>.</a:t>
                      </a:r>
                      <a:r>
                        <a:rPr lang="en-US" altLang="zh-CN" sz="1800" b="1" kern="1200" baseline="0" dirty="0" smtClean="0">
                          <a:solidFill>
                            <a:schemeClr val="lt1"/>
                          </a:solidFill>
                          <a:latin typeface="+mn-lt"/>
                          <a:ea typeface="+mn-ea"/>
                          <a:cs typeface="+mn-cs"/>
                        </a:rPr>
                        <a:t> </a:t>
                      </a:r>
                      <a:r>
                        <a:rPr lang="zh-CN" altLang="en-US" sz="1800" b="1" kern="1200" baseline="0" dirty="0" smtClean="0">
                          <a:solidFill>
                            <a:schemeClr val="lt1"/>
                          </a:solidFill>
                          <a:latin typeface="+mn-lt"/>
                          <a:ea typeface="+mn-ea"/>
                          <a:cs typeface="+mn-cs"/>
                        </a:rPr>
                        <a:t>性能会受影响</a:t>
                      </a:r>
                      <a:endParaRPr lang="en-US" altLang="zh-CN" sz="1800" b="1" kern="1200" baseline="0" dirty="0" smtClean="0">
                        <a:solidFill>
                          <a:schemeClr val="lt1"/>
                        </a:solidFill>
                        <a:latin typeface="+mn-lt"/>
                        <a:ea typeface="+mn-ea"/>
                        <a:cs typeface="+mn-cs"/>
                      </a:endParaRPr>
                    </a:p>
                    <a:p>
                      <a:pPr marL="342900" indent="-342900" algn="l" defTabSz="914400" rtl="0" eaLnBrk="1" latinLnBrk="0" hangingPunct="1">
                        <a:buAutoNum type="arabicPeriod"/>
                      </a:pPr>
                      <a:r>
                        <a:rPr lang="zh-CN" altLang="en-US" sz="1800" b="1" kern="1200" baseline="0" dirty="0" smtClean="0">
                          <a:solidFill>
                            <a:schemeClr val="lt1"/>
                          </a:solidFill>
                          <a:latin typeface="+mn-lt"/>
                          <a:ea typeface="+mn-ea"/>
                          <a:cs typeface="+mn-cs"/>
                        </a:rPr>
                        <a:t>需考虑集群变化时</a:t>
                      </a:r>
                      <a:r>
                        <a:rPr lang="en-US" altLang="zh-CN" sz="1800" b="1" kern="1200" baseline="0" dirty="0" smtClean="0">
                          <a:solidFill>
                            <a:schemeClr val="lt1"/>
                          </a:solidFill>
                          <a:latin typeface="+mn-lt"/>
                          <a:ea typeface="+mn-ea"/>
                          <a:cs typeface="+mn-cs"/>
                        </a:rPr>
                        <a:t>, </a:t>
                      </a:r>
                      <a:r>
                        <a:rPr lang="en-US" altLang="zh-CN" sz="1800" b="1" kern="1200" baseline="0" dirty="0" err="1" smtClean="0">
                          <a:solidFill>
                            <a:schemeClr val="lt1"/>
                          </a:solidFill>
                          <a:latin typeface="+mn-lt"/>
                          <a:ea typeface="+mn-ea"/>
                          <a:cs typeface="+mn-cs"/>
                        </a:rPr>
                        <a:t>resharding</a:t>
                      </a:r>
                      <a:r>
                        <a:rPr lang="en-US" altLang="zh-CN" sz="1800" b="1" kern="1200" baseline="0" dirty="0" smtClean="0">
                          <a:solidFill>
                            <a:schemeClr val="lt1"/>
                          </a:solidFill>
                          <a:latin typeface="+mn-lt"/>
                          <a:ea typeface="+mn-ea"/>
                          <a:cs typeface="+mn-cs"/>
                        </a:rPr>
                        <a:t>, </a:t>
                      </a:r>
                      <a:r>
                        <a:rPr lang="zh-CN" altLang="en-US" sz="1800" b="1" kern="1200" baseline="0" dirty="0" smtClean="0">
                          <a:solidFill>
                            <a:schemeClr val="lt1"/>
                          </a:solidFill>
                          <a:latin typeface="+mn-lt"/>
                          <a:ea typeface="+mn-ea"/>
                          <a:cs typeface="+mn-cs"/>
                        </a:rPr>
                        <a:t>数据迁移</a:t>
                      </a:r>
                      <a:r>
                        <a:rPr lang="en-US" altLang="zh-CN" sz="1800" b="1" kern="1200" baseline="0" dirty="0" smtClean="0">
                          <a:solidFill>
                            <a:schemeClr val="lt1"/>
                          </a:solidFill>
                          <a:latin typeface="+mn-lt"/>
                          <a:ea typeface="+mn-ea"/>
                          <a:cs typeface="+mn-cs"/>
                        </a:rPr>
                        <a:t>,  </a:t>
                      </a:r>
                      <a:r>
                        <a:rPr lang="zh-CN" altLang="en-US" sz="1800" b="1" kern="1200" baseline="0" dirty="0" smtClean="0">
                          <a:solidFill>
                            <a:schemeClr val="lt1"/>
                          </a:solidFill>
                          <a:latin typeface="+mn-lt"/>
                          <a:ea typeface="+mn-ea"/>
                          <a:cs typeface="+mn-cs"/>
                        </a:rPr>
                        <a:t>一致性</a:t>
                      </a:r>
                      <a:r>
                        <a:rPr lang="en-US" altLang="zh-CN" sz="1800" b="1" kern="1200" baseline="0" dirty="0" smtClean="0">
                          <a:solidFill>
                            <a:schemeClr val="lt1"/>
                          </a:solidFill>
                          <a:latin typeface="+mn-lt"/>
                          <a:ea typeface="+mn-ea"/>
                          <a:cs typeface="+mn-cs"/>
                        </a:rPr>
                        <a:t>,</a:t>
                      </a:r>
                      <a:r>
                        <a:rPr lang="zh-CN" altLang="en-US" sz="1800" b="1" kern="1200" baseline="0" dirty="0" smtClean="0">
                          <a:solidFill>
                            <a:schemeClr val="lt1"/>
                          </a:solidFill>
                          <a:latin typeface="+mn-lt"/>
                          <a:ea typeface="+mn-ea"/>
                          <a:cs typeface="+mn-cs"/>
                        </a:rPr>
                        <a:t>容灾等方面的问题</a:t>
                      </a:r>
                      <a:r>
                        <a:rPr lang="en-US" altLang="zh-CN" sz="1800" b="1" kern="1200" baseline="0" dirty="0" smtClean="0">
                          <a:solidFill>
                            <a:schemeClr val="lt1"/>
                          </a:solidFill>
                          <a:latin typeface="+mn-lt"/>
                          <a:ea typeface="+mn-ea"/>
                          <a:cs typeface="+mn-cs"/>
                        </a:rPr>
                        <a:t>, </a:t>
                      </a:r>
                      <a:r>
                        <a:rPr lang="zh-CN" altLang="en-US" sz="1800" b="1" kern="1200" baseline="0" dirty="0" smtClean="0">
                          <a:solidFill>
                            <a:schemeClr val="lt1"/>
                          </a:solidFill>
                          <a:latin typeface="+mn-lt"/>
                          <a:ea typeface="+mn-ea"/>
                          <a:cs typeface="+mn-cs"/>
                        </a:rPr>
                        <a:t>实现难度高</a:t>
                      </a:r>
                      <a:endParaRPr lang="en-US" altLang="zh-CN" sz="1800" b="1" kern="1200" baseline="0" dirty="0" smtClean="0">
                        <a:solidFill>
                          <a:schemeClr val="lt1"/>
                        </a:solidFill>
                        <a:latin typeface="+mn-lt"/>
                        <a:ea typeface="+mn-ea"/>
                        <a:cs typeface="+mn-cs"/>
                      </a:endParaRPr>
                    </a:p>
                  </a:txBody>
                  <a:tcPr anchor="ctr">
                    <a:solidFill>
                      <a:schemeClr val="tx1">
                        <a:lumMod val="40000"/>
                        <a:lumOff val="60000"/>
                      </a:schemeClr>
                    </a:solidFill>
                  </a:tcPr>
                </a:tc>
              </a:tr>
            </a:tbl>
          </a:graphicData>
        </a:graphic>
      </p:graphicFrame>
      <p:sp>
        <p:nvSpPr>
          <p:cNvPr id="25" name="乘号 24"/>
          <p:cNvSpPr/>
          <p:nvPr/>
        </p:nvSpPr>
        <p:spPr bwMode="auto">
          <a:xfrm>
            <a:off x="2541960" y="3868688"/>
            <a:ext cx="864096" cy="2304256"/>
          </a:xfrm>
          <a:prstGeom prst="mathMultiply">
            <a:avLst/>
          </a:prstGeom>
          <a:solidFill>
            <a:srgbClr val="FF0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
        <p:nvSpPr>
          <p:cNvPr id="26" name="乘号 25"/>
          <p:cNvSpPr/>
          <p:nvPr/>
        </p:nvSpPr>
        <p:spPr bwMode="auto">
          <a:xfrm>
            <a:off x="5710312" y="3868688"/>
            <a:ext cx="864096" cy="2304256"/>
          </a:xfrm>
          <a:prstGeom prst="mathMultiply">
            <a:avLst/>
          </a:prstGeom>
          <a:solidFill>
            <a:srgbClr val="FF0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
        <p:nvSpPr>
          <p:cNvPr id="29" name="同心圆 28"/>
          <p:cNvSpPr/>
          <p:nvPr/>
        </p:nvSpPr>
        <p:spPr bwMode="auto">
          <a:xfrm>
            <a:off x="9454728" y="4228728"/>
            <a:ext cx="1080120" cy="1584176"/>
          </a:xfrm>
          <a:prstGeom prst="donut">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linds(horizontal)">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blinds(horizontal)">
                                      <p:cBhvr>
                                        <p:cTn id="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1065718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 </a:t>
            </a:r>
            <a:r>
              <a:rPr lang="zh-CN" altLang="en-US" sz="4800" dirty="0" smtClean="0"/>
              <a:t>代理层实现考虑一</a:t>
            </a:r>
            <a:r>
              <a:rPr lang="en-US" altLang="zh-CN" sz="4800" dirty="0" smtClean="0"/>
              <a:t>: RESP</a:t>
            </a:r>
            <a:r>
              <a:rPr lang="zh-CN" altLang="en-US" sz="4800" dirty="0" smtClean="0"/>
              <a:t>支持</a:t>
            </a:r>
            <a:endParaRPr lang="zh-CN" altLang="en-US" sz="4800" dirty="0"/>
          </a:p>
        </p:txBody>
      </p:sp>
      <p:sp>
        <p:nvSpPr>
          <p:cNvPr id="11" name="TextBox 10"/>
          <p:cNvSpPr txBox="1"/>
          <p:nvPr/>
        </p:nvSpPr>
        <p:spPr>
          <a:xfrm>
            <a:off x="741760" y="1276400"/>
            <a:ext cx="11449272" cy="5632311"/>
          </a:xfrm>
          <a:prstGeom prst="rect">
            <a:avLst/>
          </a:prstGeom>
          <a:noFill/>
        </p:spPr>
        <p:txBody>
          <a:bodyPr wrap="square" rtlCol="0">
            <a:spAutoFit/>
          </a:bodyPr>
          <a:lstStyle/>
          <a:p>
            <a:pPr algn="l"/>
            <a:r>
              <a:rPr lang="zh-CN" altLang="en-US" dirty="0" smtClean="0"/>
              <a:t>上述方案</a:t>
            </a:r>
            <a:r>
              <a:rPr lang="en-US" altLang="zh-CN" dirty="0" smtClean="0"/>
              <a:t>3</a:t>
            </a:r>
            <a:r>
              <a:rPr lang="zh-CN" altLang="en-US" dirty="0" smtClean="0"/>
              <a:t>中</a:t>
            </a:r>
            <a:r>
              <a:rPr lang="en-US" altLang="zh-CN" dirty="0" smtClean="0"/>
              <a:t>, </a:t>
            </a:r>
            <a:r>
              <a:rPr lang="zh-CN" altLang="en-US" dirty="0" smtClean="0"/>
              <a:t>代理层</a:t>
            </a:r>
            <a:r>
              <a:rPr lang="en-US" altLang="zh-CN" dirty="0" smtClean="0"/>
              <a:t>(server-proxy)</a:t>
            </a:r>
            <a:r>
              <a:rPr lang="zh-CN" altLang="en-US" dirty="0" smtClean="0"/>
              <a:t>需要实现</a:t>
            </a:r>
            <a:r>
              <a:rPr lang="en-US" altLang="zh-CN" dirty="0" smtClean="0"/>
              <a:t>RESP(</a:t>
            </a:r>
            <a:r>
              <a:rPr lang="en-US" altLang="zh-CN" dirty="0" err="1" smtClean="0"/>
              <a:t>Redis</a:t>
            </a:r>
            <a:r>
              <a:rPr lang="en-US" altLang="zh-CN" dirty="0" smtClean="0"/>
              <a:t>-Serialization-Protocol)</a:t>
            </a:r>
          </a:p>
          <a:p>
            <a:pPr algn="l"/>
            <a:endParaRPr lang="en-US" altLang="zh-CN" dirty="0" smtClean="0"/>
          </a:p>
          <a:p>
            <a:pPr algn="l"/>
            <a:r>
              <a:rPr lang="zh-CN" altLang="en-US" dirty="0" smtClean="0"/>
              <a:t>庆幸的是</a:t>
            </a:r>
            <a:r>
              <a:rPr lang="en-US" altLang="zh-CN" dirty="0" smtClean="0"/>
              <a:t>, RESP</a:t>
            </a:r>
            <a:r>
              <a:rPr lang="zh-CN" altLang="en-US" dirty="0" smtClean="0"/>
              <a:t>在</a:t>
            </a:r>
            <a:r>
              <a:rPr lang="en-US" altLang="zh-CN" dirty="0" smtClean="0"/>
              <a:t>Redis1.2</a:t>
            </a:r>
            <a:r>
              <a:rPr lang="zh-CN" altLang="en-US" dirty="0" smtClean="0"/>
              <a:t>的版本中就引入</a:t>
            </a:r>
            <a:r>
              <a:rPr lang="en-US" altLang="zh-CN" dirty="0" smtClean="0"/>
              <a:t>, </a:t>
            </a:r>
            <a:r>
              <a:rPr lang="zh-CN" altLang="en-US" dirty="0" smtClean="0"/>
              <a:t>在</a:t>
            </a:r>
            <a:r>
              <a:rPr lang="en-US" altLang="zh-CN" dirty="0" smtClean="0"/>
              <a:t>Redis2.0</a:t>
            </a:r>
            <a:r>
              <a:rPr lang="zh-CN" altLang="en-US" dirty="0" smtClean="0"/>
              <a:t>已标准公开化</a:t>
            </a:r>
            <a:endParaRPr lang="en-US" altLang="zh-CN" dirty="0" smtClean="0"/>
          </a:p>
          <a:p>
            <a:pPr algn="l"/>
            <a:endParaRPr lang="en-US" altLang="zh-CN" dirty="0" smtClean="0"/>
          </a:p>
          <a:p>
            <a:pPr algn="l"/>
            <a:r>
              <a:rPr lang="en-US" altLang="zh-CN" dirty="0" smtClean="0">
                <a:hlinkClick r:id="rId2"/>
              </a:rPr>
              <a:t>http://redis.io/topics/protocol</a:t>
            </a:r>
            <a:r>
              <a:rPr lang="en-US" altLang="zh-CN" dirty="0" smtClean="0"/>
              <a:t> (</a:t>
            </a:r>
            <a:r>
              <a:rPr lang="zh-CN" altLang="en-US" dirty="0" smtClean="0"/>
              <a:t>英文说明</a:t>
            </a:r>
            <a:r>
              <a:rPr lang="en-US" altLang="zh-CN" dirty="0" smtClean="0"/>
              <a:t>)</a:t>
            </a:r>
          </a:p>
          <a:p>
            <a:pPr algn="l"/>
            <a:r>
              <a:rPr lang="en-US" altLang="zh-CN" dirty="0" smtClean="0">
                <a:hlinkClick r:id="rId3"/>
              </a:rPr>
              <a:t>http://www.redis.cn/topics/protocol.html</a:t>
            </a:r>
            <a:r>
              <a:rPr lang="en-US" altLang="zh-CN" dirty="0" smtClean="0"/>
              <a:t> (</a:t>
            </a:r>
            <a:r>
              <a:rPr lang="zh-CN" altLang="en-US" dirty="0" smtClean="0"/>
              <a:t>中文说明</a:t>
            </a:r>
            <a:r>
              <a:rPr lang="en-US" altLang="zh-CN" dirty="0" smtClean="0"/>
              <a:t>)</a:t>
            </a:r>
          </a:p>
          <a:p>
            <a:pPr algn="l"/>
            <a:r>
              <a:rPr lang="en-US" dirty="0" smtClean="0">
                <a:hlinkClick r:id="rId4"/>
              </a:rPr>
              <a:t>https://github.com/spullara/redis-protocol.git</a:t>
            </a:r>
            <a:r>
              <a:rPr lang="en-US" dirty="0" smtClean="0"/>
              <a:t> </a:t>
            </a:r>
            <a:r>
              <a:rPr lang="en-US" altLang="zh-CN" dirty="0" smtClean="0"/>
              <a:t>(</a:t>
            </a:r>
            <a:r>
              <a:rPr lang="en-US" altLang="zh-CN" dirty="0" err="1" smtClean="0"/>
              <a:t>github</a:t>
            </a:r>
            <a:r>
              <a:rPr lang="zh-CN" altLang="en-US" dirty="0" smtClean="0"/>
              <a:t>上</a:t>
            </a:r>
            <a:r>
              <a:rPr lang="en-US" altLang="zh-CN" dirty="0" err="1" smtClean="0"/>
              <a:t>Netty</a:t>
            </a:r>
            <a:r>
              <a:rPr lang="zh-CN" altLang="en-US" dirty="0" smtClean="0"/>
              <a:t>实现</a:t>
            </a:r>
            <a:r>
              <a:rPr lang="en-US" altLang="zh-CN" dirty="0" smtClean="0"/>
              <a:t>)</a:t>
            </a:r>
            <a:endParaRPr lang="zh-CN" altLang="en-US" dirty="0"/>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11305256"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a:t>
            </a:r>
            <a:r>
              <a:rPr lang="zh-CN" altLang="en-US" sz="4800" dirty="0" smtClean="0"/>
              <a:t>代理层实现考虑二</a:t>
            </a:r>
            <a:r>
              <a:rPr lang="en-US" altLang="zh-CN" sz="4800" dirty="0" smtClean="0"/>
              <a:t>:</a:t>
            </a:r>
            <a:r>
              <a:rPr lang="en-US" altLang="zh-CN" sz="4800" dirty="0" err="1" smtClean="0"/>
              <a:t>sharding</a:t>
            </a:r>
            <a:r>
              <a:rPr lang="zh-CN" altLang="en-US" sz="4800" dirty="0" smtClean="0"/>
              <a:t>算法</a:t>
            </a:r>
            <a:endParaRPr lang="zh-CN" altLang="en-US" sz="4800" dirty="0"/>
          </a:p>
        </p:txBody>
      </p:sp>
      <p:graphicFrame>
        <p:nvGraphicFramePr>
          <p:cNvPr id="13" name="表格 12"/>
          <p:cNvGraphicFramePr>
            <a:graphicFrameLocks noGrp="1"/>
          </p:cNvGraphicFramePr>
          <p:nvPr/>
        </p:nvGraphicFramePr>
        <p:xfrm>
          <a:off x="741759" y="1294654"/>
          <a:ext cx="11449273" cy="6966522"/>
        </p:xfrm>
        <a:graphic>
          <a:graphicData uri="http://schemas.openxmlformats.org/drawingml/2006/table">
            <a:tbl>
              <a:tblPr firstRow="1" bandRow="1">
                <a:tableStyleId>{5C22544A-7EE6-4342-B048-85BDC9FD1C3A}</a:tableStyleId>
              </a:tblPr>
              <a:tblGrid>
                <a:gridCol w="2443428"/>
                <a:gridCol w="4450532"/>
                <a:gridCol w="4555313"/>
              </a:tblGrid>
              <a:tr h="1368152">
                <a:tc>
                  <a:txBody>
                    <a:bodyPr/>
                    <a:lstStyle/>
                    <a:p>
                      <a:pPr algn="ctr"/>
                      <a:endParaRPr lang="zh-CN" altLang="en-US" dirty="0"/>
                    </a:p>
                  </a:txBody>
                  <a:tcPr anchor="ctr"/>
                </a:tc>
                <a:tc>
                  <a:txBody>
                    <a:bodyPr/>
                    <a:lstStyle/>
                    <a:p>
                      <a:pPr algn="ctr"/>
                      <a:r>
                        <a:rPr lang="zh-CN" altLang="en-US" dirty="0" smtClean="0"/>
                        <a:t>一致性</a:t>
                      </a:r>
                      <a:r>
                        <a:rPr lang="en-US" altLang="zh-CN" dirty="0" smtClean="0"/>
                        <a:t>Hash</a:t>
                      </a:r>
                      <a:r>
                        <a:rPr lang="zh-CN" altLang="en-US" dirty="0" smtClean="0"/>
                        <a:t>算法</a:t>
                      </a:r>
                      <a:endParaRPr lang="zh-CN" altLang="en-US" dirty="0"/>
                    </a:p>
                  </a:txBody>
                  <a:tcPr anchor="ctr"/>
                </a:tc>
                <a:tc>
                  <a:txBody>
                    <a:bodyPr/>
                    <a:lstStyle/>
                    <a:p>
                      <a:pPr algn="ctr"/>
                      <a:r>
                        <a:rPr lang="zh-CN" altLang="en-US" dirty="0" smtClean="0"/>
                        <a:t>预分配槽数</a:t>
                      </a:r>
                      <a:r>
                        <a:rPr lang="en-US" altLang="zh-CN" dirty="0" smtClean="0"/>
                        <a:t>hash</a:t>
                      </a:r>
                      <a:r>
                        <a:rPr lang="zh-CN" altLang="en-US" dirty="0" smtClean="0"/>
                        <a:t>求余算法</a:t>
                      </a:r>
                      <a:endParaRPr lang="zh-CN" altLang="en-US" dirty="0"/>
                    </a:p>
                  </a:txBody>
                  <a:tcPr anchor="ctr"/>
                </a:tc>
              </a:tr>
              <a:tr h="1656185">
                <a:tc>
                  <a:txBody>
                    <a:bodyPr/>
                    <a:lstStyle/>
                    <a:p>
                      <a:pPr algn="ctr"/>
                      <a:r>
                        <a:rPr lang="zh-CN" altLang="en-US" b="1" dirty="0" smtClean="0">
                          <a:solidFill>
                            <a:srgbClr val="000000"/>
                          </a:solidFill>
                        </a:rPr>
                        <a:t>说明</a:t>
                      </a:r>
                      <a:endParaRPr lang="zh-CN" altLang="en-US" b="1" dirty="0">
                        <a:solidFill>
                          <a:srgbClr val="000000"/>
                        </a:solidFill>
                      </a:endParaRPr>
                    </a:p>
                  </a:txBody>
                  <a:tcPr anchor="ctr"/>
                </a:tc>
                <a:tc>
                  <a:txBody>
                    <a:bodyPr/>
                    <a:lstStyle/>
                    <a:p>
                      <a:pPr marL="342900" indent="-342900" algn="l">
                        <a:buAutoNum type="arabicPeriod"/>
                      </a:pPr>
                      <a:r>
                        <a:rPr lang="zh-CN" altLang="en-US" sz="1800" b="1" kern="1200" dirty="0" smtClean="0">
                          <a:solidFill>
                            <a:srgbClr val="000000"/>
                          </a:solidFill>
                          <a:latin typeface="+mn-lt"/>
                          <a:ea typeface="+mn-ea"/>
                          <a:cs typeface="+mn-cs"/>
                        </a:rPr>
                        <a:t>首先求出节点的哈希值，并将其配置到</a:t>
                      </a:r>
                      <a:r>
                        <a:rPr lang="en-US" altLang="zh-CN" sz="1800" b="1" kern="1200" dirty="0" smtClean="0">
                          <a:solidFill>
                            <a:srgbClr val="000000"/>
                          </a:solidFill>
                          <a:latin typeface="+mn-lt"/>
                          <a:ea typeface="+mn-ea"/>
                          <a:cs typeface="+mn-cs"/>
                        </a:rPr>
                        <a:t>0</a:t>
                      </a:r>
                      <a:r>
                        <a:rPr lang="zh-CN" altLang="en-US" sz="1800" b="1" kern="1200" dirty="0" smtClean="0">
                          <a:solidFill>
                            <a:srgbClr val="000000"/>
                          </a:solidFill>
                          <a:latin typeface="+mn-lt"/>
                          <a:ea typeface="+mn-ea"/>
                          <a:cs typeface="+mn-cs"/>
                        </a:rPr>
                        <a:t>～</a:t>
                      </a:r>
                      <a:r>
                        <a:rPr lang="en-US" altLang="zh-CN" sz="1800" b="1" kern="1200" dirty="0" smtClean="0">
                          <a:solidFill>
                            <a:srgbClr val="000000"/>
                          </a:solidFill>
                          <a:latin typeface="+mn-lt"/>
                          <a:ea typeface="+mn-ea"/>
                          <a:cs typeface="+mn-cs"/>
                        </a:rPr>
                        <a:t>2</a:t>
                      </a:r>
                      <a:r>
                        <a:rPr lang="en-US" altLang="zh-CN" sz="1800" b="1" kern="1200" baseline="30000" dirty="0" smtClean="0">
                          <a:solidFill>
                            <a:srgbClr val="000000"/>
                          </a:solidFill>
                          <a:latin typeface="+mn-lt"/>
                          <a:ea typeface="+mn-ea"/>
                          <a:cs typeface="+mn-cs"/>
                        </a:rPr>
                        <a:t>32</a:t>
                      </a:r>
                      <a:r>
                        <a:rPr lang="zh-CN" altLang="en-US" sz="1800" b="1" kern="1200" dirty="0" smtClean="0">
                          <a:solidFill>
                            <a:srgbClr val="000000"/>
                          </a:solidFill>
                          <a:latin typeface="+mn-lt"/>
                          <a:ea typeface="+mn-ea"/>
                          <a:cs typeface="+mn-cs"/>
                        </a:rPr>
                        <a:t>的圆上</a:t>
                      </a:r>
                      <a:endParaRPr lang="en-US" altLang="zh-CN" sz="1800" b="1" kern="1200" dirty="0" smtClean="0">
                        <a:solidFill>
                          <a:srgbClr val="000000"/>
                        </a:solidFill>
                        <a:latin typeface="+mn-lt"/>
                        <a:ea typeface="+mn-ea"/>
                        <a:cs typeface="+mn-cs"/>
                      </a:endParaRPr>
                    </a:p>
                    <a:p>
                      <a:pPr marL="342900" indent="-342900" algn="l">
                        <a:buAutoNum type="arabicPeriod"/>
                      </a:pPr>
                      <a:r>
                        <a:rPr lang="zh-CN" altLang="en-US" sz="1800" b="1" kern="1200" dirty="0" smtClean="0">
                          <a:solidFill>
                            <a:srgbClr val="000000"/>
                          </a:solidFill>
                          <a:latin typeface="+mn-lt"/>
                          <a:ea typeface="+mn-ea"/>
                          <a:cs typeface="+mn-cs"/>
                        </a:rPr>
                        <a:t>然后采用同样的方法求出存储数据的键的哈希值，并映射到相同的圆上</a:t>
                      </a:r>
                      <a:endParaRPr lang="en-US" altLang="zh-CN" sz="1800" b="1" kern="1200" dirty="0" smtClean="0">
                        <a:solidFill>
                          <a:srgbClr val="000000"/>
                        </a:solidFill>
                        <a:latin typeface="+mn-lt"/>
                        <a:ea typeface="+mn-ea"/>
                        <a:cs typeface="+mn-cs"/>
                      </a:endParaRPr>
                    </a:p>
                    <a:p>
                      <a:pPr marL="342900" indent="-342900" algn="l">
                        <a:buAutoNum type="arabicPeriod"/>
                      </a:pPr>
                      <a:r>
                        <a:rPr lang="zh-CN" altLang="en-US" sz="1800" b="1" kern="1200" dirty="0" smtClean="0">
                          <a:solidFill>
                            <a:srgbClr val="000000"/>
                          </a:solidFill>
                          <a:latin typeface="+mn-lt"/>
                          <a:ea typeface="+mn-ea"/>
                          <a:cs typeface="+mn-cs"/>
                        </a:rPr>
                        <a:t>然后从数据映射到的位置开始顺时针查找，将数据保存到找到的第一个节点上。如果超过</a:t>
                      </a:r>
                      <a:r>
                        <a:rPr lang="en-US" altLang="zh-CN" sz="1800" b="1" kern="1200" dirty="0" smtClean="0">
                          <a:solidFill>
                            <a:srgbClr val="000000"/>
                          </a:solidFill>
                          <a:latin typeface="+mn-lt"/>
                          <a:ea typeface="+mn-ea"/>
                          <a:cs typeface="+mn-cs"/>
                        </a:rPr>
                        <a:t>2</a:t>
                      </a:r>
                      <a:r>
                        <a:rPr lang="en-US" altLang="zh-CN" sz="1800" b="1" kern="1200" baseline="30000" dirty="0" smtClean="0">
                          <a:solidFill>
                            <a:srgbClr val="000000"/>
                          </a:solidFill>
                          <a:latin typeface="+mn-lt"/>
                          <a:ea typeface="+mn-ea"/>
                          <a:cs typeface="+mn-cs"/>
                        </a:rPr>
                        <a:t>32</a:t>
                      </a:r>
                      <a:r>
                        <a:rPr lang="zh-CN" altLang="en-US" sz="1800" b="1" kern="1200" dirty="0" smtClean="0">
                          <a:solidFill>
                            <a:srgbClr val="000000"/>
                          </a:solidFill>
                          <a:latin typeface="+mn-lt"/>
                          <a:ea typeface="+mn-ea"/>
                          <a:cs typeface="+mn-cs"/>
                        </a:rPr>
                        <a:t>仍然找不到节点，就会保存到第一个节点上</a:t>
                      </a:r>
                      <a:endParaRPr lang="en-US" altLang="zh-CN" sz="1800" b="1" kern="1200" dirty="0" smtClean="0">
                        <a:solidFill>
                          <a:srgbClr val="000000"/>
                        </a:solidFill>
                        <a:latin typeface="+mn-lt"/>
                        <a:ea typeface="+mn-ea"/>
                        <a:cs typeface="+mn-cs"/>
                      </a:endParaRPr>
                    </a:p>
                  </a:txBody>
                  <a:tcPr anchor="ctr"/>
                </a:tc>
                <a:tc>
                  <a:txBody>
                    <a:bodyPr/>
                    <a:lstStyle/>
                    <a:p>
                      <a:pPr marL="342900" indent="-342900" algn="l">
                        <a:buAutoNum type="arabicPeriod"/>
                      </a:pPr>
                      <a:r>
                        <a:rPr lang="zh-CN" altLang="en-US" sz="1800" b="1" kern="1200" dirty="0" smtClean="0">
                          <a:solidFill>
                            <a:srgbClr val="000000"/>
                          </a:solidFill>
                          <a:latin typeface="+mn-lt"/>
                          <a:ea typeface="+mn-ea"/>
                          <a:cs typeface="+mn-cs"/>
                        </a:rPr>
                        <a:t>预先设定一槽数总数</a:t>
                      </a:r>
                      <a:r>
                        <a:rPr lang="en-US" altLang="zh-CN" sz="1800" b="1" kern="1200" dirty="0" smtClean="0">
                          <a:solidFill>
                            <a:srgbClr val="000000"/>
                          </a:solidFill>
                          <a:latin typeface="+mn-lt"/>
                          <a:ea typeface="+mn-ea"/>
                          <a:cs typeface="+mn-cs"/>
                        </a:rPr>
                        <a:t>(slot num)</a:t>
                      </a:r>
                    </a:p>
                    <a:p>
                      <a:pPr marL="342900" indent="-342900" algn="l">
                        <a:buAutoNum type="arabicPeriod"/>
                      </a:pPr>
                      <a:r>
                        <a:rPr lang="zh-CN" altLang="en-US" sz="1800" b="1" kern="1200" dirty="0" smtClean="0">
                          <a:solidFill>
                            <a:srgbClr val="000000"/>
                          </a:solidFill>
                          <a:latin typeface="+mn-lt"/>
                          <a:ea typeface="+mn-ea"/>
                          <a:cs typeface="+mn-cs"/>
                        </a:rPr>
                        <a:t>依据节点总数</a:t>
                      </a:r>
                      <a:r>
                        <a:rPr lang="en-US" altLang="zh-CN" sz="1800" b="1" kern="1200" dirty="0" smtClean="0">
                          <a:solidFill>
                            <a:srgbClr val="000000"/>
                          </a:solidFill>
                          <a:latin typeface="+mn-lt"/>
                          <a:ea typeface="+mn-ea"/>
                          <a:cs typeface="+mn-cs"/>
                        </a:rPr>
                        <a:t>(</a:t>
                      </a:r>
                      <a:r>
                        <a:rPr lang="zh-CN" altLang="en-US" sz="1800" b="1" kern="1200" dirty="0" smtClean="0">
                          <a:solidFill>
                            <a:srgbClr val="000000"/>
                          </a:solidFill>
                          <a:latin typeface="+mn-lt"/>
                          <a:ea typeface="+mn-ea"/>
                          <a:cs typeface="+mn-cs"/>
                        </a:rPr>
                        <a:t>每个节点可根据配置不同考虑加权因子</a:t>
                      </a:r>
                      <a:r>
                        <a:rPr lang="en-US" altLang="zh-CN" sz="1800" b="1" kern="1200" dirty="0" smtClean="0">
                          <a:solidFill>
                            <a:srgbClr val="000000"/>
                          </a:solidFill>
                          <a:latin typeface="+mn-lt"/>
                          <a:ea typeface="+mn-ea"/>
                          <a:cs typeface="+mn-cs"/>
                        </a:rPr>
                        <a:t>), </a:t>
                      </a:r>
                      <a:r>
                        <a:rPr lang="zh-CN" altLang="en-US" sz="1800" b="1" kern="1200" dirty="0" smtClean="0">
                          <a:solidFill>
                            <a:srgbClr val="000000"/>
                          </a:solidFill>
                          <a:latin typeface="+mn-lt"/>
                          <a:ea typeface="+mn-ea"/>
                          <a:cs typeface="+mn-cs"/>
                        </a:rPr>
                        <a:t>计算每个节点对应的槽数范围</a:t>
                      </a:r>
                      <a:endParaRPr lang="en-US" altLang="zh-CN" sz="1800" b="1" kern="1200" dirty="0" smtClean="0">
                        <a:solidFill>
                          <a:srgbClr val="000000"/>
                        </a:solidFill>
                        <a:latin typeface="+mn-lt"/>
                        <a:ea typeface="+mn-ea"/>
                        <a:cs typeface="+mn-cs"/>
                      </a:endParaRPr>
                    </a:p>
                    <a:p>
                      <a:pPr marL="342900" indent="-342900" algn="l">
                        <a:buAutoNum type="arabicPeriod"/>
                      </a:pPr>
                      <a:r>
                        <a:rPr lang="en-US" altLang="zh-CN" sz="1800" b="1" kern="1200" dirty="0" smtClean="0">
                          <a:solidFill>
                            <a:srgbClr val="000000"/>
                          </a:solidFill>
                          <a:latin typeface="+mn-lt"/>
                          <a:ea typeface="+mn-ea"/>
                          <a:cs typeface="+mn-cs"/>
                        </a:rPr>
                        <a:t>hash(key)%slots </a:t>
                      </a:r>
                      <a:r>
                        <a:rPr lang="zh-CN" altLang="en-US" sz="1800" b="1" kern="1200" dirty="0" smtClean="0">
                          <a:solidFill>
                            <a:srgbClr val="000000"/>
                          </a:solidFill>
                          <a:latin typeface="+mn-lt"/>
                          <a:ea typeface="+mn-ea"/>
                          <a:cs typeface="+mn-cs"/>
                        </a:rPr>
                        <a:t>算出</a:t>
                      </a:r>
                      <a:r>
                        <a:rPr lang="en-US" altLang="zh-CN" sz="1800" b="1" kern="1200" dirty="0" smtClean="0">
                          <a:solidFill>
                            <a:srgbClr val="000000"/>
                          </a:solidFill>
                          <a:latin typeface="+mn-lt"/>
                          <a:ea typeface="+mn-ea"/>
                          <a:cs typeface="+mn-cs"/>
                        </a:rPr>
                        <a:t>key</a:t>
                      </a:r>
                      <a:r>
                        <a:rPr lang="zh-CN" altLang="en-US" sz="1800" b="1" kern="1200" dirty="0" smtClean="0">
                          <a:solidFill>
                            <a:srgbClr val="000000"/>
                          </a:solidFill>
                          <a:latin typeface="+mn-lt"/>
                          <a:ea typeface="+mn-ea"/>
                          <a:cs typeface="+mn-cs"/>
                        </a:rPr>
                        <a:t>对应的槽点</a:t>
                      </a:r>
                      <a:r>
                        <a:rPr lang="en-US" altLang="zh-CN" sz="1800" b="1" kern="1200" dirty="0" smtClean="0">
                          <a:solidFill>
                            <a:srgbClr val="000000"/>
                          </a:solidFill>
                          <a:latin typeface="+mn-lt"/>
                          <a:ea typeface="+mn-ea"/>
                          <a:cs typeface="+mn-cs"/>
                        </a:rPr>
                        <a:t>,</a:t>
                      </a:r>
                      <a:r>
                        <a:rPr lang="en-US" altLang="zh-CN" sz="1800" b="1" kern="1200" baseline="0" dirty="0" smtClean="0">
                          <a:solidFill>
                            <a:srgbClr val="000000"/>
                          </a:solidFill>
                          <a:latin typeface="+mn-lt"/>
                          <a:ea typeface="+mn-ea"/>
                          <a:cs typeface="+mn-cs"/>
                        </a:rPr>
                        <a:t> </a:t>
                      </a:r>
                      <a:r>
                        <a:rPr lang="zh-CN" altLang="en-US" sz="1800" b="1" kern="1200" baseline="0" dirty="0" smtClean="0">
                          <a:solidFill>
                            <a:srgbClr val="000000"/>
                          </a:solidFill>
                          <a:latin typeface="+mn-lt"/>
                          <a:ea typeface="+mn-ea"/>
                          <a:cs typeface="+mn-cs"/>
                        </a:rPr>
                        <a:t>可知</a:t>
                      </a:r>
                      <a:r>
                        <a:rPr lang="en-US" altLang="zh-CN" sz="1800" b="1" kern="1200" baseline="0" dirty="0" smtClean="0">
                          <a:solidFill>
                            <a:srgbClr val="000000"/>
                          </a:solidFill>
                          <a:latin typeface="+mn-lt"/>
                          <a:ea typeface="+mn-ea"/>
                          <a:cs typeface="+mn-cs"/>
                        </a:rPr>
                        <a:t>key</a:t>
                      </a:r>
                      <a:r>
                        <a:rPr lang="zh-CN" altLang="en-US" sz="1800" b="1" kern="1200" baseline="0" dirty="0" smtClean="0">
                          <a:solidFill>
                            <a:srgbClr val="000000"/>
                          </a:solidFill>
                          <a:latin typeface="+mn-lt"/>
                          <a:ea typeface="+mn-ea"/>
                          <a:cs typeface="+mn-cs"/>
                        </a:rPr>
                        <a:t>应该被保存在哪个节点上</a:t>
                      </a:r>
                      <a:endParaRPr lang="zh-CN" altLang="en-US" sz="1800" b="1" kern="1200" dirty="0" smtClean="0">
                        <a:solidFill>
                          <a:srgbClr val="000000"/>
                        </a:solidFill>
                        <a:latin typeface="+mn-lt"/>
                        <a:ea typeface="+mn-ea"/>
                        <a:cs typeface="+mn-cs"/>
                      </a:endParaRPr>
                    </a:p>
                  </a:txBody>
                  <a:tcPr anchor="ctr"/>
                </a:tc>
              </a:tr>
              <a:tr h="1656185">
                <a:tc>
                  <a:txBody>
                    <a:bodyPr/>
                    <a:lstStyle/>
                    <a:p>
                      <a:pPr algn="ctr"/>
                      <a:r>
                        <a:rPr lang="zh-CN" altLang="en-US" b="1" dirty="0" smtClean="0">
                          <a:solidFill>
                            <a:srgbClr val="000000"/>
                          </a:solidFill>
                        </a:rPr>
                        <a:t>优点</a:t>
                      </a:r>
                      <a:endParaRPr lang="zh-CN" altLang="en-US" b="1" dirty="0">
                        <a:solidFill>
                          <a:srgbClr val="000000"/>
                        </a:solidFill>
                      </a:endParaRPr>
                    </a:p>
                  </a:txBody>
                  <a:tcPr anchor="ctr"/>
                </a:tc>
                <a:tc>
                  <a:txBody>
                    <a:bodyPr/>
                    <a:lstStyle/>
                    <a:p>
                      <a:pPr marL="342900" indent="-342900" algn="l">
                        <a:buAutoNum type="arabicPeriod"/>
                      </a:pPr>
                      <a:r>
                        <a:rPr lang="zh-CN" altLang="en-US" b="1" dirty="0" smtClean="0">
                          <a:solidFill>
                            <a:srgbClr val="000000"/>
                          </a:solidFill>
                        </a:rPr>
                        <a:t>单调性保证</a:t>
                      </a:r>
                      <a:r>
                        <a:rPr lang="en-US" altLang="zh-CN" b="1" dirty="0" err="1" smtClean="0">
                          <a:solidFill>
                            <a:srgbClr val="000000"/>
                          </a:solidFill>
                        </a:rPr>
                        <a:t>resharding</a:t>
                      </a:r>
                      <a:r>
                        <a:rPr lang="zh-CN" altLang="en-US" b="1" dirty="0" smtClean="0">
                          <a:solidFill>
                            <a:srgbClr val="000000"/>
                          </a:solidFill>
                        </a:rPr>
                        <a:t>时只会有少部分数据迁移到上个节点</a:t>
                      </a:r>
                      <a:endParaRPr lang="en-US" altLang="zh-CN" b="1" dirty="0" smtClean="0">
                        <a:solidFill>
                          <a:srgbClr val="000000"/>
                        </a:solidFill>
                      </a:endParaRPr>
                    </a:p>
                    <a:p>
                      <a:pPr marL="342900" indent="-342900" algn="l">
                        <a:buAutoNum type="arabicPeriod"/>
                      </a:pPr>
                      <a:r>
                        <a:rPr lang="zh-CN" altLang="en-US" b="1" dirty="0" smtClean="0">
                          <a:solidFill>
                            <a:srgbClr val="000000"/>
                          </a:solidFill>
                        </a:rPr>
                        <a:t>平衡性缓解</a:t>
                      </a:r>
                      <a:r>
                        <a:rPr lang="en-US" altLang="zh-CN" b="1" dirty="0" err="1" smtClean="0">
                          <a:solidFill>
                            <a:srgbClr val="000000"/>
                          </a:solidFill>
                        </a:rPr>
                        <a:t>resharding</a:t>
                      </a:r>
                      <a:r>
                        <a:rPr lang="zh-CN" altLang="en-US" b="1" dirty="0" smtClean="0">
                          <a:solidFill>
                            <a:srgbClr val="000000"/>
                          </a:solidFill>
                        </a:rPr>
                        <a:t>时数据分布不均的问题</a:t>
                      </a:r>
                      <a:endParaRPr lang="zh-CN" altLang="en-US" b="1" dirty="0">
                        <a:solidFill>
                          <a:srgbClr val="000000"/>
                        </a:solidFill>
                      </a:endParaRPr>
                    </a:p>
                  </a:txBody>
                  <a:tcPr anchor="ctr"/>
                </a:tc>
                <a:tc>
                  <a:txBody>
                    <a:bodyPr/>
                    <a:lstStyle/>
                    <a:p>
                      <a:pPr marL="342900" indent="-342900" algn="l">
                        <a:buAutoNum type="arabicPeriod"/>
                      </a:pPr>
                      <a:r>
                        <a:rPr lang="en-US" altLang="zh-CN" sz="1800" b="1" kern="1200" dirty="0" err="1" smtClean="0">
                          <a:solidFill>
                            <a:srgbClr val="000000"/>
                          </a:solidFill>
                          <a:latin typeface="+mn-lt"/>
                          <a:ea typeface="+mn-ea"/>
                          <a:cs typeface="+mn-cs"/>
                        </a:rPr>
                        <a:t>resharding</a:t>
                      </a:r>
                      <a:r>
                        <a:rPr lang="zh-CN" altLang="en-US" sz="1800" b="1" kern="1200" dirty="0" smtClean="0">
                          <a:solidFill>
                            <a:srgbClr val="000000"/>
                          </a:solidFill>
                          <a:latin typeface="+mn-lt"/>
                          <a:ea typeface="+mn-ea"/>
                          <a:cs typeface="+mn-cs"/>
                        </a:rPr>
                        <a:t>时可保证数据均匀分布</a:t>
                      </a:r>
                      <a:endParaRPr lang="en-US" altLang="zh-CN" sz="1800" b="1" kern="1200" dirty="0" smtClean="0">
                        <a:solidFill>
                          <a:srgbClr val="000000"/>
                        </a:solidFill>
                        <a:latin typeface="+mn-lt"/>
                        <a:ea typeface="+mn-ea"/>
                        <a:cs typeface="+mn-cs"/>
                      </a:endParaRPr>
                    </a:p>
                    <a:p>
                      <a:pPr marL="342900" indent="-342900" algn="l">
                        <a:buAutoNum type="arabicPeriod"/>
                      </a:pPr>
                      <a:r>
                        <a:rPr lang="zh-CN" altLang="en-US" sz="1800" b="1" kern="1200" dirty="0" smtClean="0">
                          <a:solidFill>
                            <a:srgbClr val="000000"/>
                          </a:solidFill>
                          <a:latin typeface="+mn-lt"/>
                          <a:ea typeface="+mn-ea"/>
                          <a:cs typeface="+mn-cs"/>
                        </a:rPr>
                        <a:t>实现简单</a:t>
                      </a:r>
                      <a:endParaRPr lang="en-US" altLang="zh-CN" sz="1800" b="1" kern="1200" dirty="0" smtClean="0">
                        <a:solidFill>
                          <a:srgbClr val="000000"/>
                        </a:solidFill>
                        <a:latin typeface="+mn-lt"/>
                        <a:ea typeface="+mn-ea"/>
                        <a:cs typeface="+mn-cs"/>
                      </a:endParaRPr>
                    </a:p>
                    <a:p>
                      <a:pPr marL="342900" indent="-342900" algn="l">
                        <a:buAutoNum type="arabicPeriod"/>
                      </a:pPr>
                      <a:r>
                        <a:rPr lang="zh-CN" altLang="en-US" sz="1800" b="1" kern="1200" dirty="0" smtClean="0">
                          <a:solidFill>
                            <a:srgbClr val="000000"/>
                          </a:solidFill>
                          <a:latin typeface="+mn-lt"/>
                          <a:ea typeface="+mn-ea"/>
                          <a:cs typeface="+mn-cs"/>
                        </a:rPr>
                        <a:t>在</a:t>
                      </a:r>
                      <a:r>
                        <a:rPr lang="en-US" altLang="zh-CN" sz="1800" b="1" kern="1200" dirty="0" err="1" smtClean="0">
                          <a:solidFill>
                            <a:srgbClr val="000000"/>
                          </a:solidFill>
                          <a:latin typeface="+mn-lt"/>
                          <a:ea typeface="+mn-ea"/>
                          <a:cs typeface="+mn-cs"/>
                        </a:rPr>
                        <a:t>sharding</a:t>
                      </a:r>
                      <a:r>
                        <a:rPr lang="zh-CN" altLang="en-US" sz="1800" b="1" kern="1200" dirty="0" smtClean="0">
                          <a:solidFill>
                            <a:srgbClr val="000000"/>
                          </a:solidFill>
                          <a:latin typeface="+mn-lt"/>
                          <a:ea typeface="+mn-ea"/>
                          <a:cs typeface="+mn-cs"/>
                        </a:rPr>
                        <a:t>时以槽点作为锁对象</a:t>
                      </a:r>
                      <a:r>
                        <a:rPr lang="en-US" altLang="zh-CN" sz="1800" b="1" kern="1200" dirty="0" smtClean="0">
                          <a:solidFill>
                            <a:srgbClr val="000000"/>
                          </a:solidFill>
                          <a:latin typeface="+mn-lt"/>
                          <a:ea typeface="+mn-ea"/>
                          <a:cs typeface="+mn-cs"/>
                        </a:rPr>
                        <a:t>, </a:t>
                      </a:r>
                      <a:r>
                        <a:rPr lang="zh-CN" altLang="en-US" sz="1800" b="1" kern="1200" dirty="0" smtClean="0">
                          <a:solidFill>
                            <a:srgbClr val="000000"/>
                          </a:solidFill>
                          <a:latin typeface="+mn-lt"/>
                          <a:ea typeface="+mn-ea"/>
                          <a:cs typeface="+mn-cs"/>
                        </a:rPr>
                        <a:t>锁粒度小</a:t>
                      </a:r>
                      <a:r>
                        <a:rPr lang="en-US" altLang="zh-CN" sz="1800" b="1" kern="1200" dirty="0" smtClean="0">
                          <a:solidFill>
                            <a:srgbClr val="000000"/>
                          </a:solidFill>
                          <a:latin typeface="+mn-lt"/>
                          <a:ea typeface="+mn-ea"/>
                          <a:cs typeface="+mn-cs"/>
                        </a:rPr>
                        <a:t>, </a:t>
                      </a:r>
                      <a:r>
                        <a:rPr lang="zh-CN" altLang="en-US" sz="1800" b="1" kern="1200" dirty="0" smtClean="0">
                          <a:solidFill>
                            <a:srgbClr val="000000"/>
                          </a:solidFill>
                          <a:latin typeface="+mn-lt"/>
                          <a:ea typeface="+mn-ea"/>
                          <a:cs typeface="+mn-cs"/>
                        </a:rPr>
                        <a:t>具有较高的可用性</a:t>
                      </a:r>
                    </a:p>
                  </a:txBody>
                  <a:tcPr anchor="ctr"/>
                </a:tc>
              </a:tr>
              <a:tr h="1656185">
                <a:tc>
                  <a:txBody>
                    <a:bodyPr/>
                    <a:lstStyle/>
                    <a:p>
                      <a:pPr algn="ctr"/>
                      <a:r>
                        <a:rPr lang="zh-CN" altLang="en-US" b="1" dirty="0" smtClean="0">
                          <a:solidFill>
                            <a:srgbClr val="000000"/>
                          </a:solidFill>
                        </a:rPr>
                        <a:t>缺点</a:t>
                      </a:r>
                      <a:endParaRPr lang="zh-CN" altLang="en-US" b="1" dirty="0">
                        <a:solidFill>
                          <a:srgbClr val="000000"/>
                        </a:solidFill>
                      </a:endParaRPr>
                    </a:p>
                  </a:txBody>
                  <a:tcPr anchor="ctr"/>
                </a:tc>
                <a:tc>
                  <a:txBody>
                    <a:bodyPr/>
                    <a:lstStyle/>
                    <a:p>
                      <a:pPr marL="342900" indent="-342900" algn="l">
                        <a:buAutoNum type="arabicPeriod"/>
                      </a:pPr>
                      <a:r>
                        <a:rPr lang="zh-CN" altLang="en-US" b="1" dirty="0" smtClean="0">
                          <a:solidFill>
                            <a:srgbClr val="000000"/>
                          </a:solidFill>
                        </a:rPr>
                        <a:t>数据分布不均问题不能彻底解决</a:t>
                      </a:r>
                      <a:endParaRPr lang="en-US" altLang="zh-CN" b="1" dirty="0" smtClean="0">
                        <a:solidFill>
                          <a:srgbClr val="000000"/>
                        </a:solidFill>
                      </a:endParaRPr>
                    </a:p>
                    <a:p>
                      <a:pPr marL="342900" indent="-342900" algn="l">
                        <a:buAutoNum type="arabicPeriod"/>
                      </a:pPr>
                      <a:r>
                        <a:rPr lang="zh-CN" altLang="en-US" b="1" dirty="0" smtClean="0">
                          <a:solidFill>
                            <a:srgbClr val="000000"/>
                          </a:solidFill>
                        </a:rPr>
                        <a:t>实现难度相对较高</a:t>
                      </a:r>
                      <a:endParaRPr lang="en-US" altLang="zh-CN" b="1" dirty="0" smtClean="0">
                        <a:solidFill>
                          <a:srgbClr val="000000"/>
                        </a:solidFill>
                      </a:endParaRPr>
                    </a:p>
                    <a:p>
                      <a:pPr marL="342900" indent="-342900" algn="l">
                        <a:buAutoNum type="arabicPeriod"/>
                      </a:pPr>
                      <a:r>
                        <a:rPr lang="zh-CN" altLang="en-US" b="1" dirty="0" smtClean="0">
                          <a:solidFill>
                            <a:srgbClr val="FF0000"/>
                          </a:solidFill>
                        </a:rPr>
                        <a:t>在</a:t>
                      </a:r>
                      <a:r>
                        <a:rPr lang="en-US" altLang="zh-CN" b="1" dirty="0" err="1" smtClean="0">
                          <a:solidFill>
                            <a:srgbClr val="FF0000"/>
                          </a:solidFill>
                        </a:rPr>
                        <a:t>sharding</a:t>
                      </a:r>
                      <a:r>
                        <a:rPr lang="zh-CN" altLang="en-US" b="1" dirty="0" smtClean="0">
                          <a:solidFill>
                            <a:srgbClr val="FF0000"/>
                          </a:solidFill>
                        </a:rPr>
                        <a:t>时以缓存节点作为锁对象</a:t>
                      </a:r>
                      <a:r>
                        <a:rPr lang="en-US" altLang="zh-CN" b="1" dirty="0" smtClean="0">
                          <a:solidFill>
                            <a:srgbClr val="FF0000"/>
                          </a:solidFill>
                        </a:rPr>
                        <a:t>, </a:t>
                      </a:r>
                      <a:r>
                        <a:rPr lang="zh-CN" altLang="en-US" b="1" dirty="0" smtClean="0">
                          <a:solidFill>
                            <a:srgbClr val="FF0000"/>
                          </a:solidFill>
                        </a:rPr>
                        <a:t>锁对象粒度过大导致可用性很差</a:t>
                      </a:r>
                      <a:endParaRPr lang="zh-CN" altLang="en-US" b="1" dirty="0">
                        <a:solidFill>
                          <a:srgbClr val="FF0000"/>
                        </a:solidFill>
                      </a:endParaRPr>
                    </a:p>
                  </a:txBody>
                  <a:tcPr anchor="ctr"/>
                </a:tc>
                <a:tc>
                  <a:txBody>
                    <a:bodyPr/>
                    <a:lstStyle/>
                    <a:p>
                      <a:pPr marL="342900" indent="-342900" algn="l">
                        <a:buAutoNum type="arabicPeriod"/>
                      </a:pPr>
                      <a:r>
                        <a:rPr lang="en-US" altLang="zh-CN" sz="1800" b="1" kern="1200" dirty="0" err="1" smtClean="0">
                          <a:solidFill>
                            <a:srgbClr val="000000"/>
                          </a:solidFill>
                          <a:latin typeface="+mn-lt"/>
                          <a:ea typeface="+mn-ea"/>
                          <a:cs typeface="+mn-cs"/>
                        </a:rPr>
                        <a:t>Resharding</a:t>
                      </a:r>
                      <a:r>
                        <a:rPr lang="zh-CN" altLang="en-US" sz="1800" b="1" kern="1200" dirty="0" smtClean="0">
                          <a:solidFill>
                            <a:srgbClr val="000000"/>
                          </a:solidFill>
                          <a:latin typeface="+mn-lt"/>
                          <a:ea typeface="+mn-ea"/>
                          <a:cs typeface="+mn-cs"/>
                        </a:rPr>
                        <a:t>时数据迁移量大</a:t>
                      </a:r>
                      <a:endParaRPr lang="en-US" altLang="zh-CN" sz="1800" b="1" kern="1200" dirty="0" smtClean="0">
                        <a:solidFill>
                          <a:srgbClr val="000000"/>
                        </a:solidFill>
                        <a:latin typeface="+mn-lt"/>
                        <a:ea typeface="+mn-ea"/>
                        <a:cs typeface="+mn-cs"/>
                      </a:endParaRPr>
                    </a:p>
                    <a:p>
                      <a:pPr marL="342900" indent="-342900" algn="l">
                        <a:buAutoNum type="arabicPeriod"/>
                      </a:pPr>
                      <a:r>
                        <a:rPr lang="zh-CN" altLang="en-US" sz="1800" b="1" kern="1200" dirty="0" smtClean="0">
                          <a:solidFill>
                            <a:srgbClr val="000000"/>
                          </a:solidFill>
                          <a:latin typeface="+mn-lt"/>
                          <a:ea typeface="+mn-ea"/>
                          <a:cs typeface="+mn-cs"/>
                        </a:rPr>
                        <a:t>当节点数</a:t>
                      </a:r>
                      <a:r>
                        <a:rPr lang="en-US" altLang="zh-CN" sz="1800" b="1" kern="1200" dirty="0" smtClean="0">
                          <a:solidFill>
                            <a:srgbClr val="000000"/>
                          </a:solidFill>
                          <a:latin typeface="+mn-lt"/>
                          <a:ea typeface="+mn-ea"/>
                          <a:cs typeface="+mn-cs"/>
                        </a:rPr>
                        <a:t>&gt;</a:t>
                      </a:r>
                      <a:r>
                        <a:rPr lang="zh-CN" altLang="en-US" sz="1800" b="1" kern="1200" dirty="0" smtClean="0">
                          <a:solidFill>
                            <a:srgbClr val="000000"/>
                          </a:solidFill>
                          <a:latin typeface="+mn-lt"/>
                          <a:ea typeface="+mn-ea"/>
                          <a:cs typeface="+mn-cs"/>
                        </a:rPr>
                        <a:t>槽点数时</a:t>
                      </a:r>
                      <a:r>
                        <a:rPr lang="en-US" altLang="zh-CN" sz="1800" b="1" kern="1200" dirty="0" smtClean="0">
                          <a:solidFill>
                            <a:srgbClr val="000000"/>
                          </a:solidFill>
                          <a:latin typeface="+mn-lt"/>
                          <a:ea typeface="+mn-ea"/>
                          <a:cs typeface="+mn-cs"/>
                        </a:rPr>
                        <a:t>, </a:t>
                      </a:r>
                      <a:r>
                        <a:rPr lang="zh-CN" altLang="en-US" sz="1800" b="1" kern="1200" dirty="0" smtClean="0">
                          <a:solidFill>
                            <a:srgbClr val="000000"/>
                          </a:solidFill>
                          <a:latin typeface="+mn-lt"/>
                          <a:ea typeface="+mn-ea"/>
                          <a:cs typeface="+mn-cs"/>
                        </a:rPr>
                        <a:t>存在节点分配不到槽点的问题</a:t>
                      </a:r>
                      <a:endParaRPr lang="en-US" altLang="zh-CN" sz="1800" b="1" kern="1200" dirty="0" smtClean="0">
                        <a:solidFill>
                          <a:srgbClr val="000000"/>
                        </a:solidFill>
                        <a:latin typeface="+mn-lt"/>
                        <a:ea typeface="+mn-ea"/>
                        <a:cs typeface="+mn-cs"/>
                      </a:endParaRPr>
                    </a:p>
                  </a:txBody>
                  <a:tcPr anchor="ctr"/>
                </a:tc>
              </a:tr>
            </a:tbl>
          </a:graphicData>
        </a:graphic>
      </p:graphicFrame>
      <p:sp>
        <p:nvSpPr>
          <p:cNvPr id="14" name="乘号 13"/>
          <p:cNvSpPr/>
          <p:nvPr/>
        </p:nvSpPr>
        <p:spPr bwMode="auto">
          <a:xfrm>
            <a:off x="4702200" y="3796680"/>
            <a:ext cx="864096" cy="2304256"/>
          </a:xfrm>
          <a:prstGeom prst="mathMultiply">
            <a:avLst/>
          </a:prstGeom>
          <a:solidFill>
            <a:srgbClr val="FF0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
        <p:nvSpPr>
          <p:cNvPr id="15" name="同心圆 14"/>
          <p:cNvSpPr/>
          <p:nvPr/>
        </p:nvSpPr>
        <p:spPr bwMode="auto">
          <a:xfrm>
            <a:off x="9382720" y="4228728"/>
            <a:ext cx="1080120" cy="1584176"/>
          </a:xfrm>
          <a:prstGeom prst="donut">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默认设计模板">
  <a:themeElements>
    <a:clrScheme name="">
      <a:dk1>
        <a:srgbClr val="B5BFBF"/>
      </a:dk1>
      <a:lt1>
        <a:srgbClr val="205B5A"/>
      </a:lt1>
      <a:dk2>
        <a:srgbClr val="5B3B3C"/>
      </a:dk2>
      <a:lt2>
        <a:srgbClr val="454D4C"/>
      </a:lt2>
      <a:accent1>
        <a:srgbClr val="5F97B3"/>
      </a:accent1>
      <a:accent2>
        <a:srgbClr val="D0A477"/>
      </a:accent2>
      <a:accent3>
        <a:srgbClr val="B5AFAF"/>
      </a:accent3>
      <a:accent4>
        <a:srgbClr val="1A4C4C"/>
      </a:accent4>
      <a:accent5>
        <a:srgbClr val="B6C9D6"/>
      </a:accent5>
      <a:accent6>
        <a:srgbClr val="BC946B"/>
      </a:accent6>
      <a:hlink>
        <a:srgbClr val="0000FF"/>
      </a:hlink>
      <a:folHlink>
        <a:srgbClr val="FF00FF"/>
      </a:folHlink>
    </a:clrScheme>
    <a:fontScheme name="默认设计模板">
      <a:majorFont>
        <a:latin typeface="Baskerville"/>
        <a:ea typeface=""/>
        <a:cs typeface=""/>
      </a:majorFont>
      <a:minorFont>
        <a:latin typeface="Hoefler Tex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noFill/>
          <a:prstDash val="solid"/>
          <a:round/>
          <a:headEnd type="none" w="med" len="med"/>
          <a:tailEnd type="none" w="med" len="med"/>
        </a:ln>
        <a:effectLst/>
      </a:spPr>
      <a:bodyPr vert="horz" wrap="square" lIns="50800" tIns="50800" rIns="50800" bIns="50800" numCol="1" anchor="ctr" anchorCtr="0" compatLnSpc="1">
        <a:prstTxWarp prst="textNoShape">
          <a:avLst/>
        </a:prstTxWarp>
      </a:bodyPr>
      <a:lstStyle>
        <a:defPPr marL="0" marR="0" indent="0" algn="ctr" defTabSz="584200" rtl="0" eaLnBrk="1" fontAlgn="base" latinLnBrk="0" hangingPunct="0">
          <a:lnSpc>
            <a:spcPct val="100000"/>
          </a:lnSpc>
          <a:spcBef>
            <a:spcPct val="0"/>
          </a:spcBef>
          <a:spcAft>
            <a:spcPct val="0"/>
          </a:spcAft>
          <a:buClrTx/>
          <a:buSzTx/>
          <a:buFontTx/>
          <a:buNone/>
          <a:tabLst/>
          <a:defRPr kumimoji="0" lang="zh-CN" sz="3600" b="1" i="0" u="none" strike="noStrike" cap="none" normalizeH="0" baseline="0" smtClean="0">
            <a:ln>
              <a:noFill/>
            </a:ln>
            <a:solidFill>
              <a:srgbClr val="595650"/>
            </a:solidFill>
            <a:effectLst/>
            <a:latin typeface="Hoefler Text" charset="0"/>
            <a:ea typeface="微软雅黑" pitchFamily="34" charset="-122"/>
            <a:sym typeface="Hoefler Tex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noFill/>
          <a:prstDash val="solid"/>
          <a:round/>
          <a:headEnd type="none" w="med" len="med"/>
          <a:tailEnd type="none" w="med" len="med"/>
        </a:ln>
        <a:effectLst/>
      </a:spPr>
      <a:bodyPr vert="horz" wrap="square" lIns="50800" tIns="50800" rIns="50800" bIns="50800" numCol="1" anchor="ctr" anchorCtr="0" compatLnSpc="1">
        <a:prstTxWarp prst="textNoShape">
          <a:avLst/>
        </a:prstTxWarp>
      </a:bodyPr>
      <a:lstStyle>
        <a:defPPr marL="0" marR="0" indent="0" algn="ctr" defTabSz="584200" rtl="0" eaLnBrk="1" fontAlgn="base" latinLnBrk="0" hangingPunct="0">
          <a:lnSpc>
            <a:spcPct val="100000"/>
          </a:lnSpc>
          <a:spcBef>
            <a:spcPct val="0"/>
          </a:spcBef>
          <a:spcAft>
            <a:spcPct val="0"/>
          </a:spcAft>
          <a:buClrTx/>
          <a:buSzTx/>
          <a:buFontTx/>
          <a:buNone/>
          <a:tabLst/>
          <a:defRPr kumimoji="0" lang="zh-CN" sz="3600" b="1" i="0" u="none" strike="noStrike" cap="none" normalizeH="0" baseline="0" smtClean="0">
            <a:ln>
              <a:noFill/>
            </a:ln>
            <a:solidFill>
              <a:srgbClr val="595650"/>
            </a:solidFill>
            <a:effectLst/>
            <a:latin typeface="Hoefler Text" charset="0"/>
            <a:ea typeface="微软雅黑" pitchFamily="34" charset="-122"/>
            <a:sym typeface="Hoefler Text" charset="0"/>
          </a:defRPr>
        </a:defPPr>
      </a:lstStyle>
    </a:lnDef>
  </a:objectDefaults>
  <a:extraClrSchemeLst/>
</a:theme>
</file>

<file path=ppt/theme/theme2.xml><?xml version="1.0" encoding="utf-8"?>
<a:theme xmlns:a="http://schemas.openxmlformats.org/drawingml/2006/main" name="1_默认设计模板">
  <a:themeElements>
    <a:clrScheme name="">
      <a:dk1>
        <a:srgbClr val="B5BFBF"/>
      </a:dk1>
      <a:lt1>
        <a:srgbClr val="205B5A"/>
      </a:lt1>
      <a:dk2>
        <a:srgbClr val="5B3B3C"/>
      </a:dk2>
      <a:lt2>
        <a:srgbClr val="454D4C"/>
      </a:lt2>
      <a:accent1>
        <a:srgbClr val="5F97B3"/>
      </a:accent1>
      <a:accent2>
        <a:srgbClr val="D0A477"/>
      </a:accent2>
      <a:accent3>
        <a:srgbClr val="B5AFAF"/>
      </a:accent3>
      <a:accent4>
        <a:srgbClr val="1A4C4C"/>
      </a:accent4>
      <a:accent5>
        <a:srgbClr val="B6C9D6"/>
      </a:accent5>
      <a:accent6>
        <a:srgbClr val="BC946B"/>
      </a:accent6>
      <a:hlink>
        <a:srgbClr val="0000FF"/>
      </a:hlink>
      <a:folHlink>
        <a:srgbClr val="FF00FF"/>
      </a:folHlink>
    </a:clrScheme>
    <a:fontScheme name="默认设计模板">
      <a:majorFont>
        <a:latin typeface="Baskerville"/>
        <a:ea typeface=""/>
        <a:cs typeface=""/>
      </a:majorFont>
      <a:minorFont>
        <a:latin typeface="Hoefler Tex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noFill/>
          <a:prstDash val="solid"/>
          <a:round/>
          <a:headEnd type="none" w="med" len="med"/>
          <a:tailEnd type="none" w="med" len="med"/>
        </a:ln>
        <a:effectLst/>
      </a:spPr>
      <a:bodyPr vert="horz" wrap="square" lIns="50800" tIns="50800" rIns="50800" bIns="50800" numCol="1" anchor="ctr" anchorCtr="0" compatLnSpc="1">
        <a:prstTxWarp prst="textNoShape">
          <a:avLst/>
        </a:prstTxWarp>
      </a:bodyPr>
      <a:lstStyle>
        <a:defPPr marL="0" marR="0" indent="0" algn="ctr" defTabSz="584200" rtl="0" eaLnBrk="1" fontAlgn="base" latinLnBrk="0" hangingPunct="0">
          <a:lnSpc>
            <a:spcPct val="100000"/>
          </a:lnSpc>
          <a:spcBef>
            <a:spcPct val="0"/>
          </a:spcBef>
          <a:spcAft>
            <a:spcPct val="0"/>
          </a:spcAft>
          <a:buClrTx/>
          <a:buSzTx/>
          <a:buFontTx/>
          <a:buNone/>
          <a:tabLst/>
          <a:defRPr kumimoji="0" lang="zh-CN" sz="3600" b="1" i="0" u="none" strike="noStrike" cap="none" normalizeH="0" baseline="0" smtClean="0">
            <a:ln>
              <a:noFill/>
            </a:ln>
            <a:solidFill>
              <a:srgbClr val="595650"/>
            </a:solidFill>
            <a:effectLst/>
            <a:latin typeface="Hoefler Text" charset="0"/>
            <a:ea typeface="微软雅黑" pitchFamily="34" charset="-122"/>
            <a:sym typeface="Hoefler Tex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noFill/>
          <a:prstDash val="solid"/>
          <a:round/>
          <a:headEnd type="none" w="med" len="med"/>
          <a:tailEnd type="none" w="med" len="med"/>
        </a:ln>
        <a:effectLst/>
      </a:spPr>
      <a:bodyPr vert="horz" wrap="square" lIns="50800" tIns="50800" rIns="50800" bIns="50800" numCol="1" anchor="ctr" anchorCtr="0" compatLnSpc="1">
        <a:prstTxWarp prst="textNoShape">
          <a:avLst/>
        </a:prstTxWarp>
      </a:bodyPr>
      <a:lstStyle>
        <a:defPPr marL="0" marR="0" indent="0" algn="ctr" defTabSz="584200" rtl="0" eaLnBrk="1" fontAlgn="base" latinLnBrk="0" hangingPunct="0">
          <a:lnSpc>
            <a:spcPct val="100000"/>
          </a:lnSpc>
          <a:spcBef>
            <a:spcPct val="0"/>
          </a:spcBef>
          <a:spcAft>
            <a:spcPct val="0"/>
          </a:spcAft>
          <a:buClrTx/>
          <a:buSzTx/>
          <a:buFontTx/>
          <a:buNone/>
          <a:tabLst/>
          <a:defRPr kumimoji="0" lang="zh-CN" sz="3600" b="1" i="0" u="none" strike="noStrike" cap="none" normalizeH="0" baseline="0" smtClean="0">
            <a:ln>
              <a:noFill/>
            </a:ln>
            <a:solidFill>
              <a:srgbClr val="595650"/>
            </a:solidFill>
            <a:effectLst/>
            <a:latin typeface="Hoefler Text" charset="0"/>
            <a:ea typeface="微软雅黑" pitchFamily="34" charset="-122"/>
            <a:sym typeface="Hoefler Text" charset="0"/>
          </a:defRPr>
        </a:defPPr>
      </a:lstStyle>
    </a:lnDef>
  </a:objectDefaults>
  <a:extraClrSchemeLst/>
</a:theme>
</file>

<file path=ppt/theme/theme3.xml><?xml version="1.0" encoding="utf-8"?>
<a:theme xmlns:a="http://schemas.openxmlformats.org/drawingml/2006/main" name="Office 主题">
  <a:themeElements>
    <a:clrScheme name="">
      <a:dk1>
        <a:srgbClr val="572E2D"/>
      </a:dk1>
      <a:lt1>
        <a:srgbClr val="2A5657"/>
      </a:lt1>
      <a:dk2>
        <a:srgbClr val="454D4C"/>
      </a:dk2>
      <a:lt2>
        <a:srgbClr val="B5BFBF"/>
      </a:lt2>
      <a:accent1>
        <a:srgbClr val="5F97B3"/>
      </a:accent1>
      <a:accent2>
        <a:srgbClr val="D0A477"/>
      </a:accent2>
      <a:accent3>
        <a:srgbClr val="ACB4B4"/>
      </a:accent3>
      <a:accent4>
        <a:srgbClr val="492625"/>
      </a:accent4>
      <a:accent5>
        <a:srgbClr val="B6C9D6"/>
      </a:accent5>
      <a:accent6>
        <a:srgbClr val="BC946B"/>
      </a:accent6>
      <a:hlink>
        <a:srgbClr val="0000FF"/>
      </a:hlink>
      <a:folHlink>
        <a:srgbClr val="FF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3832</TotalTime>
  <Pages>0</Pages>
  <Words>3304</Words>
  <Characters>0</Characters>
  <Application>Microsoft Office PowerPoint</Application>
  <DocSecurity>0</DocSecurity>
  <PresentationFormat>自定义</PresentationFormat>
  <Lines>0</Lines>
  <Paragraphs>445</Paragraphs>
  <Slides>41</Slides>
  <Notes>27</Notes>
  <HiddenSlides>0</HiddenSlides>
  <MMClips>0</MMClips>
  <ScaleCrop>false</ScaleCrop>
  <HeadingPairs>
    <vt:vector size="4" baseType="variant">
      <vt:variant>
        <vt:lpstr>主题</vt:lpstr>
      </vt:variant>
      <vt:variant>
        <vt:i4>2</vt:i4>
      </vt:variant>
      <vt:variant>
        <vt:lpstr>幻灯片标题</vt:lpstr>
      </vt:variant>
      <vt:variant>
        <vt:i4>41</vt:i4>
      </vt:variant>
    </vt:vector>
  </HeadingPairs>
  <TitlesOfParts>
    <vt:vector size="43" baseType="lpstr">
      <vt:lpstr>默认设计模板</vt:lpstr>
      <vt:lpstr>1_默认设计模板</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xyz-huxinyi</dc:creator>
  <cp:lastModifiedBy>Windows 用户</cp:lastModifiedBy>
  <cp:revision>707</cp:revision>
  <cp:lastPrinted>1899-12-30T00:00:00Z</cp:lastPrinted>
  <dcterms:created xsi:type="dcterms:W3CDTF">2013-04-17T15:56:35Z</dcterms:created>
  <dcterms:modified xsi:type="dcterms:W3CDTF">2016-08-25T12:58:52Z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2052-6.6.0.2699</vt:lpwstr>
  </property>
</Properties>
</file>